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5" r:id="rId2"/>
    <p:sldMasterId id="2147483738" r:id="rId3"/>
  </p:sldMasterIdLst>
  <p:notesMasterIdLst>
    <p:notesMasterId r:id="rId134"/>
  </p:notesMasterIdLst>
  <p:handoutMasterIdLst>
    <p:handoutMasterId r:id="rId135"/>
  </p:handoutMasterIdLst>
  <p:sldIdLst>
    <p:sldId id="256" r:id="rId4"/>
    <p:sldId id="339" r:id="rId5"/>
    <p:sldId id="340" r:id="rId6"/>
    <p:sldId id="341" r:id="rId7"/>
    <p:sldId id="342" r:id="rId8"/>
    <p:sldId id="343" r:id="rId9"/>
    <p:sldId id="344" r:id="rId10"/>
    <p:sldId id="300" r:id="rId11"/>
    <p:sldId id="346" r:id="rId12"/>
    <p:sldId id="307" r:id="rId13"/>
    <p:sldId id="347" r:id="rId14"/>
    <p:sldId id="348" r:id="rId15"/>
    <p:sldId id="349" r:id="rId16"/>
    <p:sldId id="350" r:id="rId17"/>
    <p:sldId id="351" r:id="rId18"/>
    <p:sldId id="352" r:id="rId19"/>
    <p:sldId id="353" r:id="rId20"/>
    <p:sldId id="354" r:id="rId21"/>
    <p:sldId id="355" r:id="rId22"/>
    <p:sldId id="356" r:id="rId23"/>
    <p:sldId id="357" r:id="rId24"/>
    <p:sldId id="359" r:id="rId25"/>
    <p:sldId id="303" r:id="rId26"/>
    <p:sldId id="333" r:id="rId27"/>
    <p:sldId id="361" r:id="rId28"/>
    <p:sldId id="311" r:id="rId29"/>
    <p:sldId id="329" r:id="rId30"/>
    <p:sldId id="318" r:id="rId31"/>
    <p:sldId id="323" r:id="rId32"/>
    <p:sldId id="324" r:id="rId33"/>
    <p:sldId id="325" r:id="rId34"/>
    <p:sldId id="326" r:id="rId35"/>
    <p:sldId id="328" r:id="rId36"/>
    <p:sldId id="287" r:id="rId37"/>
    <p:sldId id="304" r:id="rId38"/>
    <p:sldId id="345" r:id="rId39"/>
    <p:sldId id="363" r:id="rId40"/>
    <p:sldId id="282" r:id="rId41"/>
    <p:sldId id="283" r:id="rId42"/>
    <p:sldId id="284" r:id="rId43"/>
    <p:sldId id="285" r:id="rId44"/>
    <p:sldId id="286" r:id="rId45"/>
    <p:sldId id="305" r:id="rId46"/>
    <p:sldId id="365" r:id="rId47"/>
    <p:sldId id="366" r:id="rId48"/>
    <p:sldId id="367" r:id="rId49"/>
    <p:sldId id="368" r:id="rId50"/>
    <p:sldId id="369" r:id="rId51"/>
    <p:sldId id="370" r:id="rId52"/>
    <p:sldId id="371" r:id="rId53"/>
    <p:sldId id="372" r:id="rId54"/>
    <p:sldId id="373" r:id="rId55"/>
    <p:sldId id="374" r:id="rId56"/>
    <p:sldId id="375" r:id="rId57"/>
    <p:sldId id="376" r:id="rId58"/>
    <p:sldId id="377" r:id="rId59"/>
    <p:sldId id="378" r:id="rId60"/>
    <p:sldId id="379" r:id="rId61"/>
    <p:sldId id="380" r:id="rId62"/>
    <p:sldId id="381" r:id="rId63"/>
    <p:sldId id="382" r:id="rId64"/>
    <p:sldId id="383" r:id="rId65"/>
    <p:sldId id="384" r:id="rId66"/>
    <p:sldId id="385" r:id="rId67"/>
    <p:sldId id="386" r:id="rId68"/>
    <p:sldId id="387" r:id="rId69"/>
    <p:sldId id="388" r:id="rId70"/>
    <p:sldId id="389" r:id="rId71"/>
    <p:sldId id="390" r:id="rId72"/>
    <p:sldId id="391" r:id="rId73"/>
    <p:sldId id="392" r:id="rId74"/>
    <p:sldId id="393" r:id="rId75"/>
    <p:sldId id="394" r:id="rId76"/>
    <p:sldId id="395" r:id="rId77"/>
    <p:sldId id="396" r:id="rId78"/>
    <p:sldId id="397" r:id="rId79"/>
    <p:sldId id="398" r:id="rId80"/>
    <p:sldId id="399" r:id="rId81"/>
    <p:sldId id="400" r:id="rId82"/>
    <p:sldId id="401" r:id="rId83"/>
    <p:sldId id="402" r:id="rId84"/>
    <p:sldId id="403" r:id="rId85"/>
    <p:sldId id="404" r:id="rId86"/>
    <p:sldId id="405" r:id="rId87"/>
    <p:sldId id="406" r:id="rId88"/>
    <p:sldId id="407" r:id="rId89"/>
    <p:sldId id="408" r:id="rId90"/>
    <p:sldId id="409" r:id="rId91"/>
    <p:sldId id="410" r:id="rId92"/>
    <p:sldId id="411" r:id="rId93"/>
    <p:sldId id="412" r:id="rId94"/>
    <p:sldId id="413" r:id="rId95"/>
    <p:sldId id="414" r:id="rId96"/>
    <p:sldId id="415" r:id="rId97"/>
    <p:sldId id="416" r:id="rId98"/>
    <p:sldId id="417" r:id="rId99"/>
    <p:sldId id="418" r:id="rId100"/>
    <p:sldId id="419" r:id="rId101"/>
    <p:sldId id="420" r:id="rId102"/>
    <p:sldId id="421" r:id="rId103"/>
    <p:sldId id="422" r:id="rId104"/>
    <p:sldId id="423" r:id="rId105"/>
    <p:sldId id="424" r:id="rId106"/>
    <p:sldId id="425" r:id="rId107"/>
    <p:sldId id="426" r:id="rId108"/>
    <p:sldId id="427" r:id="rId109"/>
    <p:sldId id="428" r:id="rId110"/>
    <p:sldId id="429" r:id="rId111"/>
    <p:sldId id="430" r:id="rId112"/>
    <p:sldId id="431" r:id="rId113"/>
    <p:sldId id="432" r:id="rId114"/>
    <p:sldId id="433" r:id="rId115"/>
    <p:sldId id="434" r:id="rId116"/>
    <p:sldId id="435" r:id="rId117"/>
    <p:sldId id="436" r:id="rId118"/>
    <p:sldId id="437" r:id="rId119"/>
    <p:sldId id="438" r:id="rId120"/>
    <p:sldId id="439" r:id="rId121"/>
    <p:sldId id="440" r:id="rId122"/>
    <p:sldId id="441" r:id="rId123"/>
    <p:sldId id="442" r:id="rId124"/>
    <p:sldId id="443" r:id="rId125"/>
    <p:sldId id="444" r:id="rId126"/>
    <p:sldId id="445" r:id="rId127"/>
    <p:sldId id="446" r:id="rId128"/>
    <p:sldId id="447" r:id="rId129"/>
    <p:sldId id="448" r:id="rId130"/>
    <p:sldId id="449" r:id="rId131"/>
    <p:sldId id="450" r:id="rId132"/>
    <p:sldId id="451" r:id="rId1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oungla" initials="lcy"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8C27E"/>
    <a:srgbClr val="E2E2E2"/>
    <a:srgbClr val="DADADA"/>
    <a:srgbClr val="006666"/>
    <a:srgbClr val="33CCCC"/>
    <a:srgbClr val="008080"/>
    <a:srgbClr val="009999"/>
    <a:srgbClr val="00CC99"/>
    <a:srgbClr val="FFCC66"/>
    <a:srgbClr val="9966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327" autoAdjust="0"/>
    <p:restoredTop sz="71081" autoAdjust="0"/>
  </p:normalViewPr>
  <p:slideViewPr>
    <p:cSldViewPr snapToGrid="0">
      <p:cViewPr varScale="1">
        <p:scale>
          <a:sx n="73" d="100"/>
          <a:sy n="73" d="100"/>
        </p:scale>
        <p:origin x="-696" y="-96"/>
      </p:cViewPr>
      <p:guideLst>
        <p:guide orient="horz" pos="2160"/>
        <p:guide pos="2880"/>
      </p:guideLst>
    </p:cSldViewPr>
  </p:slideViewPr>
  <p:outlineViewPr>
    <p:cViewPr>
      <p:scale>
        <a:sx n="33" d="100"/>
        <a:sy n="33" d="100"/>
      </p:scale>
      <p:origin x="0" y="4320"/>
    </p:cViewPr>
  </p:outlineViewPr>
  <p:notesTextViewPr>
    <p:cViewPr>
      <p:scale>
        <a:sx n="100" d="100"/>
        <a:sy n="100" d="100"/>
      </p:scale>
      <p:origin x="0" y="0"/>
    </p:cViewPr>
  </p:notesTextViewPr>
  <p:sorterViewPr>
    <p:cViewPr>
      <p:scale>
        <a:sx n="66" d="100"/>
        <a:sy n="66" d="100"/>
      </p:scale>
      <p:origin x="0" y="1620"/>
    </p:cViewPr>
  </p:sorterViewPr>
  <p:notesViewPr>
    <p:cSldViewPr snapToGrid="0">
      <p:cViewPr varScale="1">
        <p:scale>
          <a:sx n="80" d="100"/>
          <a:sy n="80" d="100"/>
        </p:scale>
        <p:origin x="-1974"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viewProps" Target="view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6A094-F6EF-41E2-BA52-4F7A1932BCA4}"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US"/>
        </a:p>
      </dgm:t>
    </dgm:pt>
    <dgm:pt modelId="{8A4D7A8E-59FC-481B-9C20-E8E33E4D77B8}">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Scale-down to 12-digit HUCs</a:t>
          </a:r>
          <a:endParaRPr lang="en-US" dirty="0"/>
        </a:p>
      </dgm:t>
    </dgm:pt>
    <dgm:pt modelId="{3641C806-DF97-4D2A-B4B9-EEC0DD994619}" type="parTrans" cxnId="{DB2A5882-3F53-40AA-A2FE-95EF30097C45}">
      <dgm:prSet/>
      <dgm:spPr/>
      <dgm:t>
        <a:bodyPr/>
        <a:lstStyle/>
        <a:p>
          <a:endParaRPr lang="en-US"/>
        </a:p>
      </dgm:t>
    </dgm:pt>
    <dgm:pt modelId="{A996F9B1-4782-406C-BE7D-D345CEA7B4C4}" type="sibTrans" cxnId="{DB2A5882-3F53-40AA-A2FE-95EF30097C45}">
      <dgm:prSet/>
      <dgm:spPr>
        <a:ln>
          <a:solidFill>
            <a:schemeClr val="tx2">
              <a:lumMod val="75000"/>
            </a:schemeClr>
          </a:solidFill>
        </a:ln>
      </dgm:spPr>
      <dgm:t>
        <a:bodyPr/>
        <a:lstStyle/>
        <a:p>
          <a:endParaRPr lang="en-US"/>
        </a:p>
      </dgm:t>
    </dgm:pt>
    <dgm:pt modelId="{E2C153E3-C34C-47A0-836A-2E3FBEFBD942}">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3D watershed visualization</a:t>
          </a:r>
          <a:endParaRPr lang="en-US" dirty="0"/>
        </a:p>
      </dgm:t>
    </dgm:pt>
    <dgm:pt modelId="{989194A6-51AF-4B27-B119-FA5CD68E06E4}" type="parTrans" cxnId="{213CDAC9-58B2-4C1D-9955-4846C8B1A656}">
      <dgm:prSet/>
      <dgm:spPr/>
      <dgm:t>
        <a:bodyPr/>
        <a:lstStyle/>
        <a:p>
          <a:endParaRPr lang="en-US"/>
        </a:p>
      </dgm:t>
    </dgm:pt>
    <dgm:pt modelId="{148881FE-A69C-4357-85EF-3C08B8DB35C6}" type="sibTrans" cxnId="{213CDAC9-58B2-4C1D-9955-4846C8B1A656}">
      <dgm:prSet/>
      <dgm:spPr/>
      <dgm:t>
        <a:bodyPr/>
        <a:lstStyle/>
        <a:p>
          <a:endParaRPr lang="en-US"/>
        </a:p>
      </dgm:t>
    </dgm:pt>
    <dgm:pt modelId="{7C7FACEA-731A-43D3-8516-066C6A5CB06A}">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View watershed on Google or Bing mapping platform</a:t>
          </a:r>
          <a:endParaRPr lang="en-US" dirty="0"/>
        </a:p>
      </dgm:t>
    </dgm:pt>
    <dgm:pt modelId="{E898A10F-A067-4F52-AF47-213A2912835F}" type="parTrans" cxnId="{A4AB334F-AE40-4334-8CF1-A5BC0A8629D0}">
      <dgm:prSet/>
      <dgm:spPr/>
      <dgm:t>
        <a:bodyPr/>
        <a:lstStyle/>
        <a:p>
          <a:endParaRPr lang="en-US"/>
        </a:p>
      </dgm:t>
    </dgm:pt>
    <dgm:pt modelId="{C2F39CBD-0470-4286-A3FB-875B90DDB8A1}" type="sibTrans" cxnId="{A4AB334F-AE40-4334-8CF1-A5BC0A8629D0}">
      <dgm:prSet/>
      <dgm:spPr/>
      <dgm:t>
        <a:bodyPr/>
        <a:lstStyle/>
        <a:p>
          <a:endParaRPr lang="en-US"/>
        </a:p>
      </dgm:t>
    </dgm:pt>
    <dgm:pt modelId="{46E21A78-DCBF-4942-9A30-071508004508}">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Create map images</a:t>
          </a:r>
          <a:endParaRPr lang="en-US" dirty="0"/>
        </a:p>
      </dgm:t>
    </dgm:pt>
    <dgm:pt modelId="{BC6CA4CE-FD5A-458E-AEA0-D7A9420E9DD2}" type="parTrans" cxnId="{5FB72899-B013-4296-8AD6-C2B1FC4F518C}">
      <dgm:prSet/>
      <dgm:spPr/>
      <dgm:t>
        <a:bodyPr/>
        <a:lstStyle/>
        <a:p>
          <a:endParaRPr lang="en-US"/>
        </a:p>
      </dgm:t>
    </dgm:pt>
    <dgm:pt modelId="{5C611225-29D7-4433-9E58-7244532F0E81}" type="sibTrans" cxnId="{5FB72899-B013-4296-8AD6-C2B1FC4F518C}">
      <dgm:prSet/>
      <dgm:spPr/>
      <dgm:t>
        <a:bodyPr/>
        <a:lstStyle/>
        <a:p>
          <a:endParaRPr lang="en-US"/>
        </a:p>
      </dgm:t>
    </dgm:pt>
    <dgm:pt modelId="{BEFD1795-779E-4937-B5DF-E1264AC87531}" type="pres">
      <dgm:prSet presAssocID="{9F36A094-F6EF-41E2-BA52-4F7A1932BCA4}" presName="Name0" presStyleCnt="0">
        <dgm:presLayoutVars>
          <dgm:chMax val="7"/>
          <dgm:chPref val="7"/>
          <dgm:dir/>
        </dgm:presLayoutVars>
      </dgm:prSet>
      <dgm:spPr/>
      <dgm:t>
        <a:bodyPr/>
        <a:lstStyle/>
        <a:p>
          <a:endParaRPr lang="en-US"/>
        </a:p>
      </dgm:t>
    </dgm:pt>
    <dgm:pt modelId="{580616DD-EDD0-41E6-9C0A-44227ED44990}" type="pres">
      <dgm:prSet presAssocID="{9F36A094-F6EF-41E2-BA52-4F7A1932BCA4}" presName="Name1" presStyleCnt="0"/>
      <dgm:spPr/>
    </dgm:pt>
    <dgm:pt modelId="{5EB6E785-A332-439A-A75F-C6986B86D221}" type="pres">
      <dgm:prSet presAssocID="{9F36A094-F6EF-41E2-BA52-4F7A1932BCA4}" presName="cycle" presStyleCnt="0"/>
      <dgm:spPr/>
    </dgm:pt>
    <dgm:pt modelId="{CA180A72-8571-4D20-96E1-A1DE3636D534}" type="pres">
      <dgm:prSet presAssocID="{9F36A094-F6EF-41E2-BA52-4F7A1932BCA4}" presName="srcNode" presStyleLbl="node1" presStyleIdx="0" presStyleCnt="4"/>
      <dgm:spPr/>
    </dgm:pt>
    <dgm:pt modelId="{43174A07-AA78-45BE-A3AB-B4585E178282}" type="pres">
      <dgm:prSet presAssocID="{9F36A094-F6EF-41E2-BA52-4F7A1932BCA4}" presName="conn" presStyleLbl="parChTrans1D2" presStyleIdx="0" presStyleCnt="1"/>
      <dgm:spPr/>
      <dgm:t>
        <a:bodyPr/>
        <a:lstStyle/>
        <a:p>
          <a:endParaRPr lang="en-US"/>
        </a:p>
      </dgm:t>
    </dgm:pt>
    <dgm:pt modelId="{E6F8EDF9-85A6-48EE-A7A6-A7753011911E}" type="pres">
      <dgm:prSet presAssocID="{9F36A094-F6EF-41E2-BA52-4F7A1932BCA4}" presName="extraNode" presStyleLbl="node1" presStyleIdx="0" presStyleCnt="4"/>
      <dgm:spPr/>
    </dgm:pt>
    <dgm:pt modelId="{AC3B04C7-4B5E-40E0-931D-B62C9C526723}" type="pres">
      <dgm:prSet presAssocID="{9F36A094-F6EF-41E2-BA52-4F7A1932BCA4}" presName="dstNode" presStyleLbl="node1" presStyleIdx="0" presStyleCnt="4"/>
      <dgm:spPr/>
    </dgm:pt>
    <dgm:pt modelId="{E2E3EA38-DA8B-4527-8D41-618D9DABB0B8}" type="pres">
      <dgm:prSet presAssocID="{8A4D7A8E-59FC-481B-9C20-E8E33E4D77B8}" presName="text_1" presStyleLbl="node1" presStyleIdx="0" presStyleCnt="4">
        <dgm:presLayoutVars>
          <dgm:bulletEnabled val="1"/>
        </dgm:presLayoutVars>
      </dgm:prSet>
      <dgm:spPr/>
      <dgm:t>
        <a:bodyPr/>
        <a:lstStyle/>
        <a:p>
          <a:endParaRPr lang="en-US"/>
        </a:p>
      </dgm:t>
    </dgm:pt>
    <dgm:pt modelId="{C1683FF0-2690-4B26-8D40-20E153A095FA}" type="pres">
      <dgm:prSet presAssocID="{8A4D7A8E-59FC-481B-9C20-E8E33E4D77B8}" presName="accent_1" presStyleCnt="0"/>
      <dgm:spPr/>
    </dgm:pt>
    <dgm:pt modelId="{C6EB97D0-060D-4E55-9577-DBAB353FB482}" type="pres">
      <dgm:prSet presAssocID="{8A4D7A8E-59FC-481B-9C20-E8E33E4D77B8}" presName="accentRepeatNode" presStyleLbl="solidFgAcc1" presStyleIdx="0" presStyleCnt="4"/>
      <dgm:spPr>
        <a:solidFill>
          <a:schemeClr val="bg1">
            <a:alpha val="98000"/>
          </a:schemeClr>
        </a:solidFill>
        <a:ln>
          <a:solidFill>
            <a:schemeClr val="accent1"/>
          </a:solidFill>
        </a:ln>
      </dgm:spPr>
      <dgm:t>
        <a:bodyPr/>
        <a:lstStyle/>
        <a:p>
          <a:endParaRPr lang="en-US"/>
        </a:p>
      </dgm:t>
    </dgm:pt>
    <dgm:pt modelId="{1A9C762A-F489-409D-A991-6E3C2A759468}" type="pres">
      <dgm:prSet presAssocID="{E2C153E3-C34C-47A0-836A-2E3FBEFBD942}" presName="text_2" presStyleLbl="node1" presStyleIdx="1" presStyleCnt="4">
        <dgm:presLayoutVars>
          <dgm:bulletEnabled val="1"/>
        </dgm:presLayoutVars>
      </dgm:prSet>
      <dgm:spPr/>
      <dgm:t>
        <a:bodyPr/>
        <a:lstStyle/>
        <a:p>
          <a:endParaRPr lang="en-US"/>
        </a:p>
      </dgm:t>
    </dgm:pt>
    <dgm:pt modelId="{F7800AEB-EC04-40D4-936C-B031A01A5129}" type="pres">
      <dgm:prSet presAssocID="{E2C153E3-C34C-47A0-836A-2E3FBEFBD942}" presName="accent_2" presStyleCnt="0"/>
      <dgm:spPr/>
    </dgm:pt>
    <dgm:pt modelId="{6C8650BD-AF28-4F16-90F2-B5ED1D327726}" type="pres">
      <dgm:prSet presAssocID="{E2C153E3-C34C-47A0-836A-2E3FBEFBD942}" presName="accentRepeatNode" presStyleLbl="solidFgAcc1" presStyleIdx="1" presStyleCnt="4"/>
      <dgm:spPr>
        <a:solidFill>
          <a:schemeClr val="bg1">
            <a:alpha val="98000"/>
          </a:schemeClr>
        </a:solidFill>
        <a:ln>
          <a:solidFill>
            <a:schemeClr val="accent1"/>
          </a:solidFill>
        </a:ln>
      </dgm:spPr>
      <dgm:t>
        <a:bodyPr/>
        <a:lstStyle/>
        <a:p>
          <a:endParaRPr lang="en-US"/>
        </a:p>
      </dgm:t>
    </dgm:pt>
    <dgm:pt modelId="{A5C2911C-D9D0-43AD-A624-1214700E3D66}" type="pres">
      <dgm:prSet presAssocID="{7C7FACEA-731A-43D3-8516-066C6A5CB06A}" presName="text_3" presStyleLbl="node1" presStyleIdx="2" presStyleCnt="4">
        <dgm:presLayoutVars>
          <dgm:bulletEnabled val="1"/>
        </dgm:presLayoutVars>
      </dgm:prSet>
      <dgm:spPr/>
      <dgm:t>
        <a:bodyPr/>
        <a:lstStyle/>
        <a:p>
          <a:endParaRPr lang="en-US"/>
        </a:p>
      </dgm:t>
    </dgm:pt>
    <dgm:pt modelId="{646EF93F-3D83-4425-A383-3097E0BD5592}" type="pres">
      <dgm:prSet presAssocID="{7C7FACEA-731A-43D3-8516-066C6A5CB06A}" presName="accent_3" presStyleCnt="0"/>
      <dgm:spPr/>
    </dgm:pt>
    <dgm:pt modelId="{BACA9AF4-6586-492F-9BBD-B5A4976E2227}" type="pres">
      <dgm:prSet presAssocID="{7C7FACEA-731A-43D3-8516-066C6A5CB06A}" presName="accentRepeatNode" presStyleLbl="solidFgAcc1" presStyleIdx="2" presStyleCnt="4"/>
      <dgm:spPr>
        <a:solidFill>
          <a:schemeClr val="bg1">
            <a:alpha val="98000"/>
          </a:schemeClr>
        </a:solidFill>
        <a:ln>
          <a:solidFill>
            <a:schemeClr val="accent1"/>
          </a:solidFill>
        </a:ln>
      </dgm:spPr>
      <dgm:t>
        <a:bodyPr/>
        <a:lstStyle/>
        <a:p>
          <a:endParaRPr lang="en-US"/>
        </a:p>
      </dgm:t>
    </dgm:pt>
    <dgm:pt modelId="{3342645A-207C-421E-9050-89CA2B339807}" type="pres">
      <dgm:prSet presAssocID="{46E21A78-DCBF-4942-9A30-071508004508}" presName="text_4" presStyleLbl="node1" presStyleIdx="3" presStyleCnt="4">
        <dgm:presLayoutVars>
          <dgm:bulletEnabled val="1"/>
        </dgm:presLayoutVars>
      </dgm:prSet>
      <dgm:spPr/>
      <dgm:t>
        <a:bodyPr/>
        <a:lstStyle/>
        <a:p>
          <a:endParaRPr lang="en-US"/>
        </a:p>
      </dgm:t>
    </dgm:pt>
    <dgm:pt modelId="{DB30894E-52EB-42FD-A477-BD00723A8BD3}" type="pres">
      <dgm:prSet presAssocID="{46E21A78-DCBF-4942-9A30-071508004508}" presName="accent_4" presStyleCnt="0"/>
      <dgm:spPr/>
    </dgm:pt>
    <dgm:pt modelId="{13A1C451-CB4B-4F75-AC22-B01B3F7BD5DA}" type="pres">
      <dgm:prSet presAssocID="{46E21A78-DCBF-4942-9A30-071508004508}" presName="accentRepeatNode" presStyleLbl="solidFgAcc1" presStyleIdx="3" presStyleCnt="4"/>
      <dgm:spPr>
        <a:solidFill>
          <a:schemeClr val="bg1">
            <a:alpha val="98000"/>
          </a:schemeClr>
        </a:solidFill>
        <a:ln>
          <a:solidFill>
            <a:schemeClr val="accent1"/>
          </a:solidFill>
        </a:ln>
      </dgm:spPr>
      <dgm:t>
        <a:bodyPr/>
        <a:lstStyle/>
        <a:p>
          <a:endParaRPr lang="en-US"/>
        </a:p>
      </dgm:t>
    </dgm:pt>
  </dgm:ptLst>
  <dgm:cxnLst>
    <dgm:cxn modelId="{A390EB77-286B-44B5-B3C8-E58FBDA0AD62}" type="presOf" srcId="{E2C153E3-C34C-47A0-836A-2E3FBEFBD942}" destId="{1A9C762A-F489-409D-A991-6E3C2A759468}" srcOrd="0" destOrd="0" presId="urn:microsoft.com/office/officeart/2008/layout/VerticalCurvedList"/>
    <dgm:cxn modelId="{213CDAC9-58B2-4C1D-9955-4846C8B1A656}" srcId="{9F36A094-F6EF-41E2-BA52-4F7A1932BCA4}" destId="{E2C153E3-C34C-47A0-836A-2E3FBEFBD942}" srcOrd="1" destOrd="0" parTransId="{989194A6-51AF-4B27-B119-FA5CD68E06E4}" sibTransId="{148881FE-A69C-4357-85EF-3C08B8DB35C6}"/>
    <dgm:cxn modelId="{B15670D7-0B41-4FD8-B5F6-BDD6A64F1682}" type="presOf" srcId="{46E21A78-DCBF-4942-9A30-071508004508}" destId="{3342645A-207C-421E-9050-89CA2B339807}" srcOrd="0" destOrd="0" presId="urn:microsoft.com/office/officeart/2008/layout/VerticalCurvedList"/>
    <dgm:cxn modelId="{A4AB334F-AE40-4334-8CF1-A5BC0A8629D0}" srcId="{9F36A094-F6EF-41E2-BA52-4F7A1932BCA4}" destId="{7C7FACEA-731A-43D3-8516-066C6A5CB06A}" srcOrd="2" destOrd="0" parTransId="{E898A10F-A067-4F52-AF47-213A2912835F}" sibTransId="{C2F39CBD-0470-4286-A3FB-875B90DDB8A1}"/>
    <dgm:cxn modelId="{DB2A5882-3F53-40AA-A2FE-95EF30097C45}" srcId="{9F36A094-F6EF-41E2-BA52-4F7A1932BCA4}" destId="{8A4D7A8E-59FC-481B-9C20-E8E33E4D77B8}" srcOrd="0" destOrd="0" parTransId="{3641C806-DF97-4D2A-B4B9-EEC0DD994619}" sibTransId="{A996F9B1-4782-406C-BE7D-D345CEA7B4C4}"/>
    <dgm:cxn modelId="{C1E64A0F-392A-4101-A7CF-B1874C56583A}" type="presOf" srcId="{7C7FACEA-731A-43D3-8516-066C6A5CB06A}" destId="{A5C2911C-D9D0-43AD-A624-1214700E3D66}" srcOrd="0" destOrd="0" presId="urn:microsoft.com/office/officeart/2008/layout/VerticalCurvedList"/>
    <dgm:cxn modelId="{3F651920-A336-4661-88C7-71C41E77AFE5}" type="presOf" srcId="{A996F9B1-4782-406C-BE7D-D345CEA7B4C4}" destId="{43174A07-AA78-45BE-A3AB-B4585E178282}" srcOrd="0" destOrd="0" presId="urn:microsoft.com/office/officeart/2008/layout/VerticalCurvedList"/>
    <dgm:cxn modelId="{5FE8B63E-613D-498A-8B54-12503F606929}" type="presOf" srcId="{8A4D7A8E-59FC-481B-9C20-E8E33E4D77B8}" destId="{E2E3EA38-DA8B-4527-8D41-618D9DABB0B8}" srcOrd="0" destOrd="0" presId="urn:microsoft.com/office/officeart/2008/layout/VerticalCurvedList"/>
    <dgm:cxn modelId="{82B8B227-76D5-4985-B85A-CFF5985B8864}" type="presOf" srcId="{9F36A094-F6EF-41E2-BA52-4F7A1932BCA4}" destId="{BEFD1795-779E-4937-B5DF-E1264AC87531}" srcOrd="0" destOrd="0" presId="urn:microsoft.com/office/officeart/2008/layout/VerticalCurvedList"/>
    <dgm:cxn modelId="{5FB72899-B013-4296-8AD6-C2B1FC4F518C}" srcId="{9F36A094-F6EF-41E2-BA52-4F7A1932BCA4}" destId="{46E21A78-DCBF-4942-9A30-071508004508}" srcOrd="3" destOrd="0" parTransId="{BC6CA4CE-FD5A-458E-AEA0-D7A9420E9DD2}" sibTransId="{5C611225-29D7-4433-9E58-7244532F0E81}"/>
    <dgm:cxn modelId="{3B56ADCD-18E1-469A-8976-5441B4AC7890}" type="presParOf" srcId="{BEFD1795-779E-4937-B5DF-E1264AC87531}" destId="{580616DD-EDD0-41E6-9C0A-44227ED44990}" srcOrd="0" destOrd="0" presId="urn:microsoft.com/office/officeart/2008/layout/VerticalCurvedList"/>
    <dgm:cxn modelId="{B7A288C3-4C33-419E-8C20-D769614267C5}" type="presParOf" srcId="{580616DD-EDD0-41E6-9C0A-44227ED44990}" destId="{5EB6E785-A332-439A-A75F-C6986B86D221}" srcOrd="0" destOrd="0" presId="urn:microsoft.com/office/officeart/2008/layout/VerticalCurvedList"/>
    <dgm:cxn modelId="{A5A391B1-F74D-47DB-8D66-7C24C44BB39D}" type="presParOf" srcId="{5EB6E785-A332-439A-A75F-C6986B86D221}" destId="{CA180A72-8571-4D20-96E1-A1DE3636D534}" srcOrd="0" destOrd="0" presId="urn:microsoft.com/office/officeart/2008/layout/VerticalCurvedList"/>
    <dgm:cxn modelId="{BF1A1D6E-6093-4355-A0CD-F6645D29D47E}" type="presParOf" srcId="{5EB6E785-A332-439A-A75F-C6986B86D221}" destId="{43174A07-AA78-45BE-A3AB-B4585E178282}" srcOrd="1" destOrd="0" presId="urn:microsoft.com/office/officeart/2008/layout/VerticalCurvedList"/>
    <dgm:cxn modelId="{C1B1FF18-A570-4564-8235-5CD08BABC38B}" type="presParOf" srcId="{5EB6E785-A332-439A-A75F-C6986B86D221}" destId="{E6F8EDF9-85A6-48EE-A7A6-A7753011911E}" srcOrd="2" destOrd="0" presId="urn:microsoft.com/office/officeart/2008/layout/VerticalCurvedList"/>
    <dgm:cxn modelId="{393D6B98-761D-4DBF-9B3D-4A91D094D60A}" type="presParOf" srcId="{5EB6E785-A332-439A-A75F-C6986B86D221}" destId="{AC3B04C7-4B5E-40E0-931D-B62C9C526723}" srcOrd="3" destOrd="0" presId="urn:microsoft.com/office/officeart/2008/layout/VerticalCurvedList"/>
    <dgm:cxn modelId="{3B1109A1-DA5F-4A81-91E3-F13E783612F1}" type="presParOf" srcId="{580616DD-EDD0-41E6-9C0A-44227ED44990}" destId="{E2E3EA38-DA8B-4527-8D41-618D9DABB0B8}" srcOrd="1" destOrd="0" presId="urn:microsoft.com/office/officeart/2008/layout/VerticalCurvedList"/>
    <dgm:cxn modelId="{2CF3654A-A822-449F-9CA2-AB82988D86E5}" type="presParOf" srcId="{580616DD-EDD0-41E6-9C0A-44227ED44990}" destId="{C1683FF0-2690-4B26-8D40-20E153A095FA}" srcOrd="2" destOrd="0" presId="urn:microsoft.com/office/officeart/2008/layout/VerticalCurvedList"/>
    <dgm:cxn modelId="{3852B40F-C9FA-4106-99FF-96F6A5A60B56}" type="presParOf" srcId="{C1683FF0-2690-4B26-8D40-20E153A095FA}" destId="{C6EB97D0-060D-4E55-9577-DBAB353FB482}" srcOrd="0" destOrd="0" presId="urn:microsoft.com/office/officeart/2008/layout/VerticalCurvedList"/>
    <dgm:cxn modelId="{BDAB23DA-643B-4056-A6AE-6B10F9C63C9D}" type="presParOf" srcId="{580616DD-EDD0-41E6-9C0A-44227ED44990}" destId="{1A9C762A-F489-409D-A991-6E3C2A759468}" srcOrd="3" destOrd="0" presId="urn:microsoft.com/office/officeart/2008/layout/VerticalCurvedList"/>
    <dgm:cxn modelId="{996BE19C-CBF7-4484-AC1C-B5FFE4221303}" type="presParOf" srcId="{580616DD-EDD0-41E6-9C0A-44227ED44990}" destId="{F7800AEB-EC04-40D4-936C-B031A01A5129}" srcOrd="4" destOrd="0" presId="urn:microsoft.com/office/officeart/2008/layout/VerticalCurvedList"/>
    <dgm:cxn modelId="{3EA30ACE-F8DD-4D09-9B19-BC841DAE1322}" type="presParOf" srcId="{F7800AEB-EC04-40D4-936C-B031A01A5129}" destId="{6C8650BD-AF28-4F16-90F2-B5ED1D327726}" srcOrd="0" destOrd="0" presId="urn:microsoft.com/office/officeart/2008/layout/VerticalCurvedList"/>
    <dgm:cxn modelId="{00120837-CA7F-43C6-96C2-033CD36224B0}" type="presParOf" srcId="{580616DD-EDD0-41E6-9C0A-44227ED44990}" destId="{A5C2911C-D9D0-43AD-A624-1214700E3D66}" srcOrd="5" destOrd="0" presId="urn:microsoft.com/office/officeart/2008/layout/VerticalCurvedList"/>
    <dgm:cxn modelId="{B3089CF9-4121-4ED7-9E69-460FD11A04D4}" type="presParOf" srcId="{580616DD-EDD0-41E6-9C0A-44227ED44990}" destId="{646EF93F-3D83-4425-A383-3097E0BD5592}" srcOrd="6" destOrd="0" presId="urn:microsoft.com/office/officeart/2008/layout/VerticalCurvedList"/>
    <dgm:cxn modelId="{8F0D2E82-E481-438B-9A79-19C872DF0839}" type="presParOf" srcId="{646EF93F-3D83-4425-A383-3097E0BD5592}" destId="{BACA9AF4-6586-492F-9BBD-B5A4976E2227}" srcOrd="0" destOrd="0" presId="urn:microsoft.com/office/officeart/2008/layout/VerticalCurvedList"/>
    <dgm:cxn modelId="{68F5256B-94C5-4DEA-AE5C-4B54F7F2B04F}" type="presParOf" srcId="{580616DD-EDD0-41E6-9C0A-44227ED44990}" destId="{3342645A-207C-421E-9050-89CA2B339807}" srcOrd="7" destOrd="0" presId="urn:microsoft.com/office/officeart/2008/layout/VerticalCurvedList"/>
    <dgm:cxn modelId="{8B303CCC-DD9B-48C0-A52E-D7242408ABB4}" type="presParOf" srcId="{580616DD-EDD0-41E6-9C0A-44227ED44990}" destId="{DB30894E-52EB-42FD-A477-BD00723A8BD3}" srcOrd="8" destOrd="0" presId="urn:microsoft.com/office/officeart/2008/layout/VerticalCurvedList"/>
    <dgm:cxn modelId="{38445190-BCBB-4E63-B6A4-FD000BD50B30}" type="presParOf" srcId="{DB30894E-52EB-42FD-A477-BD00723A8BD3}" destId="{13A1C451-CB4B-4F75-AC22-B01B3F7BD5DA}" srcOrd="0" destOrd="0" presId="urn:microsoft.com/office/officeart/2008/layout/VerticalCurvedList"/>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36A094-F6EF-41E2-BA52-4F7A1932BCA4}"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US"/>
        </a:p>
      </dgm:t>
    </dgm:pt>
    <dgm:pt modelId="{8A4D7A8E-59FC-481B-9C20-E8E33E4D77B8}">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Scale-down to 12-digit HUCs</a:t>
          </a:r>
          <a:endParaRPr lang="en-US" dirty="0"/>
        </a:p>
      </dgm:t>
    </dgm:pt>
    <dgm:pt modelId="{3641C806-DF97-4D2A-B4B9-EEC0DD994619}" type="parTrans" cxnId="{DB2A5882-3F53-40AA-A2FE-95EF30097C45}">
      <dgm:prSet/>
      <dgm:spPr/>
      <dgm:t>
        <a:bodyPr/>
        <a:lstStyle/>
        <a:p>
          <a:endParaRPr lang="en-US"/>
        </a:p>
      </dgm:t>
    </dgm:pt>
    <dgm:pt modelId="{A996F9B1-4782-406C-BE7D-D345CEA7B4C4}" type="sibTrans" cxnId="{DB2A5882-3F53-40AA-A2FE-95EF30097C45}">
      <dgm:prSet/>
      <dgm:spPr>
        <a:ln>
          <a:solidFill>
            <a:schemeClr val="tx2">
              <a:lumMod val="75000"/>
            </a:schemeClr>
          </a:solidFill>
        </a:ln>
      </dgm:spPr>
      <dgm:t>
        <a:bodyPr/>
        <a:lstStyle/>
        <a:p>
          <a:endParaRPr lang="en-US"/>
        </a:p>
      </dgm:t>
    </dgm:pt>
    <dgm:pt modelId="{E2C153E3-C34C-47A0-836A-2E3FBEFBD942}">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3D watershed visualization</a:t>
          </a:r>
          <a:endParaRPr lang="en-US" dirty="0"/>
        </a:p>
      </dgm:t>
    </dgm:pt>
    <dgm:pt modelId="{989194A6-51AF-4B27-B119-FA5CD68E06E4}" type="parTrans" cxnId="{213CDAC9-58B2-4C1D-9955-4846C8B1A656}">
      <dgm:prSet/>
      <dgm:spPr/>
      <dgm:t>
        <a:bodyPr/>
        <a:lstStyle/>
        <a:p>
          <a:endParaRPr lang="en-US"/>
        </a:p>
      </dgm:t>
    </dgm:pt>
    <dgm:pt modelId="{148881FE-A69C-4357-85EF-3C08B8DB35C6}" type="sibTrans" cxnId="{213CDAC9-58B2-4C1D-9955-4846C8B1A656}">
      <dgm:prSet/>
      <dgm:spPr/>
      <dgm:t>
        <a:bodyPr/>
        <a:lstStyle/>
        <a:p>
          <a:endParaRPr lang="en-US"/>
        </a:p>
      </dgm:t>
    </dgm:pt>
    <dgm:pt modelId="{7C7FACEA-731A-43D3-8516-066C6A5CB06A}">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View watershed on Google or Bing mapping platform</a:t>
          </a:r>
          <a:endParaRPr lang="en-US" dirty="0"/>
        </a:p>
      </dgm:t>
    </dgm:pt>
    <dgm:pt modelId="{E898A10F-A067-4F52-AF47-213A2912835F}" type="parTrans" cxnId="{A4AB334F-AE40-4334-8CF1-A5BC0A8629D0}">
      <dgm:prSet/>
      <dgm:spPr/>
      <dgm:t>
        <a:bodyPr/>
        <a:lstStyle/>
        <a:p>
          <a:endParaRPr lang="en-US"/>
        </a:p>
      </dgm:t>
    </dgm:pt>
    <dgm:pt modelId="{C2F39CBD-0470-4286-A3FB-875B90DDB8A1}" type="sibTrans" cxnId="{A4AB334F-AE40-4334-8CF1-A5BC0A8629D0}">
      <dgm:prSet/>
      <dgm:spPr/>
      <dgm:t>
        <a:bodyPr/>
        <a:lstStyle/>
        <a:p>
          <a:endParaRPr lang="en-US"/>
        </a:p>
      </dgm:t>
    </dgm:pt>
    <dgm:pt modelId="{46E21A78-DCBF-4942-9A30-071508004508}">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Create map images</a:t>
          </a:r>
          <a:endParaRPr lang="en-US" dirty="0"/>
        </a:p>
      </dgm:t>
    </dgm:pt>
    <dgm:pt modelId="{BC6CA4CE-FD5A-458E-AEA0-D7A9420E9DD2}" type="parTrans" cxnId="{5FB72899-B013-4296-8AD6-C2B1FC4F518C}">
      <dgm:prSet/>
      <dgm:spPr/>
      <dgm:t>
        <a:bodyPr/>
        <a:lstStyle/>
        <a:p>
          <a:endParaRPr lang="en-US"/>
        </a:p>
      </dgm:t>
    </dgm:pt>
    <dgm:pt modelId="{5C611225-29D7-4433-9E58-7244532F0E81}" type="sibTrans" cxnId="{5FB72899-B013-4296-8AD6-C2B1FC4F518C}">
      <dgm:prSet/>
      <dgm:spPr/>
      <dgm:t>
        <a:bodyPr/>
        <a:lstStyle/>
        <a:p>
          <a:endParaRPr lang="en-US"/>
        </a:p>
      </dgm:t>
    </dgm:pt>
    <dgm:pt modelId="{6AF542A7-4481-4009-9EC6-36F8B38C28EA}">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EPA Surf Your Watershed</a:t>
          </a:r>
        </a:p>
      </dgm:t>
    </dgm:pt>
    <dgm:pt modelId="{31397155-BE91-4716-9DC6-02EDB1333F4A}" type="parTrans" cxnId="{509F1C8D-2846-4226-B23D-301F927DF551}">
      <dgm:prSet/>
      <dgm:spPr/>
      <dgm:t>
        <a:bodyPr/>
        <a:lstStyle/>
        <a:p>
          <a:endParaRPr lang="en-US"/>
        </a:p>
      </dgm:t>
    </dgm:pt>
    <dgm:pt modelId="{500823EC-DAC1-431E-85EB-550410198EB3}" type="sibTrans" cxnId="{509F1C8D-2846-4226-B23D-301F927DF551}">
      <dgm:prSet/>
      <dgm:spPr/>
      <dgm:t>
        <a:bodyPr/>
        <a:lstStyle/>
        <a:p>
          <a:endParaRPr lang="en-US"/>
        </a:p>
      </dgm:t>
    </dgm:pt>
    <dgm:pt modelId="{BEFD1795-779E-4937-B5DF-E1264AC87531}" type="pres">
      <dgm:prSet presAssocID="{9F36A094-F6EF-41E2-BA52-4F7A1932BCA4}" presName="Name0" presStyleCnt="0">
        <dgm:presLayoutVars>
          <dgm:chMax val="7"/>
          <dgm:chPref val="7"/>
          <dgm:dir/>
        </dgm:presLayoutVars>
      </dgm:prSet>
      <dgm:spPr/>
      <dgm:t>
        <a:bodyPr/>
        <a:lstStyle/>
        <a:p>
          <a:endParaRPr lang="en-US"/>
        </a:p>
      </dgm:t>
    </dgm:pt>
    <dgm:pt modelId="{580616DD-EDD0-41E6-9C0A-44227ED44990}" type="pres">
      <dgm:prSet presAssocID="{9F36A094-F6EF-41E2-BA52-4F7A1932BCA4}" presName="Name1" presStyleCnt="0"/>
      <dgm:spPr/>
    </dgm:pt>
    <dgm:pt modelId="{5EB6E785-A332-439A-A75F-C6986B86D221}" type="pres">
      <dgm:prSet presAssocID="{9F36A094-F6EF-41E2-BA52-4F7A1932BCA4}" presName="cycle" presStyleCnt="0"/>
      <dgm:spPr/>
    </dgm:pt>
    <dgm:pt modelId="{CA180A72-8571-4D20-96E1-A1DE3636D534}" type="pres">
      <dgm:prSet presAssocID="{9F36A094-F6EF-41E2-BA52-4F7A1932BCA4}" presName="srcNode" presStyleLbl="node1" presStyleIdx="0" presStyleCnt="5"/>
      <dgm:spPr/>
    </dgm:pt>
    <dgm:pt modelId="{43174A07-AA78-45BE-A3AB-B4585E178282}" type="pres">
      <dgm:prSet presAssocID="{9F36A094-F6EF-41E2-BA52-4F7A1932BCA4}" presName="conn" presStyleLbl="parChTrans1D2" presStyleIdx="0" presStyleCnt="1"/>
      <dgm:spPr/>
      <dgm:t>
        <a:bodyPr/>
        <a:lstStyle/>
        <a:p>
          <a:endParaRPr lang="en-US"/>
        </a:p>
      </dgm:t>
    </dgm:pt>
    <dgm:pt modelId="{E6F8EDF9-85A6-48EE-A7A6-A7753011911E}" type="pres">
      <dgm:prSet presAssocID="{9F36A094-F6EF-41E2-BA52-4F7A1932BCA4}" presName="extraNode" presStyleLbl="node1" presStyleIdx="0" presStyleCnt="5"/>
      <dgm:spPr/>
    </dgm:pt>
    <dgm:pt modelId="{AC3B04C7-4B5E-40E0-931D-B62C9C526723}" type="pres">
      <dgm:prSet presAssocID="{9F36A094-F6EF-41E2-BA52-4F7A1932BCA4}" presName="dstNode" presStyleLbl="node1" presStyleIdx="0" presStyleCnt="5"/>
      <dgm:spPr/>
    </dgm:pt>
    <dgm:pt modelId="{E2E3EA38-DA8B-4527-8D41-618D9DABB0B8}" type="pres">
      <dgm:prSet presAssocID="{8A4D7A8E-59FC-481B-9C20-E8E33E4D77B8}" presName="text_1" presStyleLbl="node1" presStyleIdx="0" presStyleCnt="5">
        <dgm:presLayoutVars>
          <dgm:bulletEnabled val="1"/>
        </dgm:presLayoutVars>
      </dgm:prSet>
      <dgm:spPr/>
      <dgm:t>
        <a:bodyPr/>
        <a:lstStyle/>
        <a:p>
          <a:endParaRPr lang="en-US"/>
        </a:p>
      </dgm:t>
    </dgm:pt>
    <dgm:pt modelId="{C1683FF0-2690-4B26-8D40-20E153A095FA}" type="pres">
      <dgm:prSet presAssocID="{8A4D7A8E-59FC-481B-9C20-E8E33E4D77B8}" presName="accent_1" presStyleCnt="0"/>
      <dgm:spPr/>
    </dgm:pt>
    <dgm:pt modelId="{C6EB97D0-060D-4E55-9577-DBAB353FB482}" type="pres">
      <dgm:prSet presAssocID="{8A4D7A8E-59FC-481B-9C20-E8E33E4D77B8}" presName="accentRepeatNode" presStyleLbl="solidFgAcc1" presStyleIdx="0" presStyleCnt="5"/>
      <dgm:spPr>
        <a:solidFill>
          <a:schemeClr val="bg1">
            <a:alpha val="98000"/>
          </a:schemeClr>
        </a:solidFill>
        <a:ln>
          <a:solidFill>
            <a:schemeClr val="accent1"/>
          </a:solidFill>
        </a:ln>
      </dgm:spPr>
      <dgm:t>
        <a:bodyPr/>
        <a:lstStyle/>
        <a:p>
          <a:endParaRPr lang="en-US"/>
        </a:p>
      </dgm:t>
    </dgm:pt>
    <dgm:pt modelId="{1A9C762A-F489-409D-A991-6E3C2A759468}" type="pres">
      <dgm:prSet presAssocID="{E2C153E3-C34C-47A0-836A-2E3FBEFBD942}" presName="text_2" presStyleLbl="node1" presStyleIdx="1" presStyleCnt="5">
        <dgm:presLayoutVars>
          <dgm:bulletEnabled val="1"/>
        </dgm:presLayoutVars>
      </dgm:prSet>
      <dgm:spPr/>
      <dgm:t>
        <a:bodyPr/>
        <a:lstStyle/>
        <a:p>
          <a:endParaRPr lang="en-US"/>
        </a:p>
      </dgm:t>
    </dgm:pt>
    <dgm:pt modelId="{F7800AEB-EC04-40D4-936C-B031A01A5129}" type="pres">
      <dgm:prSet presAssocID="{E2C153E3-C34C-47A0-836A-2E3FBEFBD942}" presName="accent_2" presStyleCnt="0"/>
      <dgm:spPr/>
    </dgm:pt>
    <dgm:pt modelId="{6C8650BD-AF28-4F16-90F2-B5ED1D327726}" type="pres">
      <dgm:prSet presAssocID="{E2C153E3-C34C-47A0-836A-2E3FBEFBD942}" presName="accentRepeatNode" presStyleLbl="solidFgAcc1" presStyleIdx="1" presStyleCnt="5"/>
      <dgm:spPr>
        <a:solidFill>
          <a:schemeClr val="bg1">
            <a:alpha val="98000"/>
          </a:schemeClr>
        </a:solidFill>
        <a:ln>
          <a:solidFill>
            <a:schemeClr val="accent1"/>
          </a:solidFill>
        </a:ln>
      </dgm:spPr>
      <dgm:t>
        <a:bodyPr/>
        <a:lstStyle/>
        <a:p>
          <a:endParaRPr lang="en-US"/>
        </a:p>
      </dgm:t>
    </dgm:pt>
    <dgm:pt modelId="{A5C2911C-D9D0-43AD-A624-1214700E3D66}" type="pres">
      <dgm:prSet presAssocID="{7C7FACEA-731A-43D3-8516-066C6A5CB06A}" presName="text_3" presStyleLbl="node1" presStyleIdx="2" presStyleCnt="5">
        <dgm:presLayoutVars>
          <dgm:bulletEnabled val="1"/>
        </dgm:presLayoutVars>
      </dgm:prSet>
      <dgm:spPr/>
      <dgm:t>
        <a:bodyPr/>
        <a:lstStyle/>
        <a:p>
          <a:endParaRPr lang="en-US"/>
        </a:p>
      </dgm:t>
    </dgm:pt>
    <dgm:pt modelId="{646EF93F-3D83-4425-A383-3097E0BD5592}" type="pres">
      <dgm:prSet presAssocID="{7C7FACEA-731A-43D3-8516-066C6A5CB06A}" presName="accent_3" presStyleCnt="0"/>
      <dgm:spPr/>
    </dgm:pt>
    <dgm:pt modelId="{BACA9AF4-6586-492F-9BBD-B5A4976E2227}" type="pres">
      <dgm:prSet presAssocID="{7C7FACEA-731A-43D3-8516-066C6A5CB06A}" presName="accentRepeatNode" presStyleLbl="solidFgAcc1" presStyleIdx="2" presStyleCnt="5"/>
      <dgm:spPr>
        <a:solidFill>
          <a:schemeClr val="bg1">
            <a:alpha val="98000"/>
          </a:schemeClr>
        </a:solidFill>
        <a:ln>
          <a:solidFill>
            <a:schemeClr val="accent1"/>
          </a:solidFill>
        </a:ln>
      </dgm:spPr>
      <dgm:t>
        <a:bodyPr/>
        <a:lstStyle/>
        <a:p>
          <a:endParaRPr lang="en-US"/>
        </a:p>
      </dgm:t>
    </dgm:pt>
    <dgm:pt modelId="{3342645A-207C-421E-9050-89CA2B339807}" type="pres">
      <dgm:prSet presAssocID="{46E21A78-DCBF-4942-9A30-071508004508}" presName="text_4" presStyleLbl="node1" presStyleIdx="3" presStyleCnt="5">
        <dgm:presLayoutVars>
          <dgm:bulletEnabled val="1"/>
        </dgm:presLayoutVars>
      </dgm:prSet>
      <dgm:spPr/>
      <dgm:t>
        <a:bodyPr/>
        <a:lstStyle/>
        <a:p>
          <a:endParaRPr lang="en-US"/>
        </a:p>
      </dgm:t>
    </dgm:pt>
    <dgm:pt modelId="{DB30894E-52EB-42FD-A477-BD00723A8BD3}" type="pres">
      <dgm:prSet presAssocID="{46E21A78-DCBF-4942-9A30-071508004508}" presName="accent_4" presStyleCnt="0"/>
      <dgm:spPr/>
    </dgm:pt>
    <dgm:pt modelId="{13A1C451-CB4B-4F75-AC22-B01B3F7BD5DA}" type="pres">
      <dgm:prSet presAssocID="{46E21A78-DCBF-4942-9A30-071508004508}" presName="accentRepeatNode" presStyleLbl="solidFgAcc1" presStyleIdx="3" presStyleCnt="5"/>
      <dgm:spPr>
        <a:solidFill>
          <a:schemeClr val="bg1">
            <a:alpha val="98000"/>
          </a:schemeClr>
        </a:solidFill>
        <a:ln>
          <a:solidFill>
            <a:schemeClr val="accent1"/>
          </a:solidFill>
        </a:ln>
      </dgm:spPr>
      <dgm:t>
        <a:bodyPr/>
        <a:lstStyle/>
        <a:p>
          <a:endParaRPr lang="en-US"/>
        </a:p>
      </dgm:t>
    </dgm:pt>
    <dgm:pt modelId="{A8A9B602-11D5-4DBF-BD64-F8C0E264F09A}" type="pres">
      <dgm:prSet presAssocID="{6AF542A7-4481-4009-9EC6-36F8B38C28EA}" presName="text_5" presStyleLbl="node1" presStyleIdx="4" presStyleCnt="5">
        <dgm:presLayoutVars>
          <dgm:bulletEnabled val="1"/>
        </dgm:presLayoutVars>
      </dgm:prSet>
      <dgm:spPr/>
      <dgm:t>
        <a:bodyPr/>
        <a:lstStyle/>
        <a:p>
          <a:endParaRPr lang="en-US"/>
        </a:p>
      </dgm:t>
    </dgm:pt>
    <dgm:pt modelId="{57C3A1AA-AB74-42AC-BE45-06BCFD7CCA02}" type="pres">
      <dgm:prSet presAssocID="{6AF542A7-4481-4009-9EC6-36F8B38C28EA}" presName="accent_5" presStyleCnt="0"/>
      <dgm:spPr/>
    </dgm:pt>
    <dgm:pt modelId="{65B716AF-0965-45D9-88C2-B34DA87E9EB1}" type="pres">
      <dgm:prSet presAssocID="{6AF542A7-4481-4009-9EC6-36F8B38C28EA}" presName="accentRepeatNode" presStyleLbl="solidFgAcc1" presStyleIdx="4" presStyleCnt="5"/>
      <dgm:spPr/>
    </dgm:pt>
  </dgm:ptLst>
  <dgm:cxnLst>
    <dgm:cxn modelId="{4F989BBE-0E95-4F70-9AA9-A590EC4CDD00}" type="presOf" srcId="{7C7FACEA-731A-43D3-8516-066C6A5CB06A}" destId="{A5C2911C-D9D0-43AD-A624-1214700E3D66}" srcOrd="0" destOrd="0" presId="urn:microsoft.com/office/officeart/2008/layout/VerticalCurvedList"/>
    <dgm:cxn modelId="{39477492-BB9E-4E71-942B-510E7EC42AC0}" type="presOf" srcId="{E2C153E3-C34C-47A0-836A-2E3FBEFBD942}" destId="{1A9C762A-F489-409D-A991-6E3C2A759468}" srcOrd="0" destOrd="0" presId="urn:microsoft.com/office/officeart/2008/layout/VerticalCurvedList"/>
    <dgm:cxn modelId="{213CDAC9-58B2-4C1D-9955-4846C8B1A656}" srcId="{9F36A094-F6EF-41E2-BA52-4F7A1932BCA4}" destId="{E2C153E3-C34C-47A0-836A-2E3FBEFBD942}" srcOrd="1" destOrd="0" parTransId="{989194A6-51AF-4B27-B119-FA5CD68E06E4}" sibTransId="{148881FE-A69C-4357-85EF-3C08B8DB35C6}"/>
    <dgm:cxn modelId="{509F1C8D-2846-4226-B23D-301F927DF551}" srcId="{9F36A094-F6EF-41E2-BA52-4F7A1932BCA4}" destId="{6AF542A7-4481-4009-9EC6-36F8B38C28EA}" srcOrd="4" destOrd="0" parTransId="{31397155-BE91-4716-9DC6-02EDB1333F4A}" sibTransId="{500823EC-DAC1-431E-85EB-550410198EB3}"/>
    <dgm:cxn modelId="{613849F9-F534-4F66-A521-64DCC030D372}" type="presOf" srcId="{A996F9B1-4782-406C-BE7D-D345CEA7B4C4}" destId="{43174A07-AA78-45BE-A3AB-B4585E178282}" srcOrd="0" destOrd="0" presId="urn:microsoft.com/office/officeart/2008/layout/VerticalCurvedList"/>
    <dgm:cxn modelId="{A4AB334F-AE40-4334-8CF1-A5BC0A8629D0}" srcId="{9F36A094-F6EF-41E2-BA52-4F7A1932BCA4}" destId="{7C7FACEA-731A-43D3-8516-066C6A5CB06A}" srcOrd="2" destOrd="0" parTransId="{E898A10F-A067-4F52-AF47-213A2912835F}" sibTransId="{C2F39CBD-0470-4286-A3FB-875B90DDB8A1}"/>
    <dgm:cxn modelId="{DB2A5882-3F53-40AA-A2FE-95EF30097C45}" srcId="{9F36A094-F6EF-41E2-BA52-4F7A1932BCA4}" destId="{8A4D7A8E-59FC-481B-9C20-E8E33E4D77B8}" srcOrd="0" destOrd="0" parTransId="{3641C806-DF97-4D2A-B4B9-EEC0DD994619}" sibTransId="{A996F9B1-4782-406C-BE7D-D345CEA7B4C4}"/>
    <dgm:cxn modelId="{79869770-62F6-44F4-8EEF-20A684D7747A}" type="presOf" srcId="{9F36A094-F6EF-41E2-BA52-4F7A1932BCA4}" destId="{BEFD1795-779E-4937-B5DF-E1264AC87531}" srcOrd="0" destOrd="0" presId="urn:microsoft.com/office/officeart/2008/layout/VerticalCurvedList"/>
    <dgm:cxn modelId="{AD6E5581-08A4-4C51-8980-F96818F61F28}" type="presOf" srcId="{46E21A78-DCBF-4942-9A30-071508004508}" destId="{3342645A-207C-421E-9050-89CA2B339807}" srcOrd="0" destOrd="0" presId="urn:microsoft.com/office/officeart/2008/layout/VerticalCurvedList"/>
    <dgm:cxn modelId="{51DAC9E2-E3A1-45AB-A020-51ACD944F477}" type="presOf" srcId="{8A4D7A8E-59FC-481B-9C20-E8E33E4D77B8}" destId="{E2E3EA38-DA8B-4527-8D41-618D9DABB0B8}" srcOrd="0" destOrd="0" presId="urn:microsoft.com/office/officeart/2008/layout/VerticalCurvedList"/>
    <dgm:cxn modelId="{5FB72899-B013-4296-8AD6-C2B1FC4F518C}" srcId="{9F36A094-F6EF-41E2-BA52-4F7A1932BCA4}" destId="{46E21A78-DCBF-4942-9A30-071508004508}" srcOrd="3" destOrd="0" parTransId="{BC6CA4CE-FD5A-458E-AEA0-D7A9420E9DD2}" sibTransId="{5C611225-29D7-4433-9E58-7244532F0E81}"/>
    <dgm:cxn modelId="{3D0E7D67-4214-4235-9D1B-03B7B07362EB}" type="presOf" srcId="{6AF542A7-4481-4009-9EC6-36F8B38C28EA}" destId="{A8A9B602-11D5-4DBF-BD64-F8C0E264F09A}" srcOrd="0" destOrd="0" presId="urn:microsoft.com/office/officeart/2008/layout/VerticalCurvedList"/>
    <dgm:cxn modelId="{6635A8DA-D81E-4273-8691-9E5CC4D22E8C}" type="presParOf" srcId="{BEFD1795-779E-4937-B5DF-E1264AC87531}" destId="{580616DD-EDD0-41E6-9C0A-44227ED44990}" srcOrd="0" destOrd="0" presId="urn:microsoft.com/office/officeart/2008/layout/VerticalCurvedList"/>
    <dgm:cxn modelId="{4B65D5E3-CE9B-4C7C-B685-1E63FBD75C91}" type="presParOf" srcId="{580616DD-EDD0-41E6-9C0A-44227ED44990}" destId="{5EB6E785-A332-439A-A75F-C6986B86D221}" srcOrd="0" destOrd="0" presId="urn:microsoft.com/office/officeart/2008/layout/VerticalCurvedList"/>
    <dgm:cxn modelId="{F35A7721-82E9-4663-8E37-790EF07553DA}" type="presParOf" srcId="{5EB6E785-A332-439A-A75F-C6986B86D221}" destId="{CA180A72-8571-4D20-96E1-A1DE3636D534}" srcOrd="0" destOrd="0" presId="urn:microsoft.com/office/officeart/2008/layout/VerticalCurvedList"/>
    <dgm:cxn modelId="{1C112102-6971-43BB-AE53-86B4052C8C1F}" type="presParOf" srcId="{5EB6E785-A332-439A-A75F-C6986B86D221}" destId="{43174A07-AA78-45BE-A3AB-B4585E178282}" srcOrd="1" destOrd="0" presId="urn:microsoft.com/office/officeart/2008/layout/VerticalCurvedList"/>
    <dgm:cxn modelId="{70775E9D-7996-4116-B350-7CE76C221B57}" type="presParOf" srcId="{5EB6E785-A332-439A-A75F-C6986B86D221}" destId="{E6F8EDF9-85A6-48EE-A7A6-A7753011911E}" srcOrd="2" destOrd="0" presId="urn:microsoft.com/office/officeart/2008/layout/VerticalCurvedList"/>
    <dgm:cxn modelId="{F4912917-B8CC-465D-86FA-84B4C17B13E9}" type="presParOf" srcId="{5EB6E785-A332-439A-A75F-C6986B86D221}" destId="{AC3B04C7-4B5E-40E0-931D-B62C9C526723}" srcOrd="3" destOrd="0" presId="urn:microsoft.com/office/officeart/2008/layout/VerticalCurvedList"/>
    <dgm:cxn modelId="{08D232C0-0BF1-437B-8122-926E72A9BEEF}" type="presParOf" srcId="{580616DD-EDD0-41E6-9C0A-44227ED44990}" destId="{E2E3EA38-DA8B-4527-8D41-618D9DABB0B8}" srcOrd="1" destOrd="0" presId="urn:microsoft.com/office/officeart/2008/layout/VerticalCurvedList"/>
    <dgm:cxn modelId="{65195457-3F3C-4239-AFF5-445B30B30381}" type="presParOf" srcId="{580616DD-EDD0-41E6-9C0A-44227ED44990}" destId="{C1683FF0-2690-4B26-8D40-20E153A095FA}" srcOrd="2" destOrd="0" presId="urn:microsoft.com/office/officeart/2008/layout/VerticalCurvedList"/>
    <dgm:cxn modelId="{693A6FFF-5443-486E-B619-6732260EAC4B}" type="presParOf" srcId="{C1683FF0-2690-4B26-8D40-20E153A095FA}" destId="{C6EB97D0-060D-4E55-9577-DBAB353FB482}" srcOrd="0" destOrd="0" presId="urn:microsoft.com/office/officeart/2008/layout/VerticalCurvedList"/>
    <dgm:cxn modelId="{863CBFEE-3D7D-48A5-8B07-74B166E4C3A3}" type="presParOf" srcId="{580616DD-EDD0-41E6-9C0A-44227ED44990}" destId="{1A9C762A-F489-409D-A991-6E3C2A759468}" srcOrd="3" destOrd="0" presId="urn:microsoft.com/office/officeart/2008/layout/VerticalCurvedList"/>
    <dgm:cxn modelId="{6619EDF6-3C04-40DC-8A6C-EF2EC261C297}" type="presParOf" srcId="{580616DD-EDD0-41E6-9C0A-44227ED44990}" destId="{F7800AEB-EC04-40D4-936C-B031A01A5129}" srcOrd="4" destOrd="0" presId="urn:microsoft.com/office/officeart/2008/layout/VerticalCurvedList"/>
    <dgm:cxn modelId="{CE6B4357-C784-4513-BBF0-33C9D7EE9574}" type="presParOf" srcId="{F7800AEB-EC04-40D4-936C-B031A01A5129}" destId="{6C8650BD-AF28-4F16-90F2-B5ED1D327726}" srcOrd="0" destOrd="0" presId="urn:microsoft.com/office/officeart/2008/layout/VerticalCurvedList"/>
    <dgm:cxn modelId="{3F61A8A0-FA49-4B48-9BC8-6C36D4845107}" type="presParOf" srcId="{580616DD-EDD0-41E6-9C0A-44227ED44990}" destId="{A5C2911C-D9D0-43AD-A624-1214700E3D66}" srcOrd="5" destOrd="0" presId="urn:microsoft.com/office/officeart/2008/layout/VerticalCurvedList"/>
    <dgm:cxn modelId="{84E8A480-44AE-4FAD-88C2-01A6C1289352}" type="presParOf" srcId="{580616DD-EDD0-41E6-9C0A-44227ED44990}" destId="{646EF93F-3D83-4425-A383-3097E0BD5592}" srcOrd="6" destOrd="0" presId="urn:microsoft.com/office/officeart/2008/layout/VerticalCurvedList"/>
    <dgm:cxn modelId="{7258EF9C-68E4-487D-BFC3-55FA30FB57EF}" type="presParOf" srcId="{646EF93F-3D83-4425-A383-3097E0BD5592}" destId="{BACA9AF4-6586-492F-9BBD-B5A4976E2227}" srcOrd="0" destOrd="0" presId="urn:microsoft.com/office/officeart/2008/layout/VerticalCurvedList"/>
    <dgm:cxn modelId="{EB1892F5-43E8-4B05-9B00-FB451A930BA8}" type="presParOf" srcId="{580616DD-EDD0-41E6-9C0A-44227ED44990}" destId="{3342645A-207C-421E-9050-89CA2B339807}" srcOrd="7" destOrd="0" presId="urn:microsoft.com/office/officeart/2008/layout/VerticalCurvedList"/>
    <dgm:cxn modelId="{E784ADA0-26AF-412A-B7B8-0B512685CD09}" type="presParOf" srcId="{580616DD-EDD0-41E6-9C0A-44227ED44990}" destId="{DB30894E-52EB-42FD-A477-BD00723A8BD3}" srcOrd="8" destOrd="0" presId="urn:microsoft.com/office/officeart/2008/layout/VerticalCurvedList"/>
    <dgm:cxn modelId="{BA830555-C616-45BD-950D-54D69DBAA892}" type="presParOf" srcId="{DB30894E-52EB-42FD-A477-BD00723A8BD3}" destId="{13A1C451-CB4B-4F75-AC22-B01B3F7BD5DA}" srcOrd="0" destOrd="0" presId="urn:microsoft.com/office/officeart/2008/layout/VerticalCurvedList"/>
    <dgm:cxn modelId="{DDF03B70-76C6-4BC9-B7AC-B526F4C98C0E}" type="presParOf" srcId="{580616DD-EDD0-41E6-9C0A-44227ED44990}" destId="{A8A9B602-11D5-4DBF-BD64-F8C0E264F09A}" srcOrd="9" destOrd="0" presId="urn:microsoft.com/office/officeart/2008/layout/VerticalCurvedList"/>
    <dgm:cxn modelId="{88DC0196-6B84-4D23-8518-E83D792D2DD6}" type="presParOf" srcId="{580616DD-EDD0-41E6-9C0A-44227ED44990}" destId="{57C3A1AA-AB74-42AC-BE45-06BCFD7CCA02}" srcOrd="10" destOrd="0" presId="urn:microsoft.com/office/officeart/2008/layout/VerticalCurvedList"/>
    <dgm:cxn modelId="{589F4358-98D5-4EB6-A588-9EDD67E027D5}" type="presParOf" srcId="{57C3A1AA-AB74-42AC-BE45-06BCFD7CCA02}" destId="{65B716AF-0965-45D9-88C2-B34DA87E9EB1}" srcOrd="0" destOrd="0" presId="urn:microsoft.com/office/officeart/2008/layout/VerticalCurvedList"/>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36A094-F6EF-41E2-BA52-4F7A1932BCA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A4D7A8E-59FC-481B-9C20-E8E33E4D77B8}">
      <dgm:prSet phldrT="[Text]" custT="1"/>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50800" dist="38100" dir="8100000" algn="tr" rotWithShape="0">
            <a:prstClr val="black">
              <a:alpha val="40000"/>
            </a:prstClr>
          </a:outerShdw>
        </a:effectLst>
      </dgm:spPr>
      <dgm:t>
        <a:bodyPr/>
        <a:lstStyle/>
        <a:p>
          <a:pPr algn="just"/>
          <a:r>
            <a:rPr lang="en-US" sz="2000" dirty="0" smtClean="0">
              <a:solidFill>
                <a:schemeClr val="tx1"/>
              </a:solidFill>
            </a:rPr>
            <a:t>Delineate a watershed</a:t>
          </a:r>
          <a:endParaRPr lang="en-US" sz="2000" dirty="0">
            <a:solidFill>
              <a:schemeClr val="tx1"/>
            </a:solidFill>
          </a:endParaRPr>
        </a:p>
      </dgm:t>
    </dgm:pt>
    <dgm:pt modelId="{3641C806-DF97-4D2A-B4B9-EEC0DD994619}" type="parTrans" cxnId="{DB2A5882-3F53-40AA-A2FE-95EF30097C45}">
      <dgm:prSet/>
      <dgm:spPr/>
      <dgm:t>
        <a:bodyPr/>
        <a:lstStyle/>
        <a:p>
          <a:pPr algn="r"/>
          <a:endParaRPr lang="en-US"/>
        </a:p>
      </dgm:t>
    </dgm:pt>
    <dgm:pt modelId="{A996F9B1-4782-406C-BE7D-D345CEA7B4C4}" type="sibTrans" cxnId="{DB2A5882-3F53-40AA-A2FE-95EF30097C45}">
      <dgm:prSet/>
      <dgm:spPr/>
      <dgm:t>
        <a:bodyPr/>
        <a:lstStyle/>
        <a:p>
          <a:pPr algn="r"/>
          <a:endParaRPr lang="en-US"/>
        </a:p>
      </dgm:t>
    </dgm:pt>
    <dgm:pt modelId="{E2C153E3-C34C-47A0-836A-2E3FBEFBD942}">
      <dgm:prSet phldrT="[Text]" custT="1"/>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50800" dist="38100" dir="8100000" algn="tr" rotWithShape="0">
            <a:prstClr val="black">
              <a:alpha val="40000"/>
            </a:prstClr>
          </a:outerShdw>
        </a:effectLst>
      </dgm:spPr>
      <dgm:t>
        <a:bodyPr/>
        <a:lstStyle/>
        <a:p>
          <a:pPr algn="just"/>
          <a:r>
            <a:rPr lang="en-US" sz="2000" dirty="0" smtClean="0">
              <a:solidFill>
                <a:schemeClr val="tx1"/>
              </a:solidFill>
            </a:rPr>
            <a:t>USPED model</a:t>
          </a:r>
          <a:endParaRPr lang="en-US" sz="2000" dirty="0">
            <a:solidFill>
              <a:schemeClr val="tx1"/>
            </a:solidFill>
          </a:endParaRPr>
        </a:p>
      </dgm:t>
    </dgm:pt>
    <dgm:pt modelId="{989194A6-51AF-4B27-B119-FA5CD68E06E4}" type="parTrans" cxnId="{213CDAC9-58B2-4C1D-9955-4846C8B1A656}">
      <dgm:prSet/>
      <dgm:spPr/>
      <dgm:t>
        <a:bodyPr/>
        <a:lstStyle/>
        <a:p>
          <a:pPr algn="r"/>
          <a:endParaRPr lang="en-US"/>
        </a:p>
      </dgm:t>
    </dgm:pt>
    <dgm:pt modelId="{148881FE-A69C-4357-85EF-3C08B8DB35C6}" type="sibTrans" cxnId="{213CDAC9-58B2-4C1D-9955-4846C8B1A656}">
      <dgm:prSet/>
      <dgm:spPr/>
      <dgm:t>
        <a:bodyPr/>
        <a:lstStyle/>
        <a:p>
          <a:pPr algn="r"/>
          <a:endParaRPr lang="en-US"/>
        </a:p>
      </dgm:t>
    </dgm:pt>
    <dgm:pt modelId="{7C7FACEA-731A-43D3-8516-066C6A5CB06A}">
      <dgm:prSet phldrT="[Text]" custT="1"/>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50800" dist="38100" dir="8100000" algn="tr" rotWithShape="0">
            <a:prstClr val="black">
              <a:alpha val="40000"/>
            </a:prstClr>
          </a:outerShdw>
        </a:effectLst>
      </dgm:spPr>
      <dgm:t>
        <a:bodyPr/>
        <a:lstStyle/>
        <a:p>
          <a:pPr algn="just"/>
          <a:r>
            <a:rPr lang="en-US" sz="2000" dirty="0" smtClean="0">
              <a:solidFill>
                <a:schemeClr val="tx1"/>
              </a:solidFill>
            </a:rPr>
            <a:t>STORET</a:t>
          </a:r>
          <a:endParaRPr lang="en-US" sz="2000" dirty="0">
            <a:solidFill>
              <a:schemeClr val="tx1"/>
            </a:solidFill>
          </a:endParaRPr>
        </a:p>
      </dgm:t>
    </dgm:pt>
    <dgm:pt modelId="{E898A10F-A067-4F52-AF47-213A2912835F}" type="parTrans" cxnId="{A4AB334F-AE40-4334-8CF1-A5BC0A8629D0}">
      <dgm:prSet/>
      <dgm:spPr/>
      <dgm:t>
        <a:bodyPr/>
        <a:lstStyle/>
        <a:p>
          <a:pPr algn="r"/>
          <a:endParaRPr lang="en-US"/>
        </a:p>
      </dgm:t>
    </dgm:pt>
    <dgm:pt modelId="{C2F39CBD-0470-4286-A3FB-875B90DDB8A1}" type="sibTrans" cxnId="{A4AB334F-AE40-4334-8CF1-A5BC0A8629D0}">
      <dgm:prSet/>
      <dgm:spPr/>
      <dgm:t>
        <a:bodyPr/>
        <a:lstStyle/>
        <a:p>
          <a:pPr algn="r"/>
          <a:endParaRPr lang="en-US"/>
        </a:p>
      </dgm:t>
    </dgm:pt>
    <dgm:pt modelId="{46E21A78-DCBF-4942-9A30-071508004508}">
      <dgm:prSet phldrT="[Text]" custT="1"/>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50800" dist="38100" dir="8100000" algn="tr" rotWithShape="0">
            <a:prstClr val="black">
              <a:alpha val="40000"/>
            </a:prstClr>
          </a:outerShdw>
        </a:effectLst>
      </dgm:spPr>
      <dgm:t>
        <a:bodyPr/>
        <a:lstStyle/>
        <a:p>
          <a:pPr algn="just"/>
          <a:r>
            <a:rPr lang="en-US" sz="2000" dirty="0" err="1" smtClean="0">
              <a:solidFill>
                <a:schemeClr val="tx1"/>
              </a:solidFill>
            </a:rPr>
            <a:t>ATtILA</a:t>
          </a:r>
          <a:endParaRPr lang="en-US" sz="2000" dirty="0">
            <a:solidFill>
              <a:schemeClr val="tx1"/>
            </a:solidFill>
          </a:endParaRPr>
        </a:p>
      </dgm:t>
    </dgm:pt>
    <dgm:pt modelId="{5C611225-29D7-4433-9E58-7244532F0E81}" type="sibTrans" cxnId="{5FB72899-B013-4296-8AD6-C2B1FC4F518C}">
      <dgm:prSet/>
      <dgm:spPr/>
      <dgm:t>
        <a:bodyPr/>
        <a:lstStyle/>
        <a:p>
          <a:pPr algn="r"/>
          <a:endParaRPr lang="en-US"/>
        </a:p>
      </dgm:t>
    </dgm:pt>
    <dgm:pt modelId="{BC6CA4CE-FD5A-458E-AEA0-D7A9420E9DD2}" type="parTrans" cxnId="{5FB72899-B013-4296-8AD6-C2B1FC4F518C}">
      <dgm:prSet/>
      <dgm:spPr/>
      <dgm:t>
        <a:bodyPr/>
        <a:lstStyle/>
        <a:p>
          <a:pPr algn="r"/>
          <a:endParaRPr lang="en-US"/>
        </a:p>
      </dgm:t>
    </dgm:pt>
    <dgm:pt modelId="{31DB023D-4AE2-4734-8B0C-38763341E938}">
      <dgm:prSet phldrT="[Text]" custT="1"/>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50800" dist="38100" dir="8100000" algn="tr" rotWithShape="0">
            <a:prstClr val="black">
              <a:alpha val="40000"/>
            </a:prstClr>
          </a:outerShdw>
        </a:effectLst>
      </dgm:spPr>
      <dgm:t>
        <a:bodyPr/>
        <a:lstStyle/>
        <a:p>
          <a:pPr algn="just"/>
          <a:r>
            <a:rPr lang="en-US" sz="2000" dirty="0" smtClean="0">
              <a:solidFill>
                <a:schemeClr val="tx1"/>
              </a:solidFill>
            </a:rPr>
            <a:t>Watershed Reporting</a:t>
          </a:r>
          <a:endParaRPr lang="en-US" sz="2000" dirty="0">
            <a:solidFill>
              <a:schemeClr val="tx1"/>
            </a:solidFill>
          </a:endParaRPr>
        </a:p>
      </dgm:t>
    </dgm:pt>
    <dgm:pt modelId="{741D9034-C038-489B-B58A-6915A330EF7F}" type="sibTrans" cxnId="{27459F10-269C-4F37-BE42-77DF1D621552}">
      <dgm:prSet/>
      <dgm:spPr/>
      <dgm:t>
        <a:bodyPr/>
        <a:lstStyle/>
        <a:p>
          <a:pPr algn="r"/>
          <a:endParaRPr lang="en-US"/>
        </a:p>
      </dgm:t>
    </dgm:pt>
    <dgm:pt modelId="{15B55686-9110-45D2-A101-03786966CB4D}" type="parTrans" cxnId="{27459F10-269C-4F37-BE42-77DF1D621552}">
      <dgm:prSet/>
      <dgm:spPr/>
      <dgm:t>
        <a:bodyPr/>
        <a:lstStyle/>
        <a:p>
          <a:pPr algn="r"/>
          <a:endParaRPr lang="en-US"/>
        </a:p>
      </dgm:t>
    </dgm:pt>
    <dgm:pt modelId="{BEFD1795-779E-4937-B5DF-E1264AC87531}" type="pres">
      <dgm:prSet presAssocID="{9F36A094-F6EF-41E2-BA52-4F7A1932BCA4}" presName="Name0" presStyleCnt="0">
        <dgm:presLayoutVars>
          <dgm:chMax val="7"/>
          <dgm:chPref val="7"/>
          <dgm:dir/>
        </dgm:presLayoutVars>
      </dgm:prSet>
      <dgm:spPr/>
      <dgm:t>
        <a:bodyPr/>
        <a:lstStyle/>
        <a:p>
          <a:endParaRPr lang="en-US"/>
        </a:p>
      </dgm:t>
    </dgm:pt>
    <dgm:pt modelId="{580616DD-EDD0-41E6-9C0A-44227ED44990}" type="pres">
      <dgm:prSet presAssocID="{9F36A094-F6EF-41E2-BA52-4F7A1932BCA4}" presName="Name1" presStyleCnt="0"/>
      <dgm:spPr/>
      <dgm:t>
        <a:bodyPr/>
        <a:lstStyle/>
        <a:p>
          <a:endParaRPr lang="en-US"/>
        </a:p>
      </dgm:t>
    </dgm:pt>
    <dgm:pt modelId="{5EB6E785-A332-439A-A75F-C6986B86D221}" type="pres">
      <dgm:prSet presAssocID="{9F36A094-F6EF-41E2-BA52-4F7A1932BCA4}" presName="cycle" presStyleCnt="0"/>
      <dgm:spPr/>
      <dgm:t>
        <a:bodyPr/>
        <a:lstStyle/>
        <a:p>
          <a:endParaRPr lang="en-US"/>
        </a:p>
      </dgm:t>
    </dgm:pt>
    <dgm:pt modelId="{CA180A72-8571-4D20-96E1-A1DE3636D534}" type="pres">
      <dgm:prSet presAssocID="{9F36A094-F6EF-41E2-BA52-4F7A1932BCA4}" presName="srcNode" presStyleLbl="node1" presStyleIdx="0" presStyleCnt="5"/>
      <dgm:spPr/>
      <dgm:t>
        <a:bodyPr/>
        <a:lstStyle/>
        <a:p>
          <a:endParaRPr lang="en-US"/>
        </a:p>
      </dgm:t>
    </dgm:pt>
    <dgm:pt modelId="{43174A07-AA78-45BE-A3AB-B4585E178282}" type="pres">
      <dgm:prSet presAssocID="{9F36A094-F6EF-41E2-BA52-4F7A1932BCA4}" presName="conn" presStyleLbl="parChTrans1D2" presStyleIdx="0" presStyleCnt="1" custAng="10800000" custFlipHor="1" custScaleX="17537" custScaleY="12884" custLinFactX="44997" custLinFactNeighborX="100000" custLinFactNeighborY="43592"/>
      <dgm:spPr/>
      <dgm:t>
        <a:bodyPr/>
        <a:lstStyle/>
        <a:p>
          <a:endParaRPr lang="en-US"/>
        </a:p>
      </dgm:t>
    </dgm:pt>
    <dgm:pt modelId="{E6F8EDF9-85A6-48EE-A7A6-A7753011911E}" type="pres">
      <dgm:prSet presAssocID="{9F36A094-F6EF-41E2-BA52-4F7A1932BCA4}" presName="extraNode" presStyleLbl="node1" presStyleIdx="0" presStyleCnt="5"/>
      <dgm:spPr/>
      <dgm:t>
        <a:bodyPr/>
        <a:lstStyle/>
        <a:p>
          <a:endParaRPr lang="en-US"/>
        </a:p>
      </dgm:t>
    </dgm:pt>
    <dgm:pt modelId="{AC3B04C7-4B5E-40E0-931D-B62C9C526723}" type="pres">
      <dgm:prSet presAssocID="{9F36A094-F6EF-41E2-BA52-4F7A1932BCA4}" presName="dstNode" presStyleLbl="node1" presStyleIdx="0" presStyleCnt="5"/>
      <dgm:spPr/>
      <dgm:t>
        <a:bodyPr/>
        <a:lstStyle/>
        <a:p>
          <a:endParaRPr lang="en-US"/>
        </a:p>
      </dgm:t>
    </dgm:pt>
    <dgm:pt modelId="{E2E3EA38-DA8B-4527-8D41-618D9DABB0B8}" type="pres">
      <dgm:prSet presAssocID="{8A4D7A8E-59FC-481B-9C20-E8E33E4D77B8}" presName="text_1" presStyleLbl="node1" presStyleIdx="0" presStyleCnt="5" custScaleX="69778">
        <dgm:presLayoutVars>
          <dgm:bulletEnabled val="1"/>
        </dgm:presLayoutVars>
      </dgm:prSet>
      <dgm:spPr/>
      <dgm:t>
        <a:bodyPr/>
        <a:lstStyle/>
        <a:p>
          <a:endParaRPr lang="en-US"/>
        </a:p>
      </dgm:t>
    </dgm:pt>
    <dgm:pt modelId="{C1683FF0-2690-4B26-8D40-20E153A095FA}" type="pres">
      <dgm:prSet presAssocID="{8A4D7A8E-59FC-481B-9C20-E8E33E4D77B8}" presName="accent_1" presStyleCnt="0"/>
      <dgm:spPr/>
      <dgm:t>
        <a:bodyPr/>
        <a:lstStyle/>
        <a:p>
          <a:endParaRPr lang="en-US"/>
        </a:p>
      </dgm:t>
    </dgm:pt>
    <dgm:pt modelId="{C6EB97D0-060D-4E55-9577-DBAB353FB482}" type="pres">
      <dgm:prSet presAssocID="{8A4D7A8E-59FC-481B-9C20-E8E33E4D77B8}" presName="accentRepeatNode" presStyleLbl="solidFgAcc1" presStyleIdx="0" presStyleCnt="5" custAng="10800000" custLinFactX="200000" custLinFactNeighborX="279290" custLinFactNeighborY="-2157"/>
      <dgm:spPr>
        <a:ln w="9525">
          <a:solidFill>
            <a:schemeClr val="accent1"/>
          </a:solidFill>
        </a:ln>
      </dgm:spPr>
      <dgm:t>
        <a:bodyPr/>
        <a:lstStyle/>
        <a:p>
          <a:endParaRPr lang="en-US"/>
        </a:p>
      </dgm:t>
    </dgm:pt>
    <dgm:pt modelId="{1A9C762A-F489-409D-A991-6E3C2A759468}" type="pres">
      <dgm:prSet presAssocID="{E2C153E3-C34C-47A0-836A-2E3FBEFBD942}" presName="text_2" presStyleLbl="node1" presStyleIdx="1" presStyleCnt="5" custScaleX="69916" custLinFactNeighborX="-8886" custLinFactNeighborY="-2697">
        <dgm:presLayoutVars>
          <dgm:bulletEnabled val="1"/>
        </dgm:presLayoutVars>
      </dgm:prSet>
      <dgm:spPr/>
      <dgm:t>
        <a:bodyPr/>
        <a:lstStyle/>
        <a:p>
          <a:endParaRPr lang="en-US"/>
        </a:p>
      </dgm:t>
    </dgm:pt>
    <dgm:pt modelId="{F7800AEB-EC04-40D4-936C-B031A01A5129}" type="pres">
      <dgm:prSet presAssocID="{E2C153E3-C34C-47A0-836A-2E3FBEFBD942}" presName="accent_2" presStyleCnt="0"/>
      <dgm:spPr/>
      <dgm:t>
        <a:bodyPr/>
        <a:lstStyle/>
        <a:p>
          <a:endParaRPr lang="en-US"/>
        </a:p>
      </dgm:t>
    </dgm:pt>
    <dgm:pt modelId="{6C8650BD-AF28-4F16-90F2-B5ED1D327726}" type="pres">
      <dgm:prSet presAssocID="{E2C153E3-C34C-47A0-836A-2E3FBEFBD942}" presName="accentRepeatNode" presStyleLbl="solidFgAcc1" presStyleIdx="1" presStyleCnt="5" custAng="10800000" custLinFactX="162427" custLinFactNeighborX="200000"/>
      <dgm:spPr>
        <a:ln w="9525">
          <a:solidFill>
            <a:schemeClr val="accent1"/>
          </a:solidFill>
        </a:ln>
      </dgm:spPr>
      <dgm:t>
        <a:bodyPr/>
        <a:lstStyle/>
        <a:p>
          <a:endParaRPr lang="en-US"/>
        </a:p>
      </dgm:t>
    </dgm:pt>
    <dgm:pt modelId="{A5C2911C-D9D0-43AD-A624-1214700E3D66}" type="pres">
      <dgm:prSet presAssocID="{7C7FACEA-731A-43D3-8516-066C6A5CB06A}" presName="text_3" presStyleLbl="node1" presStyleIdx="2" presStyleCnt="5" custScaleX="66533" custLinFactNeighborX="-14024" custLinFactNeighborY="-2697">
        <dgm:presLayoutVars>
          <dgm:bulletEnabled val="1"/>
        </dgm:presLayoutVars>
      </dgm:prSet>
      <dgm:spPr/>
      <dgm:t>
        <a:bodyPr/>
        <a:lstStyle/>
        <a:p>
          <a:endParaRPr lang="en-US"/>
        </a:p>
      </dgm:t>
    </dgm:pt>
    <dgm:pt modelId="{646EF93F-3D83-4425-A383-3097E0BD5592}" type="pres">
      <dgm:prSet presAssocID="{7C7FACEA-731A-43D3-8516-066C6A5CB06A}" presName="accent_3" presStyleCnt="0"/>
      <dgm:spPr/>
      <dgm:t>
        <a:bodyPr/>
        <a:lstStyle/>
        <a:p>
          <a:endParaRPr lang="en-US"/>
        </a:p>
      </dgm:t>
    </dgm:pt>
    <dgm:pt modelId="{BACA9AF4-6586-492F-9BBD-B5A4976E2227}" type="pres">
      <dgm:prSet presAssocID="{7C7FACEA-731A-43D3-8516-066C6A5CB06A}" presName="accentRepeatNode" presStyleLbl="solidFgAcc1" presStyleIdx="2" presStyleCnt="5" custAng="10800000" custLinFactX="125961" custLinFactNeighborX="200000" custLinFactNeighborY="0"/>
      <dgm:spPr>
        <a:ln w="9525">
          <a:solidFill>
            <a:schemeClr val="accent1"/>
          </a:solidFill>
        </a:ln>
      </dgm:spPr>
      <dgm:t>
        <a:bodyPr/>
        <a:lstStyle/>
        <a:p>
          <a:endParaRPr lang="en-US"/>
        </a:p>
      </dgm:t>
    </dgm:pt>
    <dgm:pt modelId="{3342645A-207C-421E-9050-89CA2B339807}" type="pres">
      <dgm:prSet presAssocID="{46E21A78-DCBF-4942-9A30-071508004508}" presName="text_4" presStyleLbl="node1" presStyleIdx="3" presStyleCnt="5" custScaleX="69916" custLinFactNeighborX="-8886" custLinFactNeighborY="-2697">
        <dgm:presLayoutVars>
          <dgm:bulletEnabled val="1"/>
        </dgm:presLayoutVars>
      </dgm:prSet>
      <dgm:spPr/>
      <dgm:t>
        <a:bodyPr/>
        <a:lstStyle/>
        <a:p>
          <a:endParaRPr lang="en-US"/>
        </a:p>
      </dgm:t>
    </dgm:pt>
    <dgm:pt modelId="{DB30894E-52EB-42FD-A477-BD00723A8BD3}" type="pres">
      <dgm:prSet presAssocID="{46E21A78-DCBF-4942-9A30-071508004508}" presName="accent_4" presStyleCnt="0"/>
      <dgm:spPr/>
      <dgm:t>
        <a:bodyPr/>
        <a:lstStyle/>
        <a:p>
          <a:endParaRPr lang="en-US"/>
        </a:p>
      </dgm:t>
    </dgm:pt>
    <dgm:pt modelId="{13A1C451-CB4B-4F75-AC22-B01B3F7BD5DA}" type="pres">
      <dgm:prSet presAssocID="{46E21A78-DCBF-4942-9A30-071508004508}" presName="accentRepeatNode" presStyleLbl="solidFgAcc1" presStyleIdx="3" presStyleCnt="5" custAng="10800000" custLinFactX="162427" custLinFactNeighborX="200000"/>
      <dgm:spPr>
        <a:ln w="9525">
          <a:solidFill>
            <a:schemeClr val="accent1"/>
          </a:solidFill>
        </a:ln>
      </dgm:spPr>
      <dgm:t>
        <a:bodyPr/>
        <a:lstStyle/>
        <a:p>
          <a:endParaRPr lang="en-US"/>
        </a:p>
      </dgm:t>
    </dgm:pt>
    <dgm:pt modelId="{82637402-7AD4-4151-BE4F-AA101D43C676}" type="pres">
      <dgm:prSet presAssocID="{31DB023D-4AE2-4734-8B0C-38763341E938}" presName="text_5" presStyleLbl="node1" presStyleIdx="4" presStyleCnt="5" custScaleX="69778">
        <dgm:presLayoutVars>
          <dgm:bulletEnabled val="1"/>
        </dgm:presLayoutVars>
      </dgm:prSet>
      <dgm:spPr/>
      <dgm:t>
        <a:bodyPr/>
        <a:lstStyle/>
        <a:p>
          <a:endParaRPr lang="en-US"/>
        </a:p>
      </dgm:t>
    </dgm:pt>
    <dgm:pt modelId="{709E33A5-3074-425A-8CED-ED10FD335E97}" type="pres">
      <dgm:prSet presAssocID="{31DB023D-4AE2-4734-8B0C-38763341E938}" presName="accent_5" presStyleCnt="0"/>
      <dgm:spPr/>
      <dgm:t>
        <a:bodyPr/>
        <a:lstStyle/>
        <a:p>
          <a:endParaRPr lang="en-US"/>
        </a:p>
      </dgm:t>
    </dgm:pt>
    <dgm:pt modelId="{BF7319ED-83FE-4970-9A46-B2E359D7C498}" type="pres">
      <dgm:prSet presAssocID="{31DB023D-4AE2-4734-8B0C-38763341E938}" presName="accentRepeatNode" presStyleLbl="solidFgAcc1" presStyleIdx="4" presStyleCnt="5" custAng="10800000" custLinFactX="200000" custLinFactNeighborX="285016" custLinFactNeighborY="-2157"/>
      <dgm:spPr>
        <a:ln w="9525">
          <a:solidFill>
            <a:schemeClr val="accent1"/>
          </a:solidFill>
        </a:ln>
      </dgm:spPr>
      <dgm:t>
        <a:bodyPr/>
        <a:lstStyle/>
        <a:p>
          <a:endParaRPr lang="en-US"/>
        </a:p>
      </dgm:t>
    </dgm:pt>
  </dgm:ptLst>
  <dgm:cxnLst>
    <dgm:cxn modelId="{940C5AA5-33FF-437A-9EC6-9A83A93675BB}" type="presOf" srcId="{9F36A094-F6EF-41E2-BA52-4F7A1932BCA4}" destId="{BEFD1795-779E-4937-B5DF-E1264AC87531}" srcOrd="0" destOrd="0" presId="urn:microsoft.com/office/officeart/2008/layout/VerticalCurvedList"/>
    <dgm:cxn modelId="{4D2FAB94-43DB-473B-AA46-2C542B0622AB}" type="presOf" srcId="{31DB023D-4AE2-4734-8B0C-38763341E938}" destId="{82637402-7AD4-4151-BE4F-AA101D43C676}" srcOrd="0" destOrd="0" presId="urn:microsoft.com/office/officeart/2008/layout/VerticalCurvedList"/>
    <dgm:cxn modelId="{9D2DD066-48C7-4532-A1E3-59E1CC10E545}" type="presOf" srcId="{E2C153E3-C34C-47A0-836A-2E3FBEFBD942}" destId="{1A9C762A-F489-409D-A991-6E3C2A759468}" srcOrd="0" destOrd="0" presId="urn:microsoft.com/office/officeart/2008/layout/VerticalCurvedList"/>
    <dgm:cxn modelId="{213CDAC9-58B2-4C1D-9955-4846C8B1A656}" srcId="{9F36A094-F6EF-41E2-BA52-4F7A1932BCA4}" destId="{E2C153E3-C34C-47A0-836A-2E3FBEFBD942}" srcOrd="1" destOrd="0" parTransId="{989194A6-51AF-4B27-B119-FA5CD68E06E4}" sibTransId="{148881FE-A69C-4357-85EF-3C08B8DB35C6}"/>
    <dgm:cxn modelId="{9F7E77CA-DC99-490F-AD29-DC745E398646}" type="presOf" srcId="{46E21A78-DCBF-4942-9A30-071508004508}" destId="{3342645A-207C-421E-9050-89CA2B339807}" srcOrd="0" destOrd="0" presId="urn:microsoft.com/office/officeart/2008/layout/VerticalCurvedList"/>
    <dgm:cxn modelId="{F85EE872-01BE-482B-962A-7BE863D7370F}" type="presOf" srcId="{A996F9B1-4782-406C-BE7D-D345CEA7B4C4}" destId="{43174A07-AA78-45BE-A3AB-B4585E178282}" srcOrd="0" destOrd="0" presId="urn:microsoft.com/office/officeart/2008/layout/VerticalCurvedList"/>
    <dgm:cxn modelId="{A4AB334F-AE40-4334-8CF1-A5BC0A8629D0}" srcId="{9F36A094-F6EF-41E2-BA52-4F7A1932BCA4}" destId="{7C7FACEA-731A-43D3-8516-066C6A5CB06A}" srcOrd="2" destOrd="0" parTransId="{E898A10F-A067-4F52-AF47-213A2912835F}" sibTransId="{C2F39CBD-0470-4286-A3FB-875B90DDB8A1}"/>
    <dgm:cxn modelId="{DB2A5882-3F53-40AA-A2FE-95EF30097C45}" srcId="{9F36A094-F6EF-41E2-BA52-4F7A1932BCA4}" destId="{8A4D7A8E-59FC-481B-9C20-E8E33E4D77B8}" srcOrd="0" destOrd="0" parTransId="{3641C806-DF97-4D2A-B4B9-EEC0DD994619}" sibTransId="{A996F9B1-4782-406C-BE7D-D345CEA7B4C4}"/>
    <dgm:cxn modelId="{C6C18D85-03EE-4B17-8B6C-D66D500EB69B}" type="presOf" srcId="{8A4D7A8E-59FC-481B-9C20-E8E33E4D77B8}" destId="{E2E3EA38-DA8B-4527-8D41-618D9DABB0B8}" srcOrd="0" destOrd="0" presId="urn:microsoft.com/office/officeart/2008/layout/VerticalCurvedList"/>
    <dgm:cxn modelId="{27459F10-269C-4F37-BE42-77DF1D621552}" srcId="{9F36A094-F6EF-41E2-BA52-4F7A1932BCA4}" destId="{31DB023D-4AE2-4734-8B0C-38763341E938}" srcOrd="4" destOrd="0" parTransId="{15B55686-9110-45D2-A101-03786966CB4D}" sibTransId="{741D9034-C038-489B-B58A-6915A330EF7F}"/>
    <dgm:cxn modelId="{5FB72899-B013-4296-8AD6-C2B1FC4F518C}" srcId="{9F36A094-F6EF-41E2-BA52-4F7A1932BCA4}" destId="{46E21A78-DCBF-4942-9A30-071508004508}" srcOrd="3" destOrd="0" parTransId="{BC6CA4CE-FD5A-458E-AEA0-D7A9420E9DD2}" sibTransId="{5C611225-29D7-4433-9E58-7244532F0E81}"/>
    <dgm:cxn modelId="{BD01922E-C5FA-4ACA-8ED7-4CF292E94D40}" type="presOf" srcId="{7C7FACEA-731A-43D3-8516-066C6A5CB06A}" destId="{A5C2911C-D9D0-43AD-A624-1214700E3D66}" srcOrd="0" destOrd="0" presId="urn:microsoft.com/office/officeart/2008/layout/VerticalCurvedList"/>
    <dgm:cxn modelId="{7B5E2FB2-4DD8-423D-9836-3D07804590AA}" type="presParOf" srcId="{BEFD1795-779E-4937-B5DF-E1264AC87531}" destId="{580616DD-EDD0-41E6-9C0A-44227ED44990}" srcOrd="0" destOrd="0" presId="urn:microsoft.com/office/officeart/2008/layout/VerticalCurvedList"/>
    <dgm:cxn modelId="{09B973C6-A648-47F9-9F85-C7B8DB7CA242}" type="presParOf" srcId="{580616DD-EDD0-41E6-9C0A-44227ED44990}" destId="{5EB6E785-A332-439A-A75F-C6986B86D221}" srcOrd="0" destOrd="0" presId="urn:microsoft.com/office/officeart/2008/layout/VerticalCurvedList"/>
    <dgm:cxn modelId="{FAE6249D-AB25-4946-8D11-5F34D5DE1067}" type="presParOf" srcId="{5EB6E785-A332-439A-A75F-C6986B86D221}" destId="{CA180A72-8571-4D20-96E1-A1DE3636D534}" srcOrd="0" destOrd="0" presId="urn:microsoft.com/office/officeart/2008/layout/VerticalCurvedList"/>
    <dgm:cxn modelId="{13760BCF-0181-45E4-8112-B0C0849034B7}" type="presParOf" srcId="{5EB6E785-A332-439A-A75F-C6986B86D221}" destId="{43174A07-AA78-45BE-A3AB-B4585E178282}" srcOrd="1" destOrd="0" presId="urn:microsoft.com/office/officeart/2008/layout/VerticalCurvedList"/>
    <dgm:cxn modelId="{867F235A-8594-457F-AD5E-7B9417F23D0C}" type="presParOf" srcId="{5EB6E785-A332-439A-A75F-C6986B86D221}" destId="{E6F8EDF9-85A6-48EE-A7A6-A7753011911E}" srcOrd="2" destOrd="0" presId="urn:microsoft.com/office/officeart/2008/layout/VerticalCurvedList"/>
    <dgm:cxn modelId="{F044D00C-C134-42DC-8295-8E9363088453}" type="presParOf" srcId="{5EB6E785-A332-439A-A75F-C6986B86D221}" destId="{AC3B04C7-4B5E-40E0-931D-B62C9C526723}" srcOrd="3" destOrd="0" presId="urn:microsoft.com/office/officeart/2008/layout/VerticalCurvedList"/>
    <dgm:cxn modelId="{28B2C2AA-31E2-4C2D-82B7-3387BB28F6AA}" type="presParOf" srcId="{580616DD-EDD0-41E6-9C0A-44227ED44990}" destId="{E2E3EA38-DA8B-4527-8D41-618D9DABB0B8}" srcOrd="1" destOrd="0" presId="urn:microsoft.com/office/officeart/2008/layout/VerticalCurvedList"/>
    <dgm:cxn modelId="{B049ED09-9022-455B-9371-1E9901849A9C}" type="presParOf" srcId="{580616DD-EDD0-41E6-9C0A-44227ED44990}" destId="{C1683FF0-2690-4B26-8D40-20E153A095FA}" srcOrd="2" destOrd="0" presId="urn:microsoft.com/office/officeart/2008/layout/VerticalCurvedList"/>
    <dgm:cxn modelId="{4F5BDA2B-EE53-4EB8-B0DD-7A322CE9B09C}" type="presParOf" srcId="{C1683FF0-2690-4B26-8D40-20E153A095FA}" destId="{C6EB97D0-060D-4E55-9577-DBAB353FB482}" srcOrd="0" destOrd="0" presId="urn:microsoft.com/office/officeart/2008/layout/VerticalCurvedList"/>
    <dgm:cxn modelId="{C2735800-39CC-42D5-981B-4FCD542F9423}" type="presParOf" srcId="{580616DD-EDD0-41E6-9C0A-44227ED44990}" destId="{1A9C762A-F489-409D-A991-6E3C2A759468}" srcOrd="3" destOrd="0" presId="urn:microsoft.com/office/officeart/2008/layout/VerticalCurvedList"/>
    <dgm:cxn modelId="{69BE90E5-E183-4BA4-BD3A-7890DAECEB44}" type="presParOf" srcId="{580616DD-EDD0-41E6-9C0A-44227ED44990}" destId="{F7800AEB-EC04-40D4-936C-B031A01A5129}" srcOrd="4" destOrd="0" presId="urn:microsoft.com/office/officeart/2008/layout/VerticalCurvedList"/>
    <dgm:cxn modelId="{21542762-CCC3-4BDD-A1D7-48F028D492B6}" type="presParOf" srcId="{F7800AEB-EC04-40D4-936C-B031A01A5129}" destId="{6C8650BD-AF28-4F16-90F2-B5ED1D327726}" srcOrd="0" destOrd="0" presId="urn:microsoft.com/office/officeart/2008/layout/VerticalCurvedList"/>
    <dgm:cxn modelId="{A72C1322-2FD2-4DB4-BC65-1A2624C5092E}" type="presParOf" srcId="{580616DD-EDD0-41E6-9C0A-44227ED44990}" destId="{A5C2911C-D9D0-43AD-A624-1214700E3D66}" srcOrd="5" destOrd="0" presId="urn:microsoft.com/office/officeart/2008/layout/VerticalCurvedList"/>
    <dgm:cxn modelId="{3853E796-04D5-4F85-885E-CC65A19B1288}" type="presParOf" srcId="{580616DD-EDD0-41E6-9C0A-44227ED44990}" destId="{646EF93F-3D83-4425-A383-3097E0BD5592}" srcOrd="6" destOrd="0" presId="urn:microsoft.com/office/officeart/2008/layout/VerticalCurvedList"/>
    <dgm:cxn modelId="{637440E8-BC28-4D31-85F2-060CEC2245F2}" type="presParOf" srcId="{646EF93F-3D83-4425-A383-3097E0BD5592}" destId="{BACA9AF4-6586-492F-9BBD-B5A4976E2227}" srcOrd="0" destOrd="0" presId="urn:microsoft.com/office/officeart/2008/layout/VerticalCurvedList"/>
    <dgm:cxn modelId="{E4A5AA1B-C591-455B-9B51-E20183F47FB9}" type="presParOf" srcId="{580616DD-EDD0-41E6-9C0A-44227ED44990}" destId="{3342645A-207C-421E-9050-89CA2B339807}" srcOrd="7" destOrd="0" presId="urn:microsoft.com/office/officeart/2008/layout/VerticalCurvedList"/>
    <dgm:cxn modelId="{D1BFAF2B-4249-4287-8228-D46914AB762B}" type="presParOf" srcId="{580616DD-EDD0-41E6-9C0A-44227ED44990}" destId="{DB30894E-52EB-42FD-A477-BD00723A8BD3}" srcOrd="8" destOrd="0" presId="urn:microsoft.com/office/officeart/2008/layout/VerticalCurvedList"/>
    <dgm:cxn modelId="{B597B1C6-66EF-476F-922E-B63C6B124131}" type="presParOf" srcId="{DB30894E-52EB-42FD-A477-BD00723A8BD3}" destId="{13A1C451-CB4B-4F75-AC22-B01B3F7BD5DA}" srcOrd="0" destOrd="0" presId="urn:microsoft.com/office/officeart/2008/layout/VerticalCurvedList"/>
    <dgm:cxn modelId="{268C0DC0-CB92-4809-BDDE-7BD742969F89}" type="presParOf" srcId="{580616DD-EDD0-41E6-9C0A-44227ED44990}" destId="{82637402-7AD4-4151-BE4F-AA101D43C676}" srcOrd="9" destOrd="0" presId="urn:microsoft.com/office/officeart/2008/layout/VerticalCurvedList"/>
    <dgm:cxn modelId="{1C4C9A9C-C06F-43F9-AD3B-66F7BEDC521D}" type="presParOf" srcId="{580616DD-EDD0-41E6-9C0A-44227ED44990}" destId="{709E33A5-3074-425A-8CED-ED10FD335E97}" srcOrd="10" destOrd="0" presId="urn:microsoft.com/office/officeart/2008/layout/VerticalCurvedList"/>
    <dgm:cxn modelId="{8AD0E0FA-34E3-461F-A753-5A9E5D4C096D}" type="presParOf" srcId="{709E33A5-3074-425A-8CED-ED10FD335E97}" destId="{BF7319ED-83FE-4970-9A46-B2E359D7C498}" srcOrd="0" destOrd="0" presId="urn:microsoft.com/office/officeart/2008/layout/VerticalCurvedList"/>
  </dgm:cxnLst>
  <dgm:bg>
    <a:noFill/>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36A094-F6EF-41E2-BA52-4F7A1932BCA4}"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US"/>
        </a:p>
      </dgm:t>
    </dgm:pt>
    <dgm:pt modelId="{8A4D7A8E-59FC-481B-9C20-E8E33E4D77B8}">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Combination of SEDMOD + RUSLE</a:t>
          </a:r>
          <a:endParaRPr lang="en-US" dirty="0"/>
        </a:p>
      </dgm:t>
    </dgm:pt>
    <dgm:pt modelId="{3641C806-DF97-4D2A-B4B9-EEC0DD994619}" type="parTrans" cxnId="{DB2A5882-3F53-40AA-A2FE-95EF30097C45}">
      <dgm:prSet/>
      <dgm:spPr/>
      <dgm:t>
        <a:bodyPr/>
        <a:lstStyle/>
        <a:p>
          <a:endParaRPr lang="en-US"/>
        </a:p>
      </dgm:t>
    </dgm:pt>
    <dgm:pt modelId="{A996F9B1-4782-406C-BE7D-D345CEA7B4C4}" type="sibTrans" cxnId="{DB2A5882-3F53-40AA-A2FE-95EF30097C45}">
      <dgm:prSet/>
      <dgm:spPr>
        <a:ln>
          <a:solidFill>
            <a:schemeClr val="tx2">
              <a:lumMod val="75000"/>
            </a:schemeClr>
          </a:solidFill>
        </a:ln>
      </dgm:spPr>
      <dgm:t>
        <a:bodyPr/>
        <a:lstStyle/>
        <a:p>
          <a:endParaRPr lang="en-US"/>
        </a:p>
      </dgm:t>
    </dgm:pt>
    <dgm:pt modelId="{E2C153E3-C34C-47A0-836A-2E3FBEFBD942}">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IWR + USACE applied HIT to GL Basin, coarse resolution</a:t>
          </a:r>
          <a:endParaRPr lang="en-US" dirty="0"/>
        </a:p>
      </dgm:t>
    </dgm:pt>
    <dgm:pt modelId="{989194A6-51AF-4B27-B119-FA5CD68E06E4}" type="parTrans" cxnId="{213CDAC9-58B2-4C1D-9955-4846C8B1A656}">
      <dgm:prSet/>
      <dgm:spPr/>
      <dgm:t>
        <a:bodyPr/>
        <a:lstStyle/>
        <a:p>
          <a:endParaRPr lang="en-US"/>
        </a:p>
      </dgm:t>
    </dgm:pt>
    <dgm:pt modelId="{148881FE-A69C-4357-85EF-3C08B8DB35C6}" type="sibTrans" cxnId="{213CDAC9-58B2-4C1D-9955-4846C8B1A656}">
      <dgm:prSet/>
      <dgm:spPr/>
      <dgm:t>
        <a:bodyPr/>
        <a:lstStyle/>
        <a:p>
          <a:endParaRPr lang="en-US"/>
        </a:p>
      </dgm:t>
    </dgm:pt>
    <dgm:pt modelId="{7C7FACEA-731A-43D3-8516-066C6A5CB06A}">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IWR refined HIT through USACE + NRCS support</a:t>
          </a:r>
          <a:endParaRPr lang="en-US" dirty="0"/>
        </a:p>
      </dgm:t>
    </dgm:pt>
    <dgm:pt modelId="{E898A10F-A067-4F52-AF47-213A2912835F}" type="parTrans" cxnId="{A4AB334F-AE40-4334-8CF1-A5BC0A8629D0}">
      <dgm:prSet/>
      <dgm:spPr/>
      <dgm:t>
        <a:bodyPr/>
        <a:lstStyle/>
        <a:p>
          <a:endParaRPr lang="en-US"/>
        </a:p>
      </dgm:t>
    </dgm:pt>
    <dgm:pt modelId="{C2F39CBD-0470-4286-A3FB-875B90DDB8A1}" type="sibTrans" cxnId="{A4AB334F-AE40-4334-8CF1-A5BC0A8629D0}">
      <dgm:prSet/>
      <dgm:spPr/>
      <dgm:t>
        <a:bodyPr/>
        <a:lstStyle/>
        <a:p>
          <a:endParaRPr lang="en-US"/>
        </a:p>
      </dgm:t>
    </dgm:pt>
    <dgm:pt modelId="{46E21A78-DCBF-4942-9A30-071508004508}">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Produced refined and web-accessible HIT model for GL Basin</a:t>
          </a:r>
          <a:endParaRPr lang="en-US" dirty="0"/>
        </a:p>
      </dgm:t>
    </dgm:pt>
    <dgm:pt modelId="{BC6CA4CE-FD5A-458E-AEA0-D7A9420E9DD2}" type="parTrans" cxnId="{5FB72899-B013-4296-8AD6-C2B1FC4F518C}">
      <dgm:prSet/>
      <dgm:spPr/>
      <dgm:t>
        <a:bodyPr/>
        <a:lstStyle/>
        <a:p>
          <a:endParaRPr lang="en-US"/>
        </a:p>
      </dgm:t>
    </dgm:pt>
    <dgm:pt modelId="{5C611225-29D7-4433-9E58-7244532F0E81}" type="sibTrans" cxnId="{5FB72899-B013-4296-8AD6-C2B1FC4F518C}">
      <dgm:prSet/>
      <dgm:spPr/>
      <dgm:t>
        <a:bodyPr/>
        <a:lstStyle/>
        <a:p>
          <a:endParaRPr lang="en-US"/>
        </a:p>
      </dgm:t>
    </dgm:pt>
    <dgm:pt modelId="{6418322A-2644-4522-9035-71CECAAF1F47}">
      <dgm:prSet phldrT="[Text]"/>
      <dgm:spPr>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gradFill>
      </dgm:spPr>
      <dgm:t>
        <a:bodyPr/>
        <a:lstStyle/>
        <a:p>
          <a:r>
            <a:rPr lang="en-US" dirty="0" smtClean="0"/>
            <a:t>Enhancing HIT for dynamic field-scale analysis</a:t>
          </a:r>
          <a:endParaRPr lang="en-US" dirty="0"/>
        </a:p>
      </dgm:t>
    </dgm:pt>
    <dgm:pt modelId="{C63AD62A-2230-4A12-8E28-74A4B3B948C5}" type="parTrans" cxnId="{B3E914ED-EC37-49AC-B789-EE56C9ECBDBD}">
      <dgm:prSet/>
      <dgm:spPr/>
      <dgm:t>
        <a:bodyPr/>
        <a:lstStyle/>
        <a:p>
          <a:endParaRPr lang="en-US"/>
        </a:p>
      </dgm:t>
    </dgm:pt>
    <dgm:pt modelId="{1EC96885-25D2-492C-B73A-C65506EF724F}" type="sibTrans" cxnId="{B3E914ED-EC37-49AC-B789-EE56C9ECBDBD}">
      <dgm:prSet/>
      <dgm:spPr/>
      <dgm:t>
        <a:bodyPr/>
        <a:lstStyle/>
        <a:p>
          <a:endParaRPr lang="en-US"/>
        </a:p>
      </dgm:t>
    </dgm:pt>
    <dgm:pt modelId="{BEFD1795-779E-4937-B5DF-E1264AC87531}" type="pres">
      <dgm:prSet presAssocID="{9F36A094-F6EF-41E2-BA52-4F7A1932BCA4}" presName="Name0" presStyleCnt="0">
        <dgm:presLayoutVars>
          <dgm:chMax val="7"/>
          <dgm:chPref val="7"/>
          <dgm:dir/>
        </dgm:presLayoutVars>
      </dgm:prSet>
      <dgm:spPr/>
      <dgm:t>
        <a:bodyPr/>
        <a:lstStyle/>
        <a:p>
          <a:endParaRPr lang="en-US"/>
        </a:p>
      </dgm:t>
    </dgm:pt>
    <dgm:pt modelId="{580616DD-EDD0-41E6-9C0A-44227ED44990}" type="pres">
      <dgm:prSet presAssocID="{9F36A094-F6EF-41E2-BA52-4F7A1932BCA4}" presName="Name1" presStyleCnt="0"/>
      <dgm:spPr/>
    </dgm:pt>
    <dgm:pt modelId="{5EB6E785-A332-439A-A75F-C6986B86D221}" type="pres">
      <dgm:prSet presAssocID="{9F36A094-F6EF-41E2-BA52-4F7A1932BCA4}" presName="cycle" presStyleCnt="0"/>
      <dgm:spPr/>
    </dgm:pt>
    <dgm:pt modelId="{CA180A72-8571-4D20-96E1-A1DE3636D534}" type="pres">
      <dgm:prSet presAssocID="{9F36A094-F6EF-41E2-BA52-4F7A1932BCA4}" presName="srcNode" presStyleLbl="node1" presStyleIdx="0" presStyleCnt="5"/>
      <dgm:spPr/>
    </dgm:pt>
    <dgm:pt modelId="{43174A07-AA78-45BE-A3AB-B4585E178282}" type="pres">
      <dgm:prSet presAssocID="{9F36A094-F6EF-41E2-BA52-4F7A1932BCA4}" presName="conn" presStyleLbl="parChTrans1D2" presStyleIdx="0" presStyleCnt="1"/>
      <dgm:spPr/>
      <dgm:t>
        <a:bodyPr/>
        <a:lstStyle/>
        <a:p>
          <a:endParaRPr lang="en-US"/>
        </a:p>
      </dgm:t>
    </dgm:pt>
    <dgm:pt modelId="{E6F8EDF9-85A6-48EE-A7A6-A7753011911E}" type="pres">
      <dgm:prSet presAssocID="{9F36A094-F6EF-41E2-BA52-4F7A1932BCA4}" presName="extraNode" presStyleLbl="node1" presStyleIdx="0" presStyleCnt="5"/>
      <dgm:spPr/>
    </dgm:pt>
    <dgm:pt modelId="{AC3B04C7-4B5E-40E0-931D-B62C9C526723}" type="pres">
      <dgm:prSet presAssocID="{9F36A094-F6EF-41E2-BA52-4F7A1932BCA4}" presName="dstNode" presStyleLbl="node1" presStyleIdx="0" presStyleCnt="5"/>
      <dgm:spPr/>
    </dgm:pt>
    <dgm:pt modelId="{E2E3EA38-DA8B-4527-8D41-618D9DABB0B8}" type="pres">
      <dgm:prSet presAssocID="{8A4D7A8E-59FC-481B-9C20-E8E33E4D77B8}" presName="text_1" presStyleLbl="node1" presStyleIdx="0" presStyleCnt="5">
        <dgm:presLayoutVars>
          <dgm:bulletEnabled val="1"/>
        </dgm:presLayoutVars>
      </dgm:prSet>
      <dgm:spPr/>
      <dgm:t>
        <a:bodyPr/>
        <a:lstStyle/>
        <a:p>
          <a:endParaRPr lang="en-US"/>
        </a:p>
      </dgm:t>
    </dgm:pt>
    <dgm:pt modelId="{C1683FF0-2690-4B26-8D40-20E153A095FA}" type="pres">
      <dgm:prSet presAssocID="{8A4D7A8E-59FC-481B-9C20-E8E33E4D77B8}" presName="accent_1" presStyleCnt="0"/>
      <dgm:spPr/>
    </dgm:pt>
    <dgm:pt modelId="{C6EB97D0-060D-4E55-9577-DBAB353FB482}" type="pres">
      <dgm:prSet presAssocID="{8A4D7A8E-59FC-481B-9C20-E8E33E4D77B8}" presName="accentRepeatNode" presStyleLbl="solidFgAcc1" presStyleIdx="0" presStyleCnt="5"/>
      <dgm:spPr>
        <a:solidFill>
          <a:schemeClr val="bg1">
            <a:lumMod val="95000"/>
            <a:alpha val="98000"/>
          </a:schemeClr>
        </a:solidFill>
        <a:ln>
          <a:solidFill>
            <a:schemeClr val="accent1"/>
          </a:solidFill>
        </a:ln>
      </dgm:spPr>
      <dgm:t>
        <a:bodyPr/>
        <a:lstStyle/>
        <a:p>
          <a:endParaRPr lang="en-US"/>
        </a:p>
      </dgm:t>
    </dgm:pt>
    <dgm:pt modelId="{1A9C762A-F489-409D-A991-6E3C2A759468}" type="pres">
      <dgm:prSet presAssocID="{E2C153E3-C34C-47A0-836A-2E3FBEFBD942}" presName="text_2" presStyleLbl="node1" presStyleIdx="1" presStyleCnt="5">
        <dgm:presLayoutVars>
          <dgm:bulletEnabled val="1"/>
        </dgm:presLayoutVars>
      </dgm:prSet>
      <dgm:spPr/>
      <dgm:t>
        <a:bodyPr/>
        <a:lstStyle/>
        <a:p>
          <a:endParaRPr lang="en-US"/>
        </a:p>
      </dgm:t>
    </dgm:pt>
    <dgm:pt modelId="{F7800AEB-EC04-40D4-936C-B031A01A5129}" type="pres">
      <dgm:prSet presAssocID="{E2C153E3-C34C-47A0-836A-2E3FBEFBD942}" presName="accent_2" presStyleCnt="0"/>
      <dgm:spPr/>
    </dgm:pt>
    <dgm:pt modelId="{6C8650BD-AF28-4F16-90F2-B5ED1D327726}" type="pres">
      <dgm:prSet presAssocID="{E2C153E3-C34C-47A0-836A-2E3FBEFBD942}" presName="accentRepeatNode" presStyleLbl="solidFgAcc1" presStyleIdx="1" presStyleCnt="5"/>
      <dgm:spPr>
        <a:solidFill>
          <a:schemeClr val="bg1">
            <a:lumMod val="95000"/>
            <a:alpha val="98000"/>
          </a:schemeClr>
        </a:solidFill>
        <a:ln>
          <a:solidFill>
            <a:schemeClr val="accent1"/>
          </a:solidFill>
        </a:ln>
      </dgm:spPr>
      <dgm:t>
        <a:bodyPr/>
        <a:lstStyle/>
        <a:p>
          <a:endParaRPr lang="en-US"/>
        </a:p>
      </dgm:t>
    </dgm:pt>
    <dgm:pt modelId="{A5C2911C-D9D0-43AD-A624-1214700E3D66}" type="pres">
      <dgm:prSet presAssocID="{7C7FACEA-731A-43D3-8516-066C6A5CB06A}" presName="text_3" presStyleLbl="node1" presStyleIdx="2" presStyleCnt="5">
        <dgm:presLayoutVars>
          <dgm:bulletEnabled val="1"/>
        </dgm:presLayoutVars>
      </dgm:prSet>
      <dgm:spPr/>
      <dgm:t>
        <a:bodyPr/>
        <a:lstStyle/>
        <a:p>
          <a:endParaRPr lang="en-US"/>
        </a:p>
      </dgm:t>
    </dgm:pt>
    <dgm:pt modelId="{646EF93F-3D83-4425-A383-3097E0BD5592}" type="pres">
      <dgm:prSet presAssocID="{7C7FACEA-731A-43D3-8516-066C6A5CB06A}" presName="accent_3" presStyleCnt="0"/>
      <dgm:spPr/>
    </dgm:pt>
    <dgm:pt modelId="{BACA9AF4-6586-492F-9BBD-B5A4976E2227}" type="pres">
      <dgm:prSet presAssocID="{7C7FACEA-731A-43D3-8516-066C6A5CB06A}" presName="accentRepeatNode" presStyleLbl="solidFgAcc1" presStyleIdx="2" presStyleCnt="5"/>
      <dgm:spPr>
        <a:solidFill>
          <a:schemeClr val="bg1">
            <a:lumMod val="95000"/>
            <a:alpha val="98000"/>
          </a:schemeClr>
        </a:solidFill>
        <a:ln>
          <a:solidFill>
            <a:schemeClr val="accent1"/>
          </a:solidFill>
        </a:ln>
      </dgm:spPr>
      <dgm:t>
        <a:bodyPr/>
        <a:lstStyle/>
        <a:p>
          <a:endParaRPr lang="en-US"/>
        </a:p>
      </dgm:t>
    </dgm:pt>
    <dgm:pt modelId="{3342645A-207C-421E-9050-89CA2B339807}" type="pres">
      <dgm:prSet presAssocID="{46E21A78-DCBF-4942-9A30-071508004508}" presName="text_4" presStyleLbl="node1" presStyleIdx="3" presStyleCnt="5">
        <dgm:presLayoutVars>
          <dgm:bulletEnabled val="1"/>
        </dgm:presLayoutVars>
      </dgm:prSet>
      <dgm:spPr/>
      <dgm:t>
        <a:bodyPr/>
        <a:lstStyle/>
        <a:p>
          <a:endParaRPr lang="en-US"/>
        </a:p>
      </dgm:t>
    </dgm:pt>
    <dgm:pt modelId="{DB30894E-52EB-42FD-A477-BD00723A8BD3}" type="pres">
      <dgm:prSet presAssocID="{46E21A78-DCBF-4942-9A30-071508004508}" presName="accent_4" presStyleCnt="0"/>
      <dgm:spPr/>
    </dgm:pt>
    <dgm:pt modelId="{13A1C451-CB4B-4F75-AC22-B01B3F7BD5DA}" type="pres">
      <dgm:prSet presAssocID="{46E21A78-DCBF-4942-9A30-071508004508}" presName="accentRepeatNode" presStyleLbl="solidFgAcc1" presStyleIdx="3" presStyleCnt="5"/>
      <dgm:spPr>
        <a:solidFill>
          <a:schemeClr val="bg1">
            <a:lumMod val="95000"/>
            <a:alpha val="98000"/>
          </a:schemeClr>
        </a:solidFill>
        <a:ln>
          <a:solidFill>
            <a:schemeClr val="accent1"/>
          </a:solidFill>
        </a:ln>
      </dgm:spPr>
      <dgm:t>
        <a:bodyPr/>
        <a:lstStyle/>
        <a:p>
          <a:endParaRPr lang="en-US"/>
        </a:p>
      </dgm:t>
    </dgm:pt>
    <dgm:pt modelId="{8E4325ED-1BA2-4624-B932-2B58B416503E}" type="pres">
      <dgm:prSet presAssocID="{6418322A-2644-4522-9035-71CECAAF1F47}" presName="text_5" presStyleLbl="node1" presStyleIdx="4" presStyleCnt="5">
        <dgm:presLayoutVars>
          <dgm:bulletEnabled val="1"/>
        </dgm:presLayoutVars>
      </dgm:prSet>
      <dgm:spPr/>
      <dgm:t>
        <a:bodyPr/>
        <a:lstStyle/>
        <a:p>
          <a:endParaRPr lang="en-US"/>
        </a:p>
      </dgm:t>
    </dgm:pt>
    <dgm:pt modelId="{1DE86198-C474-4DCF-B3DC-C8AF0DAFE77A}" type="pres">
      <dgm:prSet presAssocID="{6418322A-2644-4522-9035-71CECAAF1F47}" presName="accent_5" presStyleCnt="0"/>
      <dgm:spPr/>
    </dgm:pt>
    <dgm:pt modelId="{B478726B-932C-4DE9-84ED-CCD5986C31D8}" type="pres">
      <dgm:prSet presAssocID="{6418322A-2644-4522-9035-71CECAAF1F47}" presName="accentRepeatNode" presStyleLbl="solidFgAcc1" presStyleIdx="4" presStyleCnt="5"/>
      <dgm:spPr>
        <a:solidFill>
          <a:schemeClr val="bg1">
            <a:lumMod val="95000"/>
            <a:alpha val="98000"/>
          </a:schemeClr>
        </a:solidFill>
        <a:ln>
          <a:solidFill>
            <a:schemeClr val="accent1"/>
          </a:solidFill>
        </a:ln>
      </dgm:spPr>
      <dgm:t>
        <a:bodyPr/>
        <a:lstStyle/>
        <a:p>
          <a:endParaRPr lang="en-US"/>
        </a:p>
      </dgm:t>
    </dgm:pt>
  </dgm:ptLst>
  <dgm:cxnLst>
    <dgm:cxn modelId="{E8FBE93C-4E70-4427-BC8C-AC526F6BF7EA}" type="presOf" srcId="{7C7FACEA-731A-43D3-8516-066C6A5CB06A}" destId="{A5C2911C-D9D0-43AD-A624-1214700E3D66}" srcOrd="0" destOrd="0" presId="urn:microsoft.com/office/officeart/2008/layout/VerticalCurvedList"/>
    <dgm:cxn modelId="{3BB8656B-BAA2-4F99-8705-2609CF76968B}" type="presOf" srcId="{6418322A-2644-4522-9035-71CECAAF1F47}" destId="{8E4325ED-1BA2-4624-B932-2B58B416503E}" srcOrd="0" destOrd="0" presId="urn:microsoft.com/office/officeart/2008/layout/VerticalCurvedList"/>
    <dgm:cxn modelId="{87BC555E-00E5-4EEA-90FA-956119050B62}" type="presOf" srcId="{46E21A78-DCBF-4942-9A30-071508004508}" destId="{3342645A-207C-421E-9050-89CA2B339807}" srcOrd="0" destOrd="0" presId="urn:microsoft.com/office/officeart/2008/layout/VerticalCurvedList"/>
    <dgm:cxn modelId="{213CDAC9-58B2-4C1D-9955-4846C8B1A656}" srcId="{9F36A094-F6EF-41E2-BA52-4F7A1932BCA4}" destId="{E2C153E3-C34C-47A0-836A-2E3FBEFBD942}" srcOrd="1" destOrd="0" parTransId="{989194A6-51AF-4B27-B119-FA5CD68E06E4}" sibTransId="{148881FE-A69C-4357-85EF-3C08B8DB35C6}"/>
    <dgm:cxn modelId="{7F4A95F5-503A-482C-8655-F88B73727CA9}" type="presOf" srcId="{E2C153E3-C34C-47A0-836A-2E3FBEFBD942}" destId="{1A9C762A-F489-409D-A991-6E3C2A759468}" srcOrd="0" destOrd="0" presId="urn:microsoft.com/office/officeart/2008/layout/VerticalCurvedList"/>
    <dgm:cxn modelId="{A4AB334F-AE40-4334-8CF1-A5BC0A8629D0}" srcId="{9F36A094-F6EF-41E2-BA52-4F7A1932BCA4}" destId="{7C7FACEA-731A-43D3-8516-066C6A5CB06A}" srcOrd="2" destOrd="0" parTransId="{E898A10F-A067-4F52-AF47-213A2912835F}" sibTransId="{C2F39CBD-0470-4286-A3FB-875B90DDB8A1}"/>
    <dgm:cxn modelId="{9D059197-5D63-4589-9786-44970C382242}" type="presOf" srcId="{8A4D7A8E-59FC-481B-9C20-E8E33E4D77B8}" destId="{E2E3EA38-DA8B-4527-8D41-618D9DABB0B8}" srcOrd="0" destOrd="0" presId="urn:microsoft.com/office/officeart/2008/layout/VerticalCurvedList"/>
    <dgm:cxn modelId="{7187FD64-FE0F-49BC-A8DA-0961540DD774}" type="presOf" srcId="{9F36A094-F6EF-41E2-BA52-4F7A1932BCA4}" destId="{BEFD1795-779E-4937-B5DF-E1264AC87531}" srcOrd="0" destOrd="0" presId="urn:microsoft.com/office/officeart/2008/layout/VerticalCurvedList"/>
    <dgm:cxn modelId="{40A0EF2A-7347-4BDF-9D01-FB01C28D8B8A}" type="presOf" srcId="{A996F9B1-4782-406C-BE7D-D345CEA7B4C4}" destId="{43174A07-AA78-45BE-A3AB-B4585E178282}" srcOrd="0" destOrd="0" presId="urn:microsoft.com/office/officeart/2008/layout/VerticalCurvedList"/>
    <dgm:cxn modelId="{DB2A5882-3F53-40AA-A2FE-95EF30097C45}" srcId="{9F36A094-F6EF-41E2-BA52-4F7A1932BCA4}" destId="{8A4D7A8E-59FC-481B-9C20-E8E33E4D77B8}" srcOrd="0" destOrd="0" parTransId="{3641C806-DF97-4D2A-B4B9-EEC0DD994619}" sibTransId="{A996F9B1-4782-406C-BE7D-D345CEA7B4C4}"/>
    <dgm:cxn modelId="{B3E914ED-EC37-49AC-B789-EE56C9ECBDBD}" srcId="{9F36A094-F6EF-41E2-BA52-4F7A1932BCA4}" destId="{6418322A-2644-4522-9035-71CECAAF1F47}" srcOrd="4" destOrd="0" parTransId="{C63AD62A-2230-4A12-8E28-74A4B3B948C5}" sibTransId="{1EC96885-25D2-492C-B73A-C65506EF724F}"/>
    <dgm:cxn modelId="{5FB72899-B013-4296-8AD6-C2B1FC4F518C}" srcId="{9F36A094-F6EF-41E2-BA52-4F7A1932BCA4}" destId="{46E21A78-DCBF-4942-9A30-071508004508}" srcOrd="3" destOrd="0" parTransId="{BC6CA4CE-FD5A-458E-AEA0-D7A9420E9DD2}" sibTransId="{5C611225-29D7-4433-9E58-7244532F0E81}"/>
    <dgm:cxn modelId="{D96E0A3F-2713-4150-9650-322CC8AEBC9B}" type="presParOf" srcId="{BEFD1795-779E-4937-B5DF-E1264AC87531}" destId="{580616DD-EDD0-41E6-9C0A-44227ED44990}" srcOrd="0" destOrd="0" presId="urn:microsoft.com/office/officeart/2008/layout/VerticalCurvedList"/>
    <dgm:cxn modelId="{AFAECA3F-4374-43BB-80E2-8709EAED04FB}" type="presParOf" srcId="{580616DD-EDD0-41E6-9C0A-44227ED44990}" destId="{5EB6E785-A332-439A-A75F-C6986B86D221}" srcOrd="0" destOrd="0" presId="urn:microsoft.com/office/officeart/2008/layout/VerticalCurvedList"/>
    <dgm:cxn modelId="{F625173C-124E-4EAA-B257-20199ADA23DA}" type="presParOf" srcId="{5EB6E785-A332-439A-A75F-C6986B86D221}" destId="{CA180A72-8571-4D20-96E1-A1DE3636D534}" srcOrd="0" destOrd="0" presId="urn:microsoft.com/office/officeart/2008/layout/VerticalCurvedList"/>
    <dgm:cxn modelId="{CDD8ADA5-7F4B-4C73-9A3D-BC40206A80ED}" type="presParOf" srcId="{5EB6E785-A332-439A-A75F-C6986B86D221}" destId="{43174A07-AA78-45BE-A3AB-B4585E178282}" srcOrd="1" destOrd="0" presId="urn:microsoft.com/office/officeart/2008/layout/VerticalCurvedList"/>
    <dgm:cxn modelId="{35B71B0B-97DE-4B15-9887-7E43C5ED5472}" type="presParOf" srcId="{5EB6E785-A332-439A-A75F-C6986B86D221}" destId="{E6F8EDF9-85A6-48EE-A7A6-A7753011911E}" srcOrd="2" destOrd="0" presId="urn:microsoft.com/office/officeart/2008/layout/VerticalCurvedList"/>
    <dgm:cxn modelId="{B0184244-11EA-4023-9546-CBA521E07AD2}" type="presParOf" srcId="{5EB6E785-A332-439A-A75F-C6986B86D221}" destId="{AC3B04C7-4B5E-40E0-931D-B62C9C526723}" srcOrd="3" destOrd="0" presId="urn:microsoft.com/office/officeart/2008/layout/VerticalCurvedList"/>
    <dgm:cxn modelId="{F2597BA3-1BFD-49B6-9EFE-4BC8EF34C51D}" type="presParOf" srcId="{580616DD-EDD0-41E6-9C0A-44227ED44990}" destId="{E2E3EA38-DA8B-4527-8D41-618D9DABB0B8}" srcOrd="1" destOrd="0" presId="urn:microsoft.com/office/officeart/2008/layout/VerticalCurvedList"/>
    <dgm:cxn modelId="{8C8DE186-23B4-4D05-B228-4687E7D97A01}" type="presParOf" srcId="{580616DD-EDD0-41E6-9C0A-44227ED44990}" destId="{C1683FF0-2690-4B26-8D40-20E153A095FA}" srcOrd="2" destOrd="0" presId="urn:microsoft.com/office/officeart/2008/layout/VerticalCurvedList"/>
    <dgm:cxn modelId="{3F7C26EB-A1C7-4F7E-9BED-F7FBBBB919F3}" type="presParOf" srcId="{C1683FF0-2690-4B26-8D40-20E153A095FA}" destId="{C6EB97D0-060D-4E55-9577-DBAB353FB482}" srcOrd="0" destOrd="0" presId="urn:microsoft.com/office/officeart/2008/layout/VerticalCurvedList"/>
    <dgm:cxn modelId="{D9B9E2B4-AB4E-4D16-A3A6-2FFF2AEEEE01}" type="presParOf" srcId="{580616DD-EDD0-41E6-9C0A-44227ED44990}" destId="{1A9C762A-F489-409D-A991-6E3C2A759468}" srcOrd="3" destOrd="0" presId="urn:microsoft.com/office/officeart/2008/layout/VerticalCurvedList"/>
    <dgm:cxn modelId="{740C703A-C835-4BC4-BBC9-89F255B64400}" type="presParOf" srcId="{580616DD-EDD0-41E6-9C0A-44227ED44990}" destId="{F7800AEB-EC04-40D4-936C-B031A01A5129}" srcOrd="4" destOrd="0" presId="urn:microsoft.com/office/officeart/2008/layout/VerticalCurvedList"/>
    <dgm:cxn modelId="{51D16353-482E-4A7C-A3E6-42BAD01A59F4}" type="presParOf" srcId="{F7800AEB-EC04-40D4-936C-B031A01A5129}" destId="{6C8650BD-AF28-4F16-90F2-B5ED1D327726}" srcOrd="0" destOrd="0" presId="urn:microsoft.com/office/officeart/2008/layout/VerticalCurvedList"/>
    <dgm:cxn modelId="{EA17A40A-6C7A-4EBC-BE6C-E1176A75A29D}" type="presParOf" srcId="{580616DD-EDD0-41E6-9C0A-44227ED44990}" destId="{A5C2911C-D9D0-43AD-A624-1214700E3D66}" srcOrd="5" destOrd="0" presId="urn:microsoft.com/office/officeart/2008/layout/VerticalCurvedList"/>
    <dgm:cxn modelId="{88856A71-C624-4D05-8122-9FC3B946B405}" type="presParOf" srcId="{580616DD-EDD0-41E6-9C0A-44227ED44990}" destId="{646EF93F-3D83-4425-A383-3097E0BD5592}" srcOrd="6" destOrd="0" presId="urn:microsoft.com/office/officeart/2008/layout/VerticalCurvedList"/>
    <dgm:cxn modelId="{F78E52C0-E362-4B42-A896-37C79BA479A2}" type="presParOf" srcId="{646EF93F-3D83-4425-A383-3097E0BD5592}" destId="{BACA9AF4-6586-492F-9BBD-B5A4976E2227}" srcOrd="0" destOrd="0" presId="urn:microsoft.com/office/officeart/2008/layout/VerticalCurvedList"/>
    <dgm:cxn modelId="{3796C3DF-5472-4959-8B4D-68F131471CBE}" type="presParOf" srcId="{580616DD-EDD0-41E6-9C0A-44227ED44990}" destId="{3342645A-207C-421E-9050-89CA2B339807}" srcOrd="7" destOrd="0" presId="urn:microsoft.com/office/officeart/2008/layout/VerticalCurvedList"/>
    <dgm:cxn modelId="{9CBB428C-E306-4455-A307-117A1C6C10D7}" type="presParOf" srcId="{580616DD-EDD0-41E6-9C0A-44227ED44990}" destId="{DB30894E-52EB-42FD-A477-BD00723A8BD3}" srcOrd="8" destOrd="0" presId="urn:microsoft.com/office/officeart/2008/layout/VerticalCurvedList"/>
    <dgm:cxn modelId="{515CF381-E151-4ADF-93AE-ACD2C0E27533}" type="presParOf" srcId="{DB30894E-52EB-42FD-A477-BD00723A8BD3}" destId="{13A1C451-CB4B-4F75-AC22-B01B3F7BD5DA}" srcOrd="0" destOrd="0" presId="urn:microsoft.com/office/officeart/2008/layout/VerticalCurvedList"/>
    <dgm:cxn modelId="{E5F8EA1B-D910-4BDE-A47B-41CB787CFB24}" type="presParOf" srcId="{580616DD-EDD0-41E6-9C0A-44227ED44990}" destId="{8E4325ED-1BA2-4624-B932-2B58B416503E}" srcOrd="9" destOrd="0" presId="urn:microsoft.com/office/officeart/2008/layout/VerticalCurvedList"/>
    <dgm:cxn modelId="{162DA3C4-3F01-4CAB-BB87-B815C605A906}" type="presParOf" srcId="{580616DD-EDD0-41E6-9C0A-44227ED44990}" destId="{1DE86198-C474-4DCF-B3DC-C8AF0DAFE77A}" srcOrd="10" destOrd="0" presId="urn:microsoft.com/office/officeart/2008/layout/VerticalCurvedList"/>
    <dgm:cxn modelId="{B0594599-C657-4C91-A5B5-AD4A0885E16F}" type="presParOf" srcId="{1DE86198-C474-4DCF-B3DC-C8AF0DAFE77A}" destId="{B478726B-932C-4DE9-84ED-CCD5986C31D8}" srcOrd="0" destOrd="0" presId="urn:microsoft.com/office/officeart/2008/layout/VerticalCurvedList"/>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E84B34-1378-4E69-AEA3-597590291C0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E8659C2-1031-4511-8312-4426E398AABC}">
      <dgm:prSet phldrT="[Text]"/>
      <dgm:spPr>
        <a:solidFill>
          <a:schemeClr val="bg2">
            <a:lumMod val="75000"/>
          </a:schemeClr>
        </a:solidFill>
        <a:ln>
          <a:solidFill>
            <a:schemeClr val="tx1">
              <a:lumMod val="95000"/>
              <a:lumOff val="5000"/>
            </a:schemeClr>
          </a:solidFill>
        </a:ln>
      </dgm:spPr>
      <dgm:t>
        <a:bodyPr/>
        <a:lstStyle/>
        <a:p>
          <a:r>
            <a:rPr lang="en-US" dirty="0" smtClean="0">
              <a:solidFill>
                <a:schemeClr val="bg2">
                  <a:lumMod val="10000"/>
                </a:schemeClr>
              </a:solidFill>
            </a:rPr>
            <a:t>10-meter, available by end of 2012</a:t>
          </a:r>
          <a:endParaRPr lang="en-US" dirty="0">
            <a:solidFill>
              <a:schemeClr val="bg2">
                <a:lumMod val="10000"/>
              </a:schemeClr>
            </a:solidFill>
          </a:endParaRPr>
        </a:p>
      </dgm:t>
    </dgm:pt>
    <dgm:pt modelId="{BD31E138-0919-4C3A-913B-46C697C30394}" type="parTrans" cxnId="{1AD4434C-48DA-4518-8F5E-73FA6558724F}">
      <dgm:prSet/>
      <dgm:spPr/>
      <dgm:t>
        <a:bodyPr/>
        <a:lstStyle/>
        <a:p>
          <a:endParaRPr lang="en-US"/>
        </a:p>
      </dgm:t>
    </dgm:pt>
    <dgm:pt modelId="{28304369-C231-41B8-9B22-800FA0271180}" type="sibTrans" cxnId="{1AD4434C-48DA-4518-8F5E-73FA6558724F}">
      <dgm:prSet/>
      <dgm:spPr>
        <a:ln>
          <a:noFill/>
        </a:ln>
      </dgm:spPr>
      <dgm:t>
        <a:bodyPr/>
        <a:lstStyle/>
        <a:p>
          <a:endParaRPr lang="en-US"/>
        </a:p>
      </dgm:t>
    </dgm:pt>
    <dgm:pt modelId="{83147288-660D-426A-AD3C-8DB8326E3077}">
      <dgm:prSet phldrT="[Text]"/>
      <dgm:spPr>
        <a:solidFill>
          <a:schemeClr val="bg2">
            <a:lumMod val="75000"/>
          </a:schemeClr>
        </a:solidFill>
        <a:ln>
          <a:solidFill>
            <a:schemeClr val="tx1">
              <a:lumMod val="95000"/>
              <a:lumOff val="5000"/>
            </a:schemeClr>
          </a:solidFill>
        </a:ln>
      </dgm:spPr>
      <dgm:t>
        <a:bodyPr/>
        <a:lstStyle/>
        <a:p>
          <a:r>
            <a:rPr lang="en-US" dirty="0" smtClean="0">
              <a:solidFill>
                <a:schemeClr val="bg2">
                  <a:lumMod val="10000"/>
                </a:schemeClr>
              </a:solidFill>
            </a:rPr>
            <a:t>30-meter</a:t>
          </a:r>
          <a:endParaRPr lang="en-US" dirty="0">
            <a:solidFill>
              <a:schemeClr val="bg2">
                <a:lumMod val="10000"/>
              </a:schemeClr>
            </a:solidFill>
          </a:endParaRPr>
        </a:p>
      </dgm:t>
    </dgm:pt>
    <dgm:pt modelId="{FEBDE06E-6123-46A2-8BF9-A17D1981F36C}" type="parTrans" cxnId="{A245E67A-B037-4C73-ACA4-9D73ADBCCCF2}">
      <dgm:prSet/>
      <dgm:spPr/>
      <dgm:t>
        <a:bodyPr/>
        <a:lstStyle/>
        <a:p>
          <a:endParaRPr lang="en-US"/>
        </a:p>
      </dgm:t>
    </dgm:pt>
    <dgm:pt modelId="{FE680D0C-B22C-4693-9AB4-F7AD530EA69E}" type="sibTrans" cxnId="{A245E67A-B037-4C73-ACA4-9D73ADBCCCF2}">
      <dgm:prSet/>
      <dgm:spPr/>
      <dgm:t>
        <a:bodyPr/>
        <a:lstStyle/>
        <a:p>
          <a:endParaRPr lang="en-US"/>
        </a:p>
      </dgm:t>
    </dgm:pt>
    <dgm:pt modelId="{3EB18A61-8788-45F5-8D96-3C129AA28F39}" type="pres">
      <dgm:prSet presAssocID="{69E84B34-1378-4E69-AEA3-597590291C0C}" presName="Name0" presStyleCnt="0">
        <dgm:presLayoutVars>
          <dgm:chMax val="7"/>
          <dgm:chPref val="7"/>
          <dgm:dir/>
        </dgm:presLayoutVars>
      </dgm:prSet>
      <dgm:spPr/>
      <dgm:t>
        <a:bodyPr/>
        <a:lstStyle/>
        <a:p>
          <a:endParaRPr lang="en-US"/>
        </a:p>
      </dgm:t>
    </dgm:pt>
    <dgm:pt modelId="{91AB9777-D187-4408-B834-CF546CF93015}" type="pres">
      <dgm:prSet presAssocID="{69E84B34-1378-4E69-AEA3-597590291C0C}" presName="Name1" presStyleCnt="0"/>
      <dgm:spPr/>
    </dgm:pt>
    <dgm:pt modelId="{4590CAD1-7381-4AC6-B077-5E6511F43C08}" type="pres">
      <dgm:prSet presAssocID="{69E84B34-1378-4E69-AEA3-597590291C0C}" presName="cycle" presStyleCnt="0"/>
      <dgm:spPr/>
    </dgm:pt>
    <dgm:pt modelId="{9FC4AB01-391F-4D75-AC16-408275CCC200}" type="pres">
      <dgm:prSet presAssocID="{69E84B34-1378-4E69-AEA3-597590291C0C}" presName="srcNode" presStyleLbl="node1" presStyleIdx="0" presStyleCnt="2"/>
      <dgm:spPr/>
    </dgm:pt>
    <dgm:pt modelId="{15B90968-73F7-4138-84B9-5556D273793E}" type="pres">
      <dgm:prSet presAssocID="{69E84B34-1378-4E69-AEA3-597590291C0C}" presName="conn" presStyleLbl="parChTrans1D2" presStyleIdx="0" presStyleCnt="1" custLinFactNeighborX="-41767" custLinFactNeighborY="25482"/>
      <dgm:spPr/>
      <dgm:t>
        <a:bodyPr/>
        <a:lstStyle/>
        <a:p>
          <a:endParaRPr lang="en-US"/>
        </a:p>
      </dgm:t>
    </dgm:pt>
    <dgm:pt modelId="{1C8EE3D4-6A41-48A3-A810-D0B4FB15F8C0}" type="pres">
      <dgm:prSet presAssocID="{69E84B34-1378-4E69-AEA3-597590291C0C}" presName="extraNode" presStyleLbl="node1" presStyleIdx="0" presStyleCnt="2"/>
      <dgm:spPr/>
    </dgm:pt>
    <dgm:pt modelId="{EE7D7C85-66D1-49B5-9AB9-BE6672A2A36C}" type="pres">
      <dgm:prSet presAssocID="{69E84B34-1378-4E69-AEA3-597590291C0C}" presName="dstNode" presStyleLbl="node1" presStyleIdx="0" presStyleCnt="2"/>
      <dgm:spPr/>
    </dgm:pt>
    <dgm:pt modelId="{3D70F998-6CE0-4A61-92E5-7D6880669BFF}" type="pres">
      <dgm:prSet presAssocID="{2E8659C2-1031-4511-8312-4426E398AABC}" presName="text_1" presStyleLbl="node1" presStyleIdx="0" presStyleCnt="2" custScaleX="77094">
        <dgm:presLayoutVars>
          <dgm:bulletEnabled val="1"/>
        </dgm:presLayoutVars>
      </dgm:prSet>
      <dgm:spPr/>
      <dgm:t>
        <a:bodyPr/>
        <a:lstStyle/>
        <a:p>
          <a:endParaRPr lang="en-US"/>
        </a:p>
      </dgm:t>
    </dgm:pt>
    <dgm:pt modelId="{5F58A2C6-A37D-4A50-91F2-60EE183CD7EF}" type="pres">
      <dgm:prSet presAssocID="{2E8659C2-1031-4511-8312-4426E398AABC}" presName="accent_1" presStyleCnt="0"/>
      <dgm:spPr/>
    </dgm:pt>
    <dgm:pt modelId="{4163CA54-2F14-41E9-AE00-6875D91FB423}" type="pres">
      <dgm:prSet presAssocID="{2E8659C2-1031-4511-8312-4426E398AABC}" presName="accentRepeatNode" presStyleLbl="solidFgAcc1" presStyleIdx="0" presStyleCnt="2"/>
      <dgm:spPr>
        <a:solidFill>
          <a:srgbClr val="FFFF00">
            <a:alpha val="86000"/>
          </a:srgbClr>
        </a:solidFill>
        <a:ln>
          <a:solidFill>
            <a:schemeClr val="tx1">
              <a:lumMod val="95000"/>
              <a:lumOff val="5000"/>
            </a:schemeClr>
          </a:solidFill>
        </a:ln>
      </dgm:spPr>
      <dgm:t>
        <a:bodyPr/>
        <a:lstStyle/>
        <a:p>
          <a:endParaRPr lang="en-US"/>
        </a:p>
      </dgm:t>
    </dgm:pt>
    <dgm:pt modelId="{4D9856AA-BD7F-4DB8-B3B0-BE0D7DE52B6D}" type="pres">
      <dgm:prSet presAssocID="{83147288-660D-426A-AD3C-8DB8326E3077}" presName="text_2" presStyleLbl="node1" presStyleIdx="1" presStyleCnt="2" custScaleX="77094">
        <dgm:presLayoutVars>
          <dgm:bulletEnabled val="1"/>
        </dgm:presLayoutVars>
      </dgm:prSet>
      <dgm:spPr/>
      <dgm:t>
        <a:bodyPr/>
        <a:lstStyle/>
        <a:p>
          <a:endParaRPr lang="en-US"/>
        </a:p>
      </dgm:t>
    </dgm:pt>
    <dgm:pt modelId="{5B2EB5D5-F2B4-4553-A5BB-AB45CDA58456}" type="pres">
      <dgm:prSet presAssocID="{83147288-660D-426A-AD3C-8DB8326E3077}" presName="accent_2" presStyleCnt="0"/>
      <dgm:spPr/>
    </dgm:pt>
    <dgm:pt modelId="{001F5249-DB08-48C2-89B3-69196DD7921E}" type="pres">
      <dgm:prSet presAssocID="{83147288-660D-426A-AD3C-8DB8326E3077}" presName="accentRepeatNode" presStyleLbl="solidFgAcc1" presStyleIdx="1" presStyleCnt="2"/>
      <dgm:spPr>
        <a:solidFill>
          <a:schemeClr val="accent3">
            <a:lumMod val="75000"/>
            <a:alpha val="90000"/>
          </a:schemeClr>
        </a:solidFill>
        <a:ln>
          <a:solidFill>
            <a:schemeClr val="tx1">
              <a:lumMod val="95000"/>
              <a:lumOff val="5000"/>
            </a:schemeClr>
          </a:solidFill>
        </a:ln>
      </dgm:spPr>
      <dgm:t>
        <a:bodyPr/>
        <a:lstStyle/>
        <a:p>
          <a:endParaRPr lang="en-US"/>
        </a:p>
      </dgm:t>
    </dgm:pt>
  </dgm:ptLst>
  <dgm:cxnLst>
    <dgm:cxn modelId="{601F3FFC-7D06-41C5-A869-6E4EC64A835C}" type="presOf" srcId="{69E84B34-1378-4E69-AEA3-597590291C0C}" destId="{3EB18A61-8788-45F5-8D96-3C129AA28F39}" srcOrd="0" destOrd="0" presId="urn:microsoft.com/office/officeart/2008/layout/VerticalCurvedList"/>
    <dgm:cxn modelId="{86BE191B-2011-4A26-A40F-F2F20129CF24}" type="presOf" srcId="{2E8659C2-1031-4511-8312-4426E398AABC}" destId="{3D70F998-6CE0-4A61-92E5-7D6880669BFF}" srcOrd="0" destOrd="0" presId="urn:microsoft.com/office/officeart/2008/layout/VerticalCurvedList"/>
    <dgm:cxn modelId="{A245E67A-B037-4C73-ACA4-9D73ADBCCCF2}" srcId="{69E84B34-1378-4E69-AEA3-597590291C0C}" destId="{83147288-660D-426A-AD3C-8DB8326E3077}" srcOrd="1" destOrd="0" parTransId="{FEBDE06E-6123-46A2-8BF9-A17D1981F36C}" sibTransId="{FE680D0C-B22C-4693-9AB4-F7AD530EA69E}"/>
    <dgm:cxn modelId="{1AD4434C-48DA-4518-8F5E-73FA6558724F}" srcId="{69E84B34-1378-4E69-AEA3-597590291C0C}" destId="{2E8659C2-1031-4511-8312-4426E398AABC}" srcOrd="0" destOrd="0" parTransId="{BD31E138-0919-4C3A-913B-46C697C30394}" sibTransId="{28304369-C231-41B8-9B22-800FA0271180}"/>
    <dgm:cxn modelId="{1AAE4F9F-82AF-4626-99E1-C16FA9B12000}" type="presOf" srcId="{83147288-660D-426A-AD3C-8DB8326E3077}" destId="{4D9856AA-BD7F-4DB8-B3B0-BE0D7DE52B6D}" srcOrd="0" destOrd="0" presId="urn:microsoft.com/office/officeart/2008/layout/VerticalCurvedList"/>
    <dgm:cxn modelId="{8A1B5E73-5423-4A82-BDE4-B42CA1C4B5B4}" type="presOf" srcId="{28304369-C231-41B8-9B22-800FA0271180}" destId="{15B90968-73F7-4138-84B9-5556D273793E}" srcOrd="0" destOrd="0" presId="urn:microsoft.com/office/officeart/2008/layout/VerticalCurvedList"/>
    <dgm:cxn modelId="{44E74C33-7096-49EB-882F-2387A8855095}" type="presParOf" srcId="{3EB18A61-8788-45F5-8D96-3C129AA28F39}" destId="{91AB9777-D187-4408-B834-CF546CF93015}" srcOrd="0" destOrd="0" presId="urn:microsoft.com/office/officeart/2008/layout/VerticalCurvedList"/>
    <dgm:cxn modelId="{ADE0B5B8-AB34-41D5-8E35-68486215BA8E}" type="presParOf" srcId="{91AB9777-D187-4408-B834-CF546CF93015}" destId="{4590CAD1-7381-4AC6-B077-5E6511F43C08}" srcOrd="0" destOrd="0" presId="urn:microsoft.com/office/officeart/2008/layout/VerticalCurvedList"/>
    <dgm:cxn modelId="{0011C5B1-653C-4770-B343-012428DCD516}" type="presParOf" srcId="{4590CAD1-7381-4AC6-B077-5E6511F43C08}" destId="{9FC4AB01-391F-4D75-AC16-408275CCC200}" srcOrd="0" destOrd="0" presId="urn:microsoft.com/office/officeart/2008/layout/VerticalCurvedList"/>
    <dgm:cxn modelId="{96AD0F47-8B66-47A0-ABF1-B7137B35F5DD}" type="presParOf" srcId="{4590CAD1-7381-4AC6-B077-5E6511F43C08}" destId="{15B90968-73F7-4138-84B9-5556D273793E}" srcOrd="1" destOrd="0" presId="urn:microsoft.com/office/officeart/2008/layout/VerticalCurvedList"/>
    <dgm:cxn modelId="{08155AF4-FEB2-49E4-9D06-A1DFEC5CD4B0}" type="presParOf" srcId="{4590CAD1-7381-4AC6-B077-5E6511F43C08}" destId="{1C8EE3D4-6A41-48A3-A810-D0B4FB15F8C0}" srcOrd="2" destOrd="0" presId="urn:microsoft.com/office/officeart/2008/layout/VerticalCurvedList"/>
    <dgm:cxn modelId="{F11DD4C7-49F6-4614-8126-58CBFDB9992C}" type="presParOf" srcId="{4590CAD1-7381-4AC6-B077-5E6511F43C08}" destId="{EE7D7C85-66D1-49B5-9AB9-BE6672A2A36C}" srcOrd="3" destOrd="0" presId="urn:microsoft.com/office/officeart/2008/layout/VerticalCurvedList"/>
    <dgm:cxn modelId="{B3C8CD4E-B9D9-484B-945B-E00A657A0EFF}" type="presParOf" srcId="{91AB9777-D187-4408-B834-CF546CF93015}" destId="{3D70F998-6CE0-4A61-92E5-7D6880669BFF}" srcOrd="1" destOrd="0" presId="urn:microsoft.com/office/officeart/2008/layout/VerticalCurvedList"/>
    <dgm:cxn modelId="{405091D7-6CDB-49F2-90D7-1E42852E7A10}" type="presParOf" srcId="{91AB9777-D187-4408-B834-CF546CF93015}" destId="{5F58A2C6-A37D-4A50-91F2-60EE183CD7EF}" srcOrd="2" destOrd="0" presId="urn:microsoft.com/office/officeart/2008/layout/VerticalCurvedList"/>
    <dgm:cxn modelId="{9B2F7950-687C-497D-91A0-663B2CFE1E3C}" type="presParOf" srcId="{5F58A2C6-A37D-4A50-91F2-60EE183CD7EF}" destId="{4163CA54-2F14-41E9-AE00-6875D91FB423}" srcOrd="0" destOrd="0" presId="urn:microsoft.com/office/officeart/2008/layout/VerticalCurvedList"/>
    <dgm:cxn modelId="{BBF605DB-C3A2-45F1-9460-EE857D920D00}" type="presParOf" srcId="{91AB9777-D187-4408-B834-CF546CF93015}" destId="{4D9856AA-BD7F-4DB8-B3B0-BE0D7DE52B6D}" srcOrd="3" destOrd="0" presId="urn:microsoft.com/office/officeart/2008/layout/VerticalCurvedList"/>
    <dgm:cxn modelId="{F90164DD-82E7-4405-B5DF-5BC3C309AA11}" type="presParOf" srcId="{91AB9777-D187-4408-B834-CF546CF93015}" destId="{5B2EB5D5-F2B4-4553-A5BB-AB45CDA58456}" srcOrd="4" destOrd="0" presId="urn:microsoft.com/office/officeart/2008/layout/VerticalCurvedList"/>
    <dgm:cxn modelId="{087DB747-2202-44BC-B056-ACB8F3B3E37B}" type="presParOf" srcId="{5B2EB5D5-F2B4-4553-A5BB-AB45CDA58456}" destId="{001F5249-DB08-48C2-89B3-69196DD7921E}" srcOrd="0" destOrd="0" presId="urn:microsoft.com/office/officeart/2008/layout/VerticalCurv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174A07-AA78-45BE-A3AB-B4585E178282}">
      <dsp:nvSpPr>
        <dsp:cNvPr id="0" name=""/>
        <dsp:cNvSpPr/>
      </dsp:nvSpPr>
      <dsp:spPr>
        <a:xfrm>
          <a:off x="-6462247" y="-988380"/>
          <a:ext cx="7691760" cy="7691760"/>
        </a:xfrm>
        <a:prstGeom prst="blockArc">
          <a:avLst>
            <a:gd name="adj1" fmla="val 18900000"/>
            <a:gd name="adj2" fmla="val 2700000"/>
            <a:gd name="adj3" fmla="val 281"/>
          </a:avLst>
        </a:prstGeom>
        <a:noFill/>
        <a:ln w="25400" cap="flat" cmpd="sng" algn="ctr">
          <a:solidFill>
            <a:schemeClr val="tx2">
              <a:lumMod val="75000"/>
            </a:schemeClr>
          </a:solidFill>
          <a:prstDash val="solid"/>
        </a:ln>
        <a:effectLst/>
      </dsp:spPr>
      <dsp:style>
        <a:lnRef idx="2">
          <a:scrgbClr r="0" g="0" b="0"/>
        </a:lnRef>
        <a:fillRef idx="0">
          <a:scrgbClr r="0" g="0" b="0"/>
        </a:fillRef>
        <a:effectRef idx="0">
          <a:scrgbClr r="0" g="0" b="0"/>
        </a:effectRef>
        <a:fontRef idx="minor"/>
      </dsp:style>
    </dsp:sp>
    <dsp:sp modelId="{E2E3EA38-DA8B-4527-8D41-618D9DABB0B8}">
      <dsp:nvSpPr>
        <dsp:cNvPr id="0" name=""/>
        <dsp:cNvSpPr/>
      </dsp:nvSpPr>
      <dsp:spPr>
        <a:xfrm>
          <a:off x="643399" y="439369"/>
          <a:ext cx="8419338" cy="879195"/>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7862"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Scale-down to 12-digit HUCs</a:t>
          </a:r>
          <a:endParaRPr lang="en-US" sz="2600" kern="1200" dirty="0"/>
        </a:p>
      </dsp:txBody>
      <dsp:txXfrm>
        <a:off x="643399" y="439369"/>
        <a:ext cx="8419338" cy="879195"/>
      </dsp:txXfrm>
    </dsp:sp>
    <dsp:sp modelId="{C6EB97D0-060D-4E55-9577-DBAB353FB482}">
      <dsp:nvSpPr>
        <dsp:cNvPr id="0" name=""/>
        <dsp:cNvSpPr/>
      </dsp:nvSpPr>
      <dsp:spPr>
        <a:xfrm>
          <a:off x="93902" y="329469"/>
          <a:ext cx="1098994" cy="1098994"/>
        </a:xfrm>
        <a:prstGeom prst="ellipse">
          <a:avLst/>
        </a:prstGeom>
        <a:solidFill>
          <a:schemeClr val="bg1">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1A9C762A-F489-409D-A991-6E3C2A759468}">
      <dsp:nvSpPr>
        <dsp:cNvPr id="0" name=""/>
        <dsp:cNvSpPr/>
      </dsp:nvSpPr>
      <dsp:spPr>
        <a:xfrm>
          <a:off x="1147462" y="1758391"/>
          <a:ext cx="7915275" cy="879195"/>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7862"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3D watershed visualization</a:t>
          </a:r>
          <a:endParaRPr lang="en-US" sz="2600" kern="1200" dirty="0"/>
        </a:p>
      </dsp:txBody>
      <dsp:txXfrm>
        <a:off x="1147462" y="1758391"/>
        <a:ext cx="7915275" cy="879195"/>
      </dsp:txXfrm>
    </dsp:sp>
    <dsp:sp modelId="{6C8650BD-AF28-4F16-90F2-B5ED1D327726}">
      <dsp:nvSpPr>
        <dsp:cNvPr id="0" name=""/>
        <dsp:cNvSpPr/>
      </dsp:nvSpPr>
      <dsp:spPr>
        <a:xfrm>
          <a:off x="597965" y="1648491"/>
          <a:ext cx="1098994" cy="1098994"/>
        </a:xfrm>
        <a:prstGeom prst="ellipse">
          <a:avLst/>
        </a:prstGeom>
        <a:solidFill>
          <a:schemeClr val="bg1">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A5C2911C-D9D0-43AD-A624-1214700E3D66}">
      <dsp:nvSpPr>
        <dsp:cNvPr id="0" name=""/>
        <dsp:cNvSpPr/>
      </dsp:nvSpPr>
      <dsp:spPr>
        <a:xfrm>
          <a:off x="1147462" y="3077413"/>
          <a:ext cx="7915275" cy="879195"/>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7862"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View watershed on Google or Bing mapping platform</a:t>
          </a:r>
          <a:endParaRPr lang="en-US" sz="2600" kern="1200" dirty="0"/>
        </a:p>
      </dsp:txBody>
      <dsp:txXfrm>
        <a:off x="1147462" y="3077413"/>
        <a:ext cx="7915275" cy="879195"/>
      </dsp:txXfrm>
    </dsp:sp>
    <dsp:sp modelId="{BACA9AF4-6586-492F-9BBD-B5A4976E2227}">
      <dsp:nvSpPr>
        <dsp:cNvPr id="0" name=""/>
        <dsp:cNvSpPr/>
      </dsp:nvSpPr>
      <dsp:spPr>
        <a:xfrm>
          <a:off x="597965" y="2967513"/>
          <a:ext cx="1098994" cy="1098994"/>
        </a:xfrm>
        <a:prstGeom prst="ellipse">
          <a:avLst/>
        </a:prstGeom>
        <a:solidFill>
          <a:schemeClr val="bg1">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3342645A-207C-421E-9050-89CA2B339807}">
      <dsp:nvSpPr>
        <dsp:cNvPr id="0" name=""/>
        <dsp:cNvSpPr/>
      </dsp:nvSpPr>
      <dsp:spPr>
        <a:xfrm>
          <a:off x="643399" y="4396435"/>
          <a:ext cx="8419338" cy="879195"/>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7862"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Create map images</a:t>
          </a:r>
          <a:endParaRPr lang="en-US" sz="2600" kern="1200" dirty="0"/>
        </a:p>
      </dsp:txBody>
      <dsp:txXfrm>
        <a:off x="643399" y="4396435"/>
        <a:ext cx="8419338" cy="879195"/>
      </dsp:txXfrm>
    </dsp:sp>
    <dsp:sp modelId="{13A1C451-CB4B-4F75-AC22-B01B3F7BD5DA}">
      <dsp:nvSpPr>
        <dsp:cNvPr id="0" name=""/>
        <dsp:cNvSpPr/>
      </dsp:nvSpPr>
      <dsp:spPr>
        <a:xfrm>
          <a:off x="93902" y="4286535"/>
          <a:ext cx="1098994" cy="1098994"/>
        </a:xfrm>
        <a:prstGeom prst="ellipse">
          <a:avLst/>
        </a:prstGeom>
        <a:solidFill>
          <a:schemeClr val="bg1">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174A07-AA78-45BE-A3AB-B4585E178282}">
      <dsp:nvSpPr>
        <dsp:cNvPr id="0" name=""/>
        <dsp:cNvSpPr/>
      </dsp:nvSpPr>
      <dsp:spPr>
        <a:xfrm>
          <a:off x="-6388352" y="-977145"/>
          <a:ext cx="7603977" cy="7603977"/>
        </a:xfrm>
        <a:prstGeom prst="blockArc">
          <a:avLst>
            <a:gd name="adj1" fmla="val 18900000"/>
            <a:gd name="adj2" fmla="val 2700000"/>
            <a:gd name="adj3" fmla="val 284"/>
          </a:avLst>
        </a:prstGeom>
        <a:noFill/>
        <a:ln w="25400" cap="flat" cmpd="sng" algn="ctr">
          <a:solidFill>
            <a:schemeClr val="tx2">
              <a:lumMod val="75000"/>
            </a:schemeClr>
          </a:solidFill>
          <a:prstDash val="solid"/>
        </a:ln>
        <a:effectLst/>
      </dsp:spPr>
      <dsp:style>
        <a:lnRef idx="2">
          <a:scrgbClr r="0" g="0" b="0"/>
        </a:lnRef>
        <a:fillRef idx="0">
          <a:scrgbClr r="0" g="0" b="0"/>
        </a:fillRef>
        <a:effectRef idx="0">
          <a:scrgbClr r="0" g="0" b="0"/>
        </a:effectRef>
        <a:fontRef idx="minor"/>
      </dsp:style>
    </dsp:sp>
    <dsp:sp modelId="{E2E3EA38-DA8B-4527-8D41-618D9DABB0B8}">
      <dsp:nvSpPr>
        <dsp:cNvPr id="0" name=""/>
        <dsp:cNvSpPr/>
      </dsp:nvSpPr>
      <dsp:spPr>
        <a:xfrm>
          <a:off x="531065" y="352992"/>
          <a:ext cx="3949817"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734"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Scale-down to 12-digit HUCs</a:t>
          </a:r>
          <a:endParaRPr lang="en-US" sz="1900" kern="1200" dirty="0"/>
        </a:p>
      </dsp:txBody>
      <dsp:txXfrm>
        <a:off x="531065" y="352992"/>
        <a:ext cx="3949817" cy="706436"/>
      </dsp:txXfrm>
    </dsp:sp>
    <dsp:sp modelId="{C6EB97D0-060D-4E55-9577-DBAB353FB482}">
      <dsp:nvSpPr>
        <dsp:cNvPr id="0" name=""/>
        <dsp:cNvSpPr/>
      </dsp:nvSpPr>
      <dsp:spPr>
        <a:xfrm>
          <a:off x="89542" y="264687"/>
          <a:ext cx="883045" cy="883045"/>
        </a:xfrm>
        <a:prstGeom prst="ellipse">
          <a:avLst/>
        </a:prstGeom>
        <a:solidFill>
          <a:schemeClr val="bg1">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1A9C762A-F489-409D-A991-6E3C2A759468}">
      <dsp:nvSpPr>
        <dsp:cNvPr id="0" name=""/>
        <dsp:cNvSpPr/>
      </dsp:nvSpPr>
      <dsp:spPr>
        <a:xfrm>
          <a:off x="1037277" y="1412308"/>
          <a:ext cx="3443606"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734"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3D watershed visualization</a:t>
          </a:r>
          <a:endParaRPr lang="en-US" sz="1900" kern="1200" dirty="0"/>
        </a:p>
      </dsp:txBody>
      <dsp:txXfrm>
        <a:off x="1037277" y="1412308"/>
        <a:ext cx="3443606" cy="706436"/>
      </dsp:txXfrm>
    </dsp:sp>
    <dsp:sp modelId="{6C8650BD-AF28-4F16-90F2-B5ED1D327726}">
      <dsp:nvSpPr>
        <dsp:cNvPr id="0" name=""/>
        <dsp:cNvSpPr/>
      </dsp:nvSpPr>
      <dsp:spPr>
        <a:xfrm>
          <a:off x="595754" y="1324003"/>
          <a:ext cx="883045" cy="883045"/>
        </a:xfrm>
        <a:prstGeom prst="ellipse">
          <a:avLst/>
        </a:prstGeom>
        <a:solidFill>
          <a:schemeClr val="bg1">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A5C2911C-D9D0-43AD-A624-1214700E3D66}">
      <dsp:nvSpPr>
        <dsp:cNvPr id="0" name=""/>
        <dsp:cNvSpPr/>
      </dsp:nvSpPr>
      <dsp:spPr>
        <a:xfrm>
          <a:off x="1192643" y="2471624"/>
          <a:ext cx="3288239"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734"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View watershed on Google or Bing mapping platform</a:t>
          </a:r>
          <a:endParaRPr lang="en-US" sz="1900" kern="1200" dirty="0"/>
        </a:p>
      </dsp:txBody>
      <dsp:txXfrm>
        <a:off x="1192643" y="2471624"/>
        <a:ext cx="3288239" cy="706436"/>
      </dsp:txXfrm>
    </dsp:sp>
    <dsp:sp modelId="{BACA9AF4-6586-492F-9BBD-B5A4976E2227}">
      <dsp:nvSpPr>
        <dsp:cNvPr id="0" name=""/>
        <dsp:cNvSpPr/>
      </dsp:nvSpPr>
      <dsp:spPr>
        <a:xfrm>
          <a:off x="751120" y="2383320"/>
          <a:ext cx="883045" cy="883045"/>
        </a:xfrm>
        <a:prstGeom prst="ellipse">
          <a:avLst/>
        </a:prstGeom>
        <a:solidFill>
          <a:schemeClr val="bg1">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3342645A-207C-421E-9050-89CA2B339807}">
      <dsp:nvSpPr>
        <dsp:cNvPr id="0" name=""/>
        <dsp:cNvSpPr/>
      </dsp:nvSpPr>
      <dsp:spPr>
        <a:xfrm>
          <a:off x="1037277" y="3530940"/>
          <a:ext cx="3443606"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734"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Create map images</a:t>
          </a:r>
          <a:endParaRPr lang="en-US" sz="1900" kern="1200" dirty="0"/>
        </a:p>
      </dsp:txBody>
      <dsp:txXfrm>
        <a:off x="1037277" y="3530940"/>
        <a:ext cx="3443606" cy="706436"/>
      </dsp:txXfrm>
    </dsp:sp>
    <dsp:sp modelId="{13A1C451-CB4B-4F75-AC22-B01B3F7BD5DA}">
      <dsp:nvSpPr>
        <dsp:cNvPr id="0" name=""/>
        <dsp:cNvSpPr/>
      </dsp:nvSpPr>
      <dsp:spPr>
        <a:xfrm>
          <a:off x="595754" y="3442636"/>
          <a:ext cx="883045" cy="883045"/>
        </a:xfrm>
        <a:prstGeom prst="ellipse">
          <a:avLst/>
        </a:prstGeom>
        <a:solidFill>
          <a:schemeClr val="bg1">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A8A9B602-11D5-4DBF-BD64-F8C0E264F09A}">
      <dsp:nvSpPr>
        <dsp:cNvPr id="0" name=""/>
        <dsp:cNvSpPr/>
      </dsp:nvSpPr>
      <dsp:spPr>
        <a:xfrm>
          <a:off x="531065" y="4590256"/>
          <a:ext cx="3949817"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734" tIns="48260" rIns="48260" bIns="48260" numCol="1" spcCol="1270" anchor="ctr" anchorCtr="0">
          <a:noAutofit/>
        </a:bodyPr>
        <a:lstStyle/>
        <a:p>
          <a:pPr lvl="0" algn="l" defTabSz="844550">
            <a:lnSpc>
              <a:spcPct val="90000"/>
            </a:lnSpc>
            <a:spcBef>
              <a:spcPct val="0"/>
            </a:spcBef>
            <a:spcAft>
              <a:spcPct val="35000"/>
            </a:spcAft>
          </a:pPr>
          <a:r>
            <a:rPr lang="en-US" sz="1900" kern="1200" dirty="0" smtClean="0"/>
            <a:t>EPA Surf Your Watershed</a:t>
          </a:r>
        </a:p>
      </dsp:txBody>
      <dsp:txXfrm>
        <a:off x="531065" y="4590256"/>
        <a:ext cx="3949817" cy="706436"/>
      </dsp:txXfrm>
    </dsp:sp>
    <dsp:sp modelId="{65B716AF-0965-45D9-88C2-B34DA87E9EB1}">
      <dsp:nvSpPr>
        <dsp:cNvPr id="0" name=""/>
        <dsp:cNvSpPr/>
      </dsp:nvSpPr>
      <dsp:spPr>
        <a:xfrm>
          <a:off x="89542" y="4501952"/>
          <a:ext cx="883045" cy="88304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174A07-AA78-45BE-A3AB-B4585E178282}">
      <dsp:nvSpPr>
        <dsp:cNvPr id="0" name=""/>
        <dsp:cNvSpPr/>
      </dsp:nvSpPr>
      <dsp:spPr>
        <a:xfrm rot="10800000" flipH="1">
          <a:off x="4952995" y="5159836"/>
          <a:ext cx="1333509" cy="979696"/>
        </a:xfrm>
        <a:prstGeom prst="blockArc">
          <a:avLst>
            <a:gd name="adj1" fmla="val 18900000"/>
            <a:gd name="adj2" fmla="val 2700000"/>
            <a:gd name="adj3" fmla="val 28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E3EA38-DA8B-4527-8D41-618D9DABB0B8}">
      <dsp:nvSpPr>
        <dsp:cNvPr id="0" name=""/>
        <dsp:cNvSpPr/>
      </dsp:nvSpPr>
      <dsp:spPr>
        <a:xfrm>
          <a:off x="1626506" y="352992"/>
          <a:ext cx="3494799"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0734" tIns="50800" rIns="50800" bIns="50800" numCol="1" spcCol="1270" anchor="ctr" anchorCtr="0">
          <a:noAutofit/>
        </a:bodyPr>
        <a:lstStyle/>
        <a:p>
          <a:pPr lvl="0" algn="just" defTabSz="889000">
            <a:lnSpc>
              <a:spcPct val="90000"/>
            </a:lnSpc>
            <a:spcBef>
              <a:spcPct val="0"/>
            </a:spcBef>
            <a:spcAft>
              <a:spcPct val="35000"/>
            </a:spcAft>
          </a:pPr>
          <a:r>
            <a:rPr lang="en-US" sz="2000" kern="1200" dirty="0" smtClean="0">
              <a:solidFill>
                <a:schemeClr val="tx1"/>
              </a:solidFill>
            </a:rPr>
            <a:t>Delineate a watershed</a:t>
          </a:r>
          <a:endParaRPr lang="en-US" sz="2000" kern="1200" dirty="0">
            <a:solidFill>
              <a:schemeClr val="tx1"/>
            </a:solidFill>
          </a:endParaRPr>
        </a:p>
      </dsp:txBody>
      <dsp:txXfrm>
        <a:off x="1626506" y="352992"/>
        <a:ext cx="3494799" cy="706436"/>
      </dsp:txXfrm>
    </dsp:sp>
    <dsp:sp modelId="{C6EB97D0-060D-4E55-9577-DBAB353FB482}">
      <dsp:nvSpPr>
        <dsp:cNvPr id="0" name=""/>
        <dsp:cNvSpPr/>
      </dsp:nvSpPr>
      <dsp:spPr>
        <a:xfrm rot="10800000">
          <a:off x="4660505" y="245640"/>
          <a:ext cx="883045" cy="883045"/>
        </a:xfrm>
        <a:prstGeom prst="ellipse">
          <a:avLst/>
        </a:prstGeom>
        <a:solidFill>
          <a:schemeClr val="lt1">
            <a:hueOff val="0"/>
            <a:satOff val="0"/>
            <a:lumOff val="0"/>
            <a:alphaOff val="0"/>
          </a:schemeClr>
        </a:solidFill>
        <a:ln w="952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1A9C762A-F489-409D-A991-6E3C2A759468}">
      <dsp:nvSpPr>
        <dsp:cNvPr id="0" name=""/>
        <dsp:cNvSpPr/>
      </dsp:nvSpPr>
      <dsp:spPr>
        <a:xfrm>
          <a:off x="1653048" y="1393255"/>
          <a:ext cx="3147787"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0734" tIns="50800" rIns="50800" bIns="50800" numCol="1" spcCol="1270" anchor="ctr" anchorCtr="0">
          <a:noAutofit/>
        </a:bodyPr>
        <a:lstStyle/>
        <a:p>
          <a:pPr lvl="0" algn="just" defTabSz="889000">
            <a:lnSpc>
              <a:spcPct val="90000"/>
            </a:lnSpc>
            <a:spcBef>
              <a:spcPct val="0"/>
            </a:spcBef>
            <a:spcAft>
              <a:spcPct val="35000"/>
            </a:spcAft>
          </a:pPr>
          <a:r>
            <a:rPr lang="en-US" sz="2000" kern="1200" dirty="0" smtClean="0">
              <a:solidFill>
                <a:schemeClr val="tx1"/>
              </a:solidFill>
            </a:rPr>
            <a:t>USPED model</a:t>
          </a:r>
          <a:endParaRPr lang="en-US" sz="2000" kern="1200" dirty="0">
            <a:solidFill>
              <a:schemeClr val="tx1"/>
            </a:solidFill>
          </a:endParaRPr>
        </a:p>
      </dsp:txBody>
      <dsp:txXfrm>
        <a:off x="1653048" y="1393255"/>
        <a:ext cx="3147787" cy="706436"/>
      </dsp:txXfrm>
    </dsp:sp>
    <dsp:sp modelId="{6C8650BD-AF28-4F16-90F2-B5ED1D327726}">
      <dsp:nvSpPr>
        <dsp:cNvPr id="0" name=""/>
        <dsp:cNvSpPr/>
      </dsp:nvSpPr>
      <dsp:spPr>
        <a:xfrm rot="10800000">
          <a:off x="4134763" y="1324003"/>
          <a:ext cx="883045" cy="883045"/>
        </a:xfrm>
        <a:prstGeom prst="ellipse">
          <a:avLst/>
        </a:prstGeom>
        <a:solidFill>
          <a:schemeClr val="lt1">
            <a:hueOff val="0"/>
            <a:satOff val="0"/>
            <a:lumOff val="0"/>
            <a:alphaOff val="0"/>
          </a:schemeClr>
        </a:solidFill>
        <a:ln w="952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A5C2911C-D9D0-43AD-A624-1214700E3D66}">
      <dsp:nvSpPr>
        <dsp:cNvPr id="0" name=""/>
        <dsp:cNvSpPr/>
      </dsp:nvSpPr>
      <dsp:spPr>
        <a:xfrm>
          <a:off x="1649035" y="2452571"/>
          <a:ext cx="2892106"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0734" tIns="50800" rIns="50800" bIns="50800" numCol="1" spcCol="1270" anchor="ctr" anchorCtr="0">
          <a:noAutofit/>
        </a:bodyPr>
        <a:lstStyle/>
        <a:p>
          <a:pPr lvl="0" algn="just" defTabSz="889000">
            <a:lnSpc>
              <a:spcPct val="90000"/>
            </a:lnSpc>
            <a:spcBef>
              <a:spcPct val="0"/>
            </a:spcBef>
            <a:spcAft>
              <a:spcPct val="35000"/>
            </a:spcAft>
          </a:pPr>
          <a:r>
            <a:rPr lang="en-US" sz="2000" kern="1200" dirty="0" smtClean="0">
              <a:solidFill>
                <a:schemeClr val="tx1"/>
              </a:solidFill>
            </a:rPr>
            <a:t>STORET</a:t>
          </a:r>
          <a:endParaRPr lang="en-US" sz="2000" kern="1200" dirty="0">
            <a:solidFill>
              <a:schemeClr val="tx1"/>
            </a:solidFill>
          </a:endParaRPr>
        </a:p>
      </dsp:txBody>
      <dsp:txXfrm>
        <a:off x="1649035" y="2452571"/>
        <a:ext cx="2892106" cy="706436"/>
      </dsp:txXfrm>
    </dsp:sp>
    <dsp:sp modelId="{BACA9AF4-6586-492F-9BBD-B5A4976E2227}">
      <dsp:nvSpPr>
        <dsp:cNvPr id="0" name=""/>
        <dsp:cNvSpPr/>
      </dsp:nvSpPr>
      <dsp:spPr>
        <a:xfrm rot="10800000">
          <a:off x="3968118" y="2383319"/>
          <a:ext cx="883045" cy="883045"/>
        </a:xfrm>
        <a:prstGeom prst="ellipse">
          <a:avLst/>
        </a:prstGeom>
        <a:solidFill>
          <a:schemeClr val="lt1">
            <a:hueOff val="0"/>
            <a:satOff val="0"/>
            <a:lumOff val="0"/>
            <a:alphaOff val="0"/>
          </a:schemeClr>
        </a:solidFill>
        <a:ln w="952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3342645A-207C-421E-9050-89CA2B339807}">
      <dsp:nvSpPr>
        <dsp:cNvPr id="0" name=""/>
        <dsp:cNvSpPr/>
      </dsp:nvSpPr>
      <dsp:spPr>
        <a:xfrm>
          <a:off x="1653048" y="3511887"/>
          <a:ext cx="3147787"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0734" tIns="50800" rIns="50800" bIns="50800" numCol="1" spcCol="1270" anchor="ctr" anchorCtr="0">
          <a:noAutofit/>
        </a:bodyPr>
        <a:lstStyle/>
        <a:p>
          <a:pPr lvl="0" algn="just" defTabSz="889000">
            <a:lnSpc>
              <a:spcPct val="90000"/>
            </a:lnSpc>
            <a:spcBef>
              <a:spcPct val="0"/>
            </a:spcBef>
            <a:spcAft>
              <a:spcPct val="35000"/>
            </a:spcAft>
          </a:pPr>
          <a:r>
            <a:rPr lang="en-US" sz="2000" kern="1200" dirty="0" err="1" smtClean="0">
              <a:solidFill>
                <a:schemeClr val="tx1"/>
              </a:solidFill>
            </a:rPr>
            <a:t>ATtILA</a:t>
          </a:r>
          <a:endParaRPr lang="en-US" sz="2000" kern="1200" dirty="0">
            <a:solidFill>
              <a:schemeClr val="tx1"/>
            </a:solidFill>
          </a:endParaRPr>
        </a:p>
      </dsp:txBody>
      <dsp:txXfrm>
        <a:off x="1653048" y="3511887"/>
        <a:ext cx="3147787" cy="706436"/>
      </dsp:txXfrm>
    </dsp:sp>
    <dsp:sp modelId="{13A1C451-CB4B-4F75-AC22-B01B3F7BD5DA}">
      <dsp:nvSpPr>
        <dsp:cNvPr id="0" name=""/>
        <dsp:cNvSpPr/>
      </dsp:nvSpPr>
      <dsp:spPr>
        <a:xfrm rot="10800000">
          <a:off x="4134763" y="3442635"/>
          <a:ext cx="883045" cy="883045"/>
        </a:xfrm>
        <a:prstGeom prst="ellipse">
          <a:avLst/>
        </a:prstGeom>
        <a:solidFill>
          <a:schemeClr val="lt1">
            <a:hueOff val="0"/>
            <a:satOff val="0"/>
            <a:lumOff val="0"/>
            <a:alphaOff val="0"/>
          </a:schemeClr>
        </a:solidFill>
        <a:ln w="952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82637402-7AD4-4151-BE4F-AA101D43C676}">
      <dsp:nvSpPr>
        <dsp:cNvPr id="0" name=""/>
        <dsp:cNvSpPr/>
      </dsp:nvSpPr>
      <dsp:spPr>
        <a:xfrm>
          <a:off x="1626506" y="4590256"/>
          <a:ext cx="3494799" cy="706436"/>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w="254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0734" tIns="50800" rIns="50800" bIns="50800" numCol="1" spcCol="1270" anchor="ctr" anchorCtr="0">
          <a:noAutofit/>
        </a:bodyPr>
        <a:lstStyle/>
        <a:p>
          <a:pPr lvl="0" algn="just" defTabSz="889000">
            <a:lnSpc>
              <a:spcPct val="90000"/>
            </a:lnSpc>
            <a:spcBef>
              <a:spcPct val="0"/>
            </a:spcBef>
            <a:spcAft>
              <a:spcPct val="35000"/>
            </a:spcAft>
          </a:pPr>
          <a:r>
            <a:rPr lang="en-US" sz="2000" kern="1200" dirty="0" smtClean="0">
              <a:solidFill>
                <a:schemeClr val="tx1"/>
              </a:solidFill>
            </a:rPr>
            <a:t>Watershed Reporting</a:t>
          </a:r>
          <a:endParaRPr lang="en-US" sz="2000" kern="1200" dirty="0">
            <a:solidFill>
              <a:schemeClr val="tx1"/>
            </a:solidFill>
          </a:endParaRPr>
        </a:p>
      </dsp:txBody>
      <dsp:txXfrm>
        <a:off x="1626506" y="4590256"/>
        <a:ext cx="3494799" cy="706436"/>
      </dsp:txXfrm>
    </dsp:sp>
    <dsp:sp modelId="{BF7319ED-83FE-4970-9A46-B2E359D7C498}">
      <dsp:nvSpPr>
        <dsp:cNvPr id="0" name=""/>
        <dsp:cNvSpPr/>
      </dsp:nvSpPr>
      <dsp:spPr>
        <a:xfrm rot="10800000">
          <a:off x="4711069" y="4482904"/>
          <a:ext cx="883045" cy="883045"/>
        </a:xfrm>
        <a:prstGeom prst="ellipse">
          <a:avLst/>
        </a:prstGeom>
        <a:solidFill>
          <a:schemeClr val="lt1">
            <a:hueOff val="0"/>
            <a:satOff val="0"/>
            <a:lumOff val="0"/>
            <a:alphaOff val="0"/>
          </a:schemeClr>
        </a:solidFill>
        <a:ln w="952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3174A07-AA78-45BE-A3AB-B4585E178282}">
      <dsp:nvSpPr>
        <dsp:cNvPr id="0" name=""/>
        <dsp:cNvSpPr/>
      </dsp:nvSpPr>
      <dsp:spPr>
        <a:xfrm>
          <a:off x="-6548458" y="-1001486"/>
          <a:ext cx="7794172" cy="7794172"/>
        </a:xfrm>
        <a:prstGeom prst="blockArc">
          <a:avLst>
            <a:gd name="adj1" fmla="val 18900000"/>
            <a:gd name="adj2" fmla="val 2700000"/>
            <a:gd name="adj3" fmla="val 277"/>
          </a:avLst>
        </a:prstGeom>
        <a:noFill/>
        <a:ln w="25400" cap="flat" cmpd="sng" algn="ctr">
          <a:solidFill>
            <a:schemeClr val="tx2">
              <a:lumMod val="75000"/>
            </a:schemeClr>
          </a:solidFill>
          <a:prstDash val="solid"/>
        </a:ln>
        <a:effectLst/>
      </dsp:spPr>
      <dsp:style>
        <a:lnRef idx="2">
          <a:scrgbClr r="0" g="0" b="0"/>
        </a:lnRef>
        <a:fillRef idx="0">
          <a:scrgbClr r="0" g="0" b="0"/>
        </a:fillRef>
        <a:effectRef idx="0">
          <a:scrgbClr r="0" g="0" b="0"/>
        </a:effectRef>
        <a:fontRef idx="minor"/>
      </dsp:style>
    </dsp:sp>
    <dsp:sp modelId="{E2E3EA38-DA8B-4527-8D41-618D9DABB0B8}">
      <dsp:nvSpPr>
        <dsp:cNvPr id="0" name=""/>
        <dsp:cNvSpPr/>
      </dsp:nvSpPr>
      <dsp:spPr>
        <a:xfrm>
          <a:off x="544141" y="361834"/>
          <a:ext cx="8517392" cy="724131"/>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779"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Combination of SEDMOD + RUSLE</a:t>
          </a:r>
          <a:endParaRPr lang="en-US" sz="2300" kern="1200" dirty="0"/>
        </a:p>
      </dsp:txBody>
      <dsp:txXfrm>
        <a:off x="544141" y="361834"/>
        <a:ext cx="8517392" cy="724131"/>
      </dsp:txXfrm>
    </dsp:sp>
    <dsp:sp modelId="{C6EB97D0-060D-4E55-9577-DBAB353FB482}">
      <dsp:nvSpPr>
        <dsp:cNvPr id="0" name=""/>
        <dsp:cNvSpPr/>
      </dsp:nvSpPr>
      <dsp:spPr>
        <a:xfrm>
          <a:off x="91559" y="271317"/>
          <a:ext cx="905164" cy="905164"/>
        </a:xfrm>
        <a:prstGeom prst="ellipse">
          <a:avLst/>
        </a:prstGeom>
        <a:solidFill>
          <a:schemeClr val="bg1">
            <a:lumMod val="95000"/>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1A9C762A-F489-409D-A991-6E3C2A759468}">
      <dsp:nvSpPr>
        <dsp:cNvPr id="0" name=""/>
        <dsp:cNvSpPr/>
      </dsp:nvSpPr>
      <dsp:spPr>
        <a:xfrm>
          <a:off x="1063033" y="1447684"/>
          <a:ext cx="7998500" cy="724131"/>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779"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IWR + USACE applied HIT to GL Basin, coarse resolution</a:t>
          </a:r>
          <a:endParaRPr lang="en-US" sz="2300" kern="1200" dirty="0"/>
        </a:p>
      </dsp:txBody>
      <dsp:txXfrm>
        <a:off x="1063033" y="1447684"/>
        <a:ext cx="7998500" cy="724131"/>
      </dsp:txXfrm>
    </dsp:sp>
    <dsp:sp modelId="{6C8650BD-AF28-4F16-90F2-B5ED1D327726}">
      <dsp:nvSpPr>
        <dsp:cNvPr id="0" name=""/>
        <dsp:cNvSpPr/>
      </dsp:nvSpPr>
      <dsp:spPr>
        <a:xfrm>
          <a:off x="610451" y="1357167"/>
          <a:ext cx="905164" cy="905164"/>
        </a:xfrm>
        <a:prstGeom prst="ellipse">
          <a:avLst/>
        </a:prstGeom>
        <a:solidFill>
          <a:schemeClr val="bg1">
            <a:lumMod val="95000"/>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A5C2911C-D9D0-43AD-A624-1214700E3D66}">
      <dsp:nvSpPr>
        <dsp:cNvPr id="0" name=""/>
        <dsp:cNvSpPr/>
      </dsp:nvSpPr>
      <dsp:spPr>
        <a:xfrm>
          <a:off x="1222291" y="2533534"/>
          <a:ext cx="7839242" cy="724131"/>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779"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IWR refined HIT through USACE + NRCS support</a:t>
          </a:r>
          <a:endParaRPr lang="en-US" sz="2300" kern="1200" dirty="0"/>
        </a:p>
      </dsp:txBody>
      <dsp:txXfrm>
        <a:off x="1222291" y="2533534"/>
        <a:ext cx="7839242" cy="724131"/>
      </dsp:txXfrm>
    </dsp:sp>
    <dsp:sp modelId="{BACA9AF4-6586-492F-9BBD-B5A4976E2227}">
      <dsp:nvSpPr>
        <dsp:cNvPr id="0" name=""/>
        <dsp:cNvSpPr/>
      </dsp:nvSpPr>
      <dsp:spPr>
        <a:xfrm>
          <a:off x="769709" y="2443017"/>
          <a:ext cx="905164" cy="905164"/>
        </a:xfrm>
        <a:prstGeom prst="ellipse">
          <a:avLst/>
        </a:prstGeom>
        <a:solidFill>
          <a:schemeClr val="bg1">
            <a:lumMod val="95000"/>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3342645A-207C-421E-9050-89CA2B339807}">
      <dsp:nvSpPr>
        <dsp:cNvPr id="0" name=""/>
        <dsp:cNvSpPr/>
      </dsp:nvSpPr>
      <dsp:spPr>
        <a:xfrm>
          <a:off x="1063033" y="3619384"/>
          <a:ext cx="7998500" cy="724131"/>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779"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Produced refined and web-accessible HIT model for GL Basin</a:t>
          </a:r>
          <a:endParaRPr lang="en-US" sz="2300" kern="1200" dirty="0"/>
        </a:p>
      </dsp:txBody>
      <dsp:txXfrm>
        <a:off x="1063033" y="3619384"/>
        <a:ext cx="7998500" cy="724131"/>
      </dsp:txXfrm>
    </dsp:sp>
    <dsp:sp modelId="{13A1C451-CB4B-4F75-AC22-B01B3F7BD5DA}">
      <dsp:nvSpPr>
        <dsp:cNvPr id="0" name=""/>
        <dsp:cNvSpPr/>
      </dsp:nvSpPr>
      <dsp:spPr>
        <a:xfrm>
          <a:off x="610451" y="3528867"/>
          <a:ext cx="905164" cy="905164"/>
        </a:xfrm>
        <a:prstGeom prst="ellipse">
          <a:avLst/>
        </a:prstGeom>
        <a:solidFill>
          <a:schemeClr val="bg1">
            <a:lumMod val="95000"/>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 modelId="{8E4325ED-1BA2-4624-B932-2B58B416503E}">
      <dsp:nvSpPr>
        <dsp:cNvPr id="0" name=""/>
        <dsp:cNvSpPr/>
      </dsp:nvSpPr>
      <dsp:spPr>
        <a:xfrm>
          <a:off x="544141" y="4705234"/>
          <a:ext cx="8517392" cy="724131"/>
        </a:xfrm>
        <a:prstGeom prst="rect">
          <a:avLst/>
        </a:prstGeom>
        <a:gradFill rotWithShape="0">
          <a:gsLst>
            <a:gs pos="0">
              <a:schemeClr val="bg2">
                <a:lumMod val="75000"/>
              </a:schemeClr>
            </a:gs>
            <a:gs pos="35000">
              <a:schemeClr val="bg2">
                <a:lumMod val="75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4779" tIns="58420" rIns="58420" bIns="58420" numCol="1" spcCol="1270" anchor="ctr" anchorCtr="0">
          <a:noAutofit/>
        </a:bodyPr>
        <a:lstStyle/>
        <a:p>
          <a:pPr lvl="0" algn="l" defTabSz="1022350">
            <a:lnSpc>
              <a:spcPct val="90000"/>
            </a:lnSpc>
            <a:spcBef>
              <a:spcPct val="0"/>
            </a:spcBef>
            <a:spcAft>
              <a:spcPct val="35000"/>
            </a:spcAft>
          </a:pPr>
          <a:r>
            <a:rPr lang="en-US" sz="2300" kern="1200" dirty="0" smtClean="0"/>
            <a:t>Enhancing HIT for dynamic field-scale analysis</a:t>
          </a:r>
          <a:endParaRPr lang="en-US" sz="2300" kern="1200" dirty="0"/>
        </a:p>
      </dsp:txBody>
      <dsp:txXfrm>
        <a:off x="544141" y="4705234"/>
        <a:ext cx="8517392" cy="724131"/>
      </dsp:txXfrm>
    </dsp:sp>
    <dsp:sp modelId="{B478726B-932C-4DE9-84ED-CCD5986C31D8}">
      <dsp:nvSpPr>
        <dsp:cNvPr id="0" name=""/>
        <dsp:cNvSpPr/>
      </dsp:nvSpPr>
      <dsp:spPr>
        <a:xfrm>
          <a:off x="91559" y="4614717"/>
          <a:ext cx="905164" cy="905164"/>
        </a:xfrm>
        <a:prstGeom prst="ellipse">
          <a:avLst/>
        </a:prstGeom>
        <a:solidFill>
          <a:schemeClr val="bg1">
            <a:lumMod val="95000"/>
            <a:alpha val="98000"/>
          </a:schemeClr>
        </a:solidFill>
        <a:ln w="9525" cap="flat" cmpd="sng" algn="ctr">
          <a:solidFill>
            <a:schemeClr val="accent1"/>
          </a:solidFill>
          <a:prstDash val="solid"/>
        </a:ln>
        <a:effectLst/>
      </dsp:spPr>
      <dsp:style>
        <a:lnRef idx="1">
          <a:scrgbClr r="0" g="0" b="0"/>
        </a:lnRef>
        <a:fillRef idx="2">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B90968-73F7-4138-84B9-5556D273793E}">
      <dsp:nvSpPr>
        <dsp:cNvPr id="0" name=""/>
        <dsp:cNvSpPr/>
      </dsp:nvSpPr>
      <dsp:spPr>
        <a:xfrm>
          <a:off x="-1845855" y="304792"/>
          <a:ext cx="2434569" cy="2434569"/>
        </a:xfrm>
        <a:prstGeom prst="blockArc">
          <a:avLst>
            <a:gd name="adj1" fmla="val 18900000"/>
            <a:gd name="adj2" fmla="val 2700000"/>
            <a:gd name="adj3" fmla="val 887"/>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3D70F998-6CE0-4A61-92E5-7D6880669BFF}">
      <dsp:nvSpPr>
        <dsp:cNvPr id="0" name=""/>
        <dsp:cNvSpPr/>
      </dsp:nvSpPr>
      <dsp:spPr>
        <a:xfrm>
          <a:off x="874236" y="257633"/>
          <a:ext cx="2435517" cy="515195"/>
        </a:xfrm>
        <a:prstGeom prst="rect">
          <a:avLst/>
        </a:prstGeom>
        <a:solidFill>
          <a:schemeClr val="bg2">
            <a:lumMod val="75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936" tIns="38100" rIns="38100" bIns="38100" numCol="1" spcCol="1270" anchor="ctr" anchorCtr="0">
          <a:noAutofit/>
        </a:bodyPr>
        <a:lstStyle/>
        <a:p>
          <a:pPr lvl="0" algn="l" defTabSz="666750">
            <a:lnSpc>
              <a:spcPct val="90000"/>
            </a:lnSpc>
            <a:spcBef>
              <a:spcPct val="0"/>
            </a:spcBef>
            <a:spcAft>
              <a:spcPct val="35000"/>
            </a:spcAft>
          </a:pPr>
          <a:r>
            <a:rPr lang="en-US" sz="1500" kern="1200" dirty="0" smtClean="0">
              <a:solidFill>
                <a:schemeClr val="bg2">
                  <a:lumMod val="10000"/>
                </a:schemeClr>
              </a:solidFill>
            </a:rPr>
            <a:t>10-meter, available by end of 2012</a:t>
          </a:r>
          <a:endParaRPr lang="en-US" sz="1500" kern="1200" dirty="0">
            <a:solidFill>
              <a:schemeClr val="bg2">
                <a:lumMod val="10000"/>
              </a:schemeClr>
            </a:solidFill>
          </a:endParaRPr>
        </a:p>
      </dsp:txBody>
      <dsp:txXfrm>
        <a:off x="874236" y="257633"/>
        <a:ext cx="2435517" cy="515195"/>
      </dsp:txXfrm>
    </dsp:sp>
    <dsp:sp modelId="{4163CA54-2F14-41E9-AE00-6875D91FB423}">
      <dsp:nvSpPr>
        <dsp:cNvPr id="0" name=""/>
        <dsp:cNvSpPr/>
      </dsp:nvSpPr>
      <dsp:spPr>
        <a:xfrm>
          <a:off x="190421" y="193234"/>
          <a:ext cx="643994" cy="643994"/>
        </a:xfrm>
        <a:prstGeom prst="ellipse">
          <a:avLst/>
        </a:prstGeom>
        <a:solidFill>
          <a:srgbClr val="FFFF00">
            <a:alpha val="86000"/>
          </a:srgb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dsp:style>
    </dsp:sp>
    <dsp:sp modelId="{4D9856AA-BD7F-4DB8-B3B0-BE0D7DE52B6D}">
      <dsp:nvSpPr>
        <dsp:cNvPr id="0" name=""/>
        <dsp:cNvSpPr/>
      </dsp:nvSpPr>
      <dsp:spPr>
        <a:xfrm>
          <a:off x="874236" y="1030570"/>
          <a:ext cx="2435517" cy="515195"/>
        </a:xfrm>
        <a:prstGeom prst="rect">
          <a:avLst/>
        </a:prstGeom>
        <a:solidFill>
          <a:schemeClr val="bg2">
            <a:lumMod val="75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936" tIns="38100" rIns="38100" bIns="38100" numCol="1" spcCol="1270" anchor="ctr" anchorCtr="0">
          <a:noAutofit/>
        </a:bodyPr>
        <a:lstStyle/>
        <a:p>
          <a:pPr lvl="0" algn="l" defTabSz="666750">
            <a:lnSpc>
              <a:spcPct val="90000"/>
            </a:lnSpc>
            <a:spcBef>
              <a:spcPct val="0"/>
            </a:spcBef>
            <a:spcAft>
              <a:spcPct val="35000"/>
            </a:spcAft>
          </a:pPr>
          <a:r>
            <a:rPr lang="en-US" sz="1500" kern="1200" dirty="0" smtClean="0">
              <a:solidFill>
                <a:schemeClr val="bg2">
                  <a:lumMod val="10000"/>
                </a:schemeClr>
              </a:solidFill>
            </a:rPr>
            <a:t>30-meter</a:t>
          </a:r>
          <a:endParaRPr lang="en-US" sz="1500" kern="1200" dirty="0">
            <a:solidFill>
              <a:schemeClr val="bg2">
                <a:lumMod val="10000"/>
              </a:schemeClr>
            </a:solidFill>
          </a:endParaRPr>
        </a:p>
      </dsp:txBody>
      <dsp:txXfrm>
        <a:off x="874236" y="1030570"/>
        <a:ext cx="2435517" cy="515195"/>
      </dsp:txXfrm>
    </dsp:sp>
    <dsp:sp modelId="{001F5249-DB08-48C2-89B3-69196DD7921E}">
      <dsp:nvSpPr>
        <dsp:cNvPr id="0" name=""/>
        <dsp:cNvSpPr/>
      </dsp:nvSpPr>
      <dsp:spPr>
        <a:xfrm>
          <a:off x="190421" y="966171"/>
          <a:ext cx="643994" cy="643994"/>
        </a:xfrm>
        <a:prstGeom prst="ellipse">
          <a:avLst/>
        </a:prstGeom>
        <a:solidFill>
          <a:schemeClr val="accent3">
            <a:lumMod val="75000"/>
            <a:alpha val="90000"/>
          </a:schemeClr>
        </a:solidFill>
        <a:ln w="25400" cap="flat" cmpd="sng" algn="ctr">
          <a:solidFill>
            <a:schemeClr val="tx1">
              <a:lumMod val="95000"/>
              <a:lumOff val="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54A92C-3EEA-4B55-9AD1-2D20F85AACD6}" type="datetimeFigureOut">
              <a:rPr lang="en-US" smtClean="0"/>
              <a:pPr/>
              <a:t>7/25/2012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F3E070-3337-40CC-A6E3-72F23176BA79}" type="slidenum">
              <a:rPr lang="en-US" smtClean="0"/>
              <a:pPr/>
              <a:t>‹#›</a:t>
            </a:fld>
            <a:endParaRPr lang="en-US"/>
          </a:p>
        </p:txBody>
      </p:sp>
    </p:spTree>
    <p:extLst>
      <p:ext uri="{BB962C8B-B14F-4D97-AF65-F5344CB8AC3E}">
        <p14:creationId xmlns:p14="http://schemas.microsoft.com/office/powerpoint/2010/main" xmlns="" val="34022716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305C77-5607-447D-A364-CA37BFFDB486}" type="datetimeFigureOut">
              <a:rPr lang="en-US" smtClean="0"/>
              <a:pPr/>
              <a:t>7/25/2012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F92DBC-8755-447B-9805-2B44A6F992C4}" type="slidenum">
              <a:rPr lang="en-US" smtClean="0"/>
              <a:pPr/>
              <a:t>‹#›</a:t>
            </a:fld>
            <a:endParaRPr lang="en-US"/>
          </a:p>
        </p:txBody>
      </p:sp>
    </p:spTree>
    <p:extLst>
      <p:ext uri="{BB962C8B-B14F-4D97-AF65-F5344CB8AC3E}">
        <p14:creationId xmlns:p14="http://schemas.microsoft.com/office/powerpoint/2010/main" xmlns="" val="94323636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1</a:t>
            </a:fld>
            <a:endParaRPr lang="en-US"/>
          </a:p>
        </p:txBody>
      </p:sp>
      <p:sp>
        <p:nvSpPr>
          <p:cNvPr id="5" name="Date Placeholder 4"/>
          <p:cNvSpPr>
            <a:spLocks noGrp="1"/>
          </p:cNvSpPr>
          <p:nvPr>
            <p:ph type="dt" idx="11"/>
          </p:nvPr>
        </p:nvSpPr>
        <p:spPr/>
        <p:txBody>
          <a:bodyPr/>
          <a:lstStyle/>
          <a:p>
            <a:fld id="{9C7B2FF8-D0D5-4715-839F-51C509972088}" type="datetime1">
              <a:rPr lang="en-US" smtClean="0"/>
              <a:pPr/>
              <a:t>7/25/2012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F92DBC-8755-447B-9805-2B44A6F992C4}" type="slidenum">
              <a:rPr lang="en-US" smtClean="0"/>
              <a:pPr/>
              <a:t>10</a:t>
            </a:fld>
            <a:endParaRPr lang="en-US"/>
          </a:p>
        </p:txBody>
      </p:sp>
      <p:sp>
        <p:nvSpPr>
          <p:cNvPr id="5" name="Date Placeholder 4"/>
          <p:cNvSpPr>
            <a:spLocks noGrp="1"/>
          </p:cNvSpPr>
          <p:nvPr>
            <p:ph type="dt" idx="11"/>
          </p:nvPr>
        </p:nvSpPr>
        <p:spPr/>
        <p:txBody>
          <a:bodyPr/>
          <a:lstStyle/>
          <a:p>
            <a:fld id="{F92E8AE4-8754-486F-A8FD-CB49BFF8A8B9}" type="datetime1">
              <a:rPr lang="en-US" smtClean="0"/>
              <a:pPr/>
              <a:t>7/25/2012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7"/>
          <p:cNvSpPr txBox="1">
            <a:spLocks noGrp="1" noChangeArrowheads="1"/>
          </p:cNvSpPr>
          <p:nvPr/>
        </p:nvSpPr>
        <p:spPr bwMode="auto">
          <a:xfrm>
            <a:off x="3885579" y="8686489"/>
            <a:ext cx="2972421" cy="457512"/>
          </a:xfrm>
          <a:prstGeom prst="rect">
            <a:avLst/>
          </a:prstGeom>
          <a:noFill/>
          <a:ln w="9525">
            <a:noFill/>
            <a:miter lim="800000"/>
            <a:headEnd/>
            <a:tailEnd/>
          </a:ln>
        </p:spPr>
        <p:txBody>
          <a:bodyPr lIns="91410" tIns="45705" rIns="91410" bIns="45705" anchor="b"/>
          <a:lstStyle/>
          <a:p>
            <a:pPr algn="r" defTabSz="914437"/>
            <a:fld id="{A19C0B51-4C54-4700-A74B-2A76A3FFE59E}" type="slidenum">
              <a:rPr lang="en-US" sz="1100"/>
              <a:pPr algn="r" defTabSz="914437"/>
              <a:t>11</a:t>
            </a:fld>
            <a:endParaRPr lang="en-US" sz="1100" dirty="0"/>
          </a:p>
        </p:txBody>
      </p:sp>
      <p:sp>
        <p:nvSpPr>
          <p:cNvPr id="70660" name="Rectangle 2"/>
          <p:cNvSpPr>
            <a:spLocks noGrp="1" noRot="1" noChangeAspect="1" noChangeArrowheads="1" noTextEdit="1"/>
          </p:cNvSpPr>
          <p:nvPr>
            <p:ph type="sldImg"/>
          </p:nvPr>
        </p:nvSpPr>
        <p:spPr>
          <a:xfrm>
            <a:off x="1144588" y="685800"/>
            <a:ext cx="4572000" cy="3429000"/>
          </a:xfrm>
          <a:ln/>
        </p:spPr>
      </p:sp>
      <p:sp>
        <p:nvSpPr>
          <p:cNvPr id="70661" name="Rectangle 3"/>
          <p:cNvSpPr>
            <a:spLocks noGrp="1" noChangeArrowheads="1"/>
          </p:cNvSpPr>
          <p:nvPr>
            <p:ph type="body" idx="1"/>
          </p:nvPr>
        </p:nvSpPr>
        <p:spPr>
          <a:xfrm>
            <a:off x="914711" y="4345587"/>
            <a:ext cx="5028579" cy="4112926"/>
          </a:xfrm>
          <a:noFill/>
          <a:ln/>
        </p:spPr>
        <p:txBody>
          <a:bodyPr lIns="91410" tIns="45705" rIns="91410" bIns="45705"/>
          <a:lstStyle/>
          <a:p>
            <a:pPr eaLnBrk="1" hangingPunct="1"/>
            <a:r>
              <a:rPr lang="en-US" dirty="0" smtClean="0"/>
              <a:t>DW is accessed at </a:t>
            </a:r>
            <a:r>
              <a:rPr lang="en-US" baseline="0" dirty="0" smtClean="0"/>
              <a:t>www.iwr.msu.edu/dw</a:t>
            </a:r>
          </a:p>
          <a:p>
            <a:pPr eaLnBrk="1" hangingPunct="1"/>
            <a:r>
              <a:rPr lang="en-US" baseline="0" dirty="0" smtClean="0"/>
              <a:t>It will bring up the  home search page to select your watershed of interest</a:t>
            </a:r>
          </a:p>
          <a:p>
            <a:pPr eaLnBrk="1" hangingPunct="1"/>
            <a:r>
              <a:rPr lang="en-US" baseline="0" dirty="0" smtClean="0"/>
              <a:t>The default search method allows you to type in an address for watershed selection</a:t>
            </a:r>
          </a:p>
          <a:p>
            <a:pPr eaLnBrk="1" hangingPunct="1"/>
            <a:r>
              <a:rPr lang="en-US" baseline="0" dirty="0" smtClean="0"/>
              <a:t>Otherwise, you can select a watershed using a map of the U.S. (with EPA regions) or by searching for a watershed by state, name or HUC</a:t>
            </a:r>
          </a:p>
          <a:p>
            <a:pPr eaLnBrk="1" hangingPunct="1"/>
            <a:r>
              <a:rPr lang="en-US" baseline="0" dirty="0" smtClean="0"/>
              <a:t>NOTE: only one watershed can be selected at a time.  You can have multiple DW maps open for different watersheds, but only the watershed you select will be manipulated in the map. </a:t>
            </a:r>
          </a:p>
          <a:p>
            <a:pPr eaLnBrk="1" hangingPunct="1"/>
            <a:endParaRPr lang="en-US" dirty="0" smtClean="0"/>
          </a:p>
        </p:txBody>
      </p:sp>
      <p:sp>
        <p:nvSpPr>
          <p:cNvPr id="6" name="Date Placeholder 5"/>
          <p:cNvSpPr>
            <a:spLocks noGrp="1"/>
          </p:cNvSpPr>
          <p:nvPr>
            <p:ph type="dt" idx="11"/>
          </p:nvPr>
        </p:nvSpPr>
        <p:spPr/>
        <p:txBody>
          <a:bodyPr/>
          <a:lstStyle/>
          <a:p>
            <a:fld id="{E992CD01-876F-4215-AFC1-F5654637882E}" type="datetime1">
              <a:rPr lang="en-US" smtClean="0"/>
              <a:pPr/>
              <a:t>7/25/2012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7"/>
          <p:cNvSpPr txBox="1">
            <a:spLocks noGrp="1" noChangeArrowheads="1"/>
          </p:cNvSpPr>
          <p:nvPr/>
        </p:nvSpPr>
        <p:spPr bwMode="auto">
          <a:xfrm>
            <a:off x="3885579" y="8686489"/>
            <a:ext cx="2972421" cy="457512"/>
          </a:xfrm>
          <a:prstGeom prst="rect">
            <a:avLst/>
          </a:prstGeom>
          <a:noFill/>
          <a:ln w="9525">
            <a:noFill/>
            <a:miter lim="800000"/>
            <a:headEnd/>
            <a:tailEnd/>
          </a:ln>
        </p:spPr>
        <p:txBody>
          <a:bodyPr lIns="91410" tIns="45705" rIns="91410" bIns="45705" anchor="b"/>
          <a:lstStyle/>
          <a:p>
            <a:pPr algn="r" defTabSz="914437"/>
            <a:fld id="{665F5E4D-77BD-462B-B79D-2BAE2B0F94F0}" type="slidenum">
              <a:rPr lang="en-US" sz="1100"/>
              <a:pPr algn="r" defTabSz="914437"/>
              <a:t>12</a:t>
            </a:fld>
            <a:endParaRPr lang="en-US" sz="1100" dirty="0"/>
          </a:p>
        </p:txBody>
      </p:sp>
      <p:sp>
        <p:nvSpPr>
          <p:cNvPr id="75780" name="Rectangle 2"/>
          <p:cNvSpPr>
            <a:spLocks noGrp="1" noRot="1" noChangeAspect="1" noChangeArrowheads="1" noTextEdit="1"/>
          </p:cNvSpPr>
          <p:nvPr>
            <p:ph type="sldImg"/>
          </p:nvPr>
        </p:nvSpPr>
        <p:spPr>
          <a:xfrm>
            <a:off x="1144588" y="685800"/>
            <a:ext cx="4572000" cy="3429000"/>
          </a:xfrm>
          <a:ln/>
        </p:spPr>
      </p:sp>
      <p:sp>
        <p:nvSpPr>
          <p:cNvPr id="75781" name="Rectangle 3"/>
          <p:cNvSpPr>
            <a:spLocks noGrp="1" noChangeArrowheads="1"/>
          </p:cNvSpPr>
          <p:nvPr>
            <p:ph type="body" idx="1"/>
          </p:nvPr>
        </p:nvSpPr>
        <p:spPr>
          <a:xfrm>
            <a:off x="914711" y="4345587"/>
            <a:ext cx="5028579" cy="4112926"/>
          </a:xfrm>
          <a:noFill/>
          <a:ln/>
        </p:spPr>
        <p:txBody>
          <a:bodyPr lIns="91410" tIns="45705" rIns="91410" bIns="45705"/>
          <a:lstStyle/>
          <a:p>
            <a:pPr eaLnBrk="1" hangingPunct="1"/>
            <a:r>
              <a:rPr lang="en-US" dirty="0" smtClean="0"/>
              <a:t>Once you</a:t>
            </a:r>
            <a:r>
              <a:rPr lang="en-US" baseline="0" dirty="0" smtClean="0"/>
              <a:t> have your watershed selected, the mapping interface for DW will open in a new window.</a:t>
            </a:r>
            <a:endParaRPr lang="en-US" dirty="0" smtClean="0"/>
          </a:p>
          <a:p>
            <a:pPr eaLnBrk="1" hangingPunct="1"/>
            <a:r>
              <a:rPr lang="en-US" dirty="0" smtClean="0"/>
              <a:t>Note the location</a:t>
            </a:r>
            <a:r>
              <a:rPr lang="en-US" baseline="0" dirty="0" smtClean="0"/>
              <a:t> of the:</a:t>
            </a:r>
          </a:p>
          <a:p>
            <a:pPr eaLnBrk="1" hangingPunct="1"/>
            <a:r>
              <a:rPr lang="en-US" baseline="0" dirty="0" smtClean="0"/>
              <a:t>Map</a:t>
            </a:r>
            <a:endParaRPr lang="en-US" dirty="0" smtClean="0"/>
          </a:p>
          <a:p>
            <a:pPr eaLnBrk="1" hangingPunct="1"/>
            <a:r>
              <a:rPr lang="en-US" dirty="0" smtClean="0"/>
              <a:t>Legend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Layers</a:t>
            </a:r>
            <a:r>
              <a:rPr lang="en-US" baseline="0" dirty="0" smtClean="0"/>
              <a:t>: It’s an extensive list, many of which come from the EPA BASINS database.  Some layers may not be available in every watershed (e.g. River Raisin has a CREP BMP layer created for a special project).  Metadata can be accessed by clicking on the small icon in between the checkbox and the layer heading.  The </a:t>
            </a:r>
            <a:r>
              <a:rPr lang="en-US" i="1" baseline="0" dirty="0" smtClean="0"/>
              <a:t>Streets </a:t>
            </a:r>
            <a:r>
              <a:rPr lang="en-US" i="0" baseline="0" dirty="0" smtClean="0"/>
              <a:t>and </a:t>
            </a:r>
            <a:r>
              <a:rPr lang="en-US" i="1" baseline="0" dirty="0" smtClean="0"/>
              <a:t>River </a:t>
            </a:r>
            <a:r>
              <a:rPr lang="en-US" i="0" baseline="0" dirty="0" smtClean="0"/>
              <a:t>layers are always drawn on by default.  NOTE: visible layers in Digital Watershed are NOT updated automatically.  You MUST hit “GET UPDATED MAP” or the Refresh Icon in the toolbar to have the map reflect changes you make to its layers.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Also recall the difference between active and visible layers as noted in the workshop’s factsheet.  A marked circular radio button next to a layer denotes an active layer—one that can be acted on by tools like “Identify.”  A checked box next to a layer signifies the layer is turned on and drawn on (aka visible) on the map.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Lastly, the toolbar at the top contains all the tools within Digital Watershed. </a:t>
            </a:r>
          </a:p>
        </p:txBody>
      </p:sp>
      <p:sp>
        <p:nvSpPr>
          <p:cNvPr id="6" name="Date Placeholder 5"/>
          <p:cNvSpPr>
            <a:spLocks noGrp="1"/>
          </p:cNvSpPr>
          <p:nvPr>
            <p:ph type="dt" idx="11"/>
          </p:nvPr>
        </p:nvSpPr>
        <p:spPr/>
        <p:txBody>
          <a:bodyPr/>
          <a:lstStyle/>
          <a:p>
            <a:fld id="{FC977514-AB68-430C-B5A1-F0D9E875D9E3}" type="datetime1">
              <a:rPr lang="en-US" smtClean="0"/>
              <a:pPr/>
              <a:t>7/25/2012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lightning bullet icon will open</a:t>
            </a:r>
            <a:r>
              <a:rPr lang="en-US" baseline="0" dirty="0" smtClean="0"/>
              <a:t> up the EPA’s </a:t>
            </a:r>
            <a:r>
              <a:rPr lang="en-US" dirty="0" smtClean="0"/>
              <a:t>Surf Your Watershed website for that watershed.</a:t>
            </a:r>
            <a:r>
              <a:rPr lang="en-US" baseline="0" dirty="0" smtClean="0"/>
              <a:t>  It c</a:t>
            </a:r>
            <a:r>
              <a:rPr lang="en-US" dirty="0" smtClean="0"/>
              <a:t>ontains</a:t>
            </a:r>
            <a:r>
              <a:rPr lang="en-US" baseline="0" dirty="0" smtClean="0"/>
              <a:t> various information on the watershed, and some of this data is also directly available in DW (e.g. impaired waters).  Watershed group listings, USGS stream flow and water use data, impaired waters, etc. can all be accessed from this website.</a:t>
            </a:r>
          </a:p>
        </p:txBody>
      </p:sp>
      <p:sp>
        <p:nvSpPr>
          <p:cNvPr id="4" name="Slide Number Placeholder 3"/>
          <p:cNvSpPr>
            <a:spLocks noGrp="1"/>
          </p:cNvSpPr>
          <p:nvPr>
            <p:ph type="sldNum" sz="quarter" idx="10"/>
          </p:nvPr>
        </p:nvSpPr>
        <p:spPr/>
        <p:txBody>
          <a:bodyPr/>
          <a:lstStyle/>
          <a:p>
            <a:fld id="{2AF92DBC-8755-447B-9805-2B44A6F992C4}" type="slidenum">
              <a:rPr lang="en-US" smtClean="0"/>
              <a:pPr/>
              <a:t>13</a:t>
            </a:fld>
            <a:endParaRPr lang="en-US"/>
          </a:p>
        </p:txBody>
      </p:sp>
      <p:sp>
        <p:nvSpPr>
          <p:cNvPr id="5" name="Date Placeholder 4"/>
          <p:cNvSpPr>
            <a:spLocks noGrp="1"/>
          </p:cNvSpPr>
          <p:nvPr>
            <p:ph type="dt" idx="11"/>
          </p:nvPr>
        </p:nvSpPr>
        <p:spPr/>
        <p:txBody>
          <a:bodyPr/>
          <a:lstStyle/>
          <a:p>
            <a:fld id="{57771D4B-A338-464D-BC44-07AF3CF24FF6}" type="datetime1">
              <a:rPr lang="en-US" smtClean="0"/>
              <a:pPr/>
              <a:t>7/25/2012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2"/>
          <p:cNvSpPr>
            <a:spLocks noGrp="1" noRot="1" noChangeAspect="1" noChangeArrowheads="1" noTextEdit="1"/>
          </p:cNvSpPr>
          <p:nvPr>
            <p:ph type="sldImg"/>
          </p:nvPr>
        </p:nvSpPr>
        <p:spPr>
          <a:xfrm>
            <a:off x="1144588" y="685800"/>
            <a:ext cx="4572000" cy="3429000"/>
          </a:xfrm>
          <a:ln/>
        </p:spPr>
      </p:sp>
      <p:sp>
        <p:nvSpPr>
          <p:cNvPr id="78853" name="Rectangle 3"/>
          <p:cNvSpPr>
            <a:spLocks noGrp="1" noChangeArrowheads="1"/>
          </p:cNvSpPr>
          <p:nvPr>
            <p:ph type="body" idx="1"/>
          </p:nvPr>
        </p:nvSpPr>
        <p:spPr>
          <a:xfrm>
            <a:off x="914711" y="4345587"/>
            <a:ext cx="5028579" cy="4112926"/>
          </a:xfrm>
          <a:noFill/>
          <a:ln/>
        </p:spPr>
        <p:txBody>
          <a:bodyPr lIns="91410" tIns="45705" rIns="91410" bIns="45705"/>
          <a:lstStyle/>
          <a:p>
            <a:pPr eaLnBrk="1" hangingPunct="1"/>
            <a:r>
              <a:rPr lang="en-US" dirty="0" smtClean="0"/>
              <a:t>The “A” icon will open up </a:t>
            </a:r>
            <a:r>
              <a:rPr lang="en-US" dirty="0" err="1" smtClean="0"/>
              <a:t>ATtILA</a:t>
            </a:r>
            <a:r>
              <a:rPr lang="en-US" baseline="0" dirty="0" smtClean="0"/>
              <a:t> (</a:t>
            </a:r>
            <a:r>
              <a:rPr lang="en-US" dirty="0" smtClean="0"/>
              <a:t>Analytical Tools</a:t>
            </a:r>
            <a:r>
              <a:rPr lang="en-US" baseline="0" dirty="0" smtClean="0"/>
              <a:t> Interface for Landscape Assessments) results.  The model itself contains 4 landscape characteristic groups, but only </a:t>
            </a:r>
            <a:r>
              <a:rPr lang="en-US" baseline="0" dirty="0" err="1" smtClean="0"/>
              <a:t>landcover</a:t>
            </a:r>
            <a:r>
              <a:rPr lang="en-US" baseline="0" dirty="0" smtClean="0"/>
              <a:t> metrics, presented as percentages, are run in DW.</a:t>
            </a:r>
          </a:p>
        </p:txBody>
      </p:sp>
      <p:sp>
        <p:nvSpPr>
          <p:cNvPr id="5" name="Slide Number Placeholder 4"/>
          <p:cNvSpPr>
            <a:spLocks noGrp="1"/>
          </p:cNvSpPr>
          <p:nvPr>
            <p:ph type="sldNum" sz="quarter" idx="10"/>
          </p:nvPr>
        </p:nvSpPr>
        <p:spPr>
          <a:xfrm>
            <a:off x="3886200" y="8686800"/>
            <a:ext cx="2971800" cy="457200"/>
          </a:xfrm>
        </p:spPr>
        <p:txBody>
          <a:bodyPr/>
          <a:lstStyle/>
          <a:p>
            <a:fld id="{2AF92DBC-8755-447B-9805-2B44A6F992C4}" type="slidenum">
              <a:rPr lang="en-US" smtClean="0"/>
              <a:pPr/>
              <a:t>14</a:t>
            </a:fld>
            <a:endParaRPr lang="en-US" dirty="0"/>
          </a:p>
        </p:txBody>
      </p:sp>
      <p:sp>
        <p:nvSpPr>
          <p:cNvPr id="6" name="Date Placeholder 5"/>
          <p:cNvSpPr>
            <a:spLocks noGrp="1"/>
          </p:cNvSpPr>
          <p:nvPr>
            <p:ph type="dt" idx="11"/>
          </p:nvPr>
        </p:nvSpPr>
        <p:spPr/>
        <p:txBody>
          <a:bodyPr/>
          <a:lstStyle/>
          <a:p>
            <a:fld id="{4263E0AB-AAB4-4B1D-9525-04E28794CA2A}" type="datetime1">
              <a:rPr lang="en-US" smtClean="0"/>
              <a:pPr/>
              <a:t>7/25/2012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Clicking</a:t>
            </a:r>
            <a:r>
              <a:rPr lang="en-US" baseline="0" dirty="0" smtClean="0"/>
              <a:t> on the notepad icon will generate a watershed report.  </a:t>
            </a:r>
            <a:r>
              <a:rPr lang="en-US" dirty="0" smtClean="0"/>
              <a:t>Watershed Reporting</a:t>
            </a:r>
            <a:r>
              <a:rPr lang="en-US" baseline="0" dirty="0" smtClean="0"/>
              <a:t> contains basic watershed information like square mileage, </a:t>
            </a:r>
            <a:r>
              <a:rPr lang="en-US" baseline="0" dirty="0" err="1" smtClean="0"/>
              <a:t>ReVa</a:t>
            </a:r>
            <a:r>
              <a:rPr lang="en-US" baseline="0" dirty="0" smtClean="0"/>
              <a:t> (Regional Vulnerability Assessment) indicators and WQ STORET data.</a:t>
            </a:r>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15</a:t>
            </a:fld>
            <a:endParaRPr lang="en-US"/>
          </a:p>
        </p:txBody>
      </p:sp>
      <p:sp>
        <p:nvSpPr>
          <p:cNvPr id="5" name="Date Placeholder 4"/>
          <p:cNvSpPr>
            <a:spLocks noGrp="1"/>
          </p:cNvSpPr>
          <p:nvPr>
            <p:ph type="dt" idx="11"/>
          </p:nvPr>
        </p:nvSpPr>
        <p:spPr/>
        <p:txBody>
          <a:bodyPr/>
          <a:lstStyle/>
          <a:p>
            <a:fld id="{857F5291-10DA-4A6A-A248-0799ABA52718}" type="datetime1">
              <a:rPr lang="en-US" smtClean="0"/>
              <a:pPr/>
              <a:t>7/25/2012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STORET (</a:t>
            </a:r>
            <a:r>
              <a:rPr lang="en-US" dirty="0" err="1" smtClean="0"/>
              <a:t>STOrage</a:t>
            </a:r>
            <a:r>
              <a:rPr lang="en-US" dirty="0" smtClean="0"/>
              <a:t> and </a:t>
            </a:r>
            <a:r>
              <a:rPr lang="en-US" dirty="0" err="1" smtClean="0"/>
              <a:t>RETrieval</a:t>
            </a:r>
            <a:r>
              <a:rPr lang="en-US" dirty="0" smtClean="0"/>
              <a:t>) data is also accessible</a:t>
            </a:r>
            <a:r>
              <a:rPr lang="en-US" baseline="0" dirty="0" smtClean="0"/>
              <a:t> in a spatial format by clicking on the water droplet icon.  It will bring up monitoring sites in a Google map.  Each site can be clicked on to bring up a link to detailed attribute information. </a:t>
            </a:r>
            <a:endParaRPr lang="en-US" dirty="0" smtClean="0"/>
          </a:p>
        </p:txBody>
      </p:sp>
      <p:sp>
        <p:nvSpPr>
          <p:cNvPr id="4" name="Slide Number Placeholder 3"/>
          <p:cNvSpPr>
            <a:spLocks noGrp="1"/>
          </p:cNvSpPr>
          <p:nvPr>
            <p:ph type="sldNum" sz="quarter" idx="10"/>
          </p:nvPr>
        </p:nvSpPr>
        <p:spPr/>
        <p:txBody>
          <a:bodyPr/>
          <a:lstStyle/>
          <a:p>
            <a:fld id="{2AF92DBC-8755-447B-9805-2B44A6F992C4}" type="slidenum">
              <a:rPr lang="en-US" smtClean="0"/>
              <a:pPr/>
              <a:t>16</a:t>
            </a:fld>
            <a:endParaRPr lang="en-US"/>
          </a:p>
        </p:txBody>
      </p:sp>
      <p:sp>
        <p:nvSpPr>
          <p:cNvPr id="5" name="Date Placeholder 4"/>
          <p:cNvSpPr>
            <a:spLocks noGrp="1"/>
          </p:cNvSpPr>
          <p:nvPr>
            <p:ph type="dt" idx="11"/>
          </p:nvPr>
        </p:nvSpPr>
        <p:spPr/>
        <p:txBody>
          <a:bodyPr/>
          <a:lstStyle/>
          <a:p>
            <a:fld id="{619A2AB9-14F8-4D98-A10C-DAB4B7E8EC36}" type="datetime1">
              <a:rPr lang="en-US" smtClean="0"/>
              <a:pPr/>
              <a:t>7/25/2012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attribute table</a:t>
            </a:r>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17</a:t>
            </a:fld>
            <a:endParaRPr lang="en-US"/>
          </a:p>
        </p:txBody>
      </p:sp>
      <p:sp>
        <p:nvSpPr>
          <p:cNvPr id="5" name="Date Placeholder 4"/>
          <p:cNvSpPr>
            <a:spLocks noGrp="1"/>
          </p:cNvSpPr>
          <p:nvPr>
            <p:ph type="dt" idx="11"/>
          </p:nvPr>
        </p:nvSpPr>
        <p:spPr/>
        <p:txBody>
          <a:bodyPr/>
          <a:lstStyle/>
          <a:p>
            <a:fld id="{E63AEE62-8BCC-49AD-88CF-E117EB5521B0}" type="datetime1">
              <a:rPr lang="en-US" smtClean="0"/>
              <a:pPr/>
              <a:t>7/25/2012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Clicking on the “M” model will bring</a:t>
            </a:r>
            <a:r>
              <a:rPr lang="en-US" sz="1200" kern="1200" baseline="0" dirty="0" smtClean="0">
                <a:solidFill>
                  <a:schemeClr val="tx1"/>
                </a:solidFill>
                <a:latin typeface="+mn-lt"/>
                <a:ea typeface="+mn-ea"/>
                <a:cs typeface="+mn-cs"/>
              </a:rPr>
              <a:t> up results from the USPED model.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USPED model (Unit</a:t>
            </a:r>
            <a:r>
              <a:rPr lang="en-US" sz="1200" kern="1200" baseline="0" dirty="0" smtClean="0">
                <a:solidFill>
                  <a:schemeClr val="tx1"/>
                </a:solidFill>
                <a:latin typeface="+mn-lt"/>
                <a:ea typeface="+mn-ea"/>
                <a:cs typeface="+mn-cs"/>
              </a:rPr>
              <a:t> Stream Power-based Erosion and Deposition) </a:t>
            </a:r>
            <a:r>
              <a:rPr lang="en-US" sz="1200" kern="1200" dirty="0" smtClean="0">
                <a:solidFill>
                  <a:schemeClr val="tx1"/>
                </a:solidFill>
                <a:latin typeface="+mn-lt"/>
                <a:ea typeface="+mn-ea"/>
                <a:cs typeface="+mn-cs"/>
              </a:rPr>
              <a:t>predicts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rates and distribution of land erosion and sediment deposited to receiving waters.  Whiter areas indicate</a:t>
            </a:r>
            <a:r>
              <a:rPr lang="en-US" sz="1200" kern="1200" baseline="0" dirty="0" smtClean="0">
                <a:solidFill>
                  <a:schemeClr val="tx1"/>
                </a:solidFill>
                <a:latin typeface="+mn-lt"/>
                <a:ea typeface="+mn-ea"/>
                <a:cs typeface="+mn-cs"/>
              </a:rPr>
              <a:t> areas of erosion, and dark orange areas indicate areas of deposition.  Note that this model is not running dynamically within DW, and was created offline.  </a:t>
            </a:r>
            <a:endParaRPr lang="en-US" dirty="0"/>
          </a:p>
        </p:txBody>
      </p:sp>
      <p:sp>
        <p:nvSpPr>
          <p:cNvPr id="4" name="Date Placeholder 3"/>
          <p:cNvSpPr>
            <a:spLocks noGrp="1"/>
          </p:cNvSpPr>
          <p:nvPr>
            <p:ph type="dt" idx="10"/>
          </p:nvPr>
        </p:nvSpPr>
        <p:spPr/>
        <p:txBody>
          <a:bodyPr/>
          <a:lstStyle/>
          <a:p>
            <a:fld id="{8392DDA0-C6F1-417C-9F6D-69F233275A26}"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98A7D6DF-4112-41FF-862A-08A49FFC5B90}" type="slidenum">
              <a:rPr lang="en-US" smtClean="0"/>
              <a:pPr eaLnBrk="1" hangingPunct="1"/>
              <a:t>19</a:t>
            </a:fld>
            <a:endParaRPr lang="en-US" smtClean="0"/>
          </a:p>
        </p:txBody>
      </p:sp>
      <p:sp>
        <p:nvSpPr>
          <p:cNvPr id="82948" name="Rectangle 2"/>
          <p:cNvSpPr>
            <a:spLocks noGrp="1" noRot="1" noChangeAspect="1" noChangeArrowheads="1" noTextEdit="1"/>
          </p:cNvSpPr>
          <p:nvPr>
            <p:ph type="sldImg"/>
          </p:nvPr>
        </p:nvSpPr>
        <p:spPr>
          <a:xfrm>
            <a:off x="1144588" y="685800"/>
            <a:ext cx="4572000" cy="3429000"/>
          </a:xfrm>
          <a:ln/>
        </p:spPr>
      </p:sp>
      <p:sp>
        <p:nvSpPr>
          <p:cNvPr id="82949" name="Rectangle 3"/>
          <p:cNvSpPr>
            <a:spLocks noGrp="1" noChangeArrowheads="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0" tIns="45705" rIns="91410" bIns="45705"/>
          <a:lstStyle/>
          <a:p>
            <a:pPr eaLnBrk="1" hangingPunct="1"/>
            <a:r>
              <a:rPr lang="en-US" dirty="0" smtClean="0"/>
              <a:t>Clicking</a:t>
            </a:r>
            <a:r>
              <a:rPr lang="en-US" baseline="0" dirty="0" smtClean="0"/>
              <a:t> on the watershed icon (essentially, the green blob) will allow users to delineate a watershed for a particular location and run Purdue University’s L-THIA model.  The watershed delineation is a dynamic process, and once a point is selected, needed information to run L-THIA (land use and hydrologic soil groups) are collected.  A new page will open with results (go to next slide).</a:t>
            </a:r>
            <a:endParaRPr lang="en-US" dirty="0" smtClean="0"/>
          </a:p>
        </p:txBody>
      </p:sp>
      <p:sp>
        <p:nvSpPr>
          <p:cNvPr id="6" name="Date Placeholder 5"/>
          <p:cNvSpPr>
            <a:spLocks noGrp="1"/>
          </p:cNvSpPr>
          <p:nvPr>
            <p:ph type="dt" idx="10"/>
          </p:nvPr>
        </p:nvSpPr>
        <p:spPr/>
        <p:txBody>
          <a:bodyPr/>
          <a:lstStyle/>
          <a:p>
            <a:fld id="{462956E3-E4BA-43CC-9F61-1F0B83095D5F}" type="datetime1">
              <a:rPr lang="en-US" smtClean="0"/>
              <a:pPr/>
              <a:t>7/25/2012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2</a:t>
            </a:fld>
            <a:endParaRPr lang="en-US"/>
          </a:p>
        </p:txBody>
      </p:sp>
      <p:sp>
        <p:nvSpPr>
          <p:cNvPr id="5" name="Date Placeholder 4"/>
          <p:cNvSpPr>
            <a:spLocks noGrp="1"/>
          </p:cNvSpPr>
          <p:nvPr>
            <p:ph type="dt" idx="11"/>
          </p:nvPr>
        </p:nvSpPr>
        <p:spPr/>
        <p:txBody>
          <a:bodyPr/>
          <a:lstStyle/>
          <a:p>
            <a:fld id="{0B293F15-BF61-4DF2-BAD2-85573805C741}" type="datetime1">
              <a:rPr lang="en-US" smtClean="0"/>
              <a:pPr/>
              <a:t>7/25/2012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xfrm>
            <a:off x="3886200" y="8686800"/>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C7AF147E-144F-4A2C-B59B-EB8EBB52F6DF}" type="slidenum">
              <a:rPr lang="en-US" smtClean="0"/>
              <a:pPr eaLnBrk="1" hangingPunct="1"/>
              <a:t>20</a:t>
            </a:fld>
            <a:endParaRPr lang="en-US" dirty="0" smtClean="0"/>
          </a:p>
        </p:txBody>
      </p:sp>
      <p:sp>
        <p:nvSpPr>
          <p:cNvPr id="83972" name="Rectangle 2"/>
          <p:cNvSpPr>
            <a:spLocks noGrp="1" noRot="1" noChangeAspect="1" noChangeArrowheads="1" noTextEdit="1"/>
          </p:cNvSpPr>
          <p:nvPr>
            <p:ph type="sldImg"/>
          </p:nvPr>
        </p:nvSpPr>
        <p:spPr>
          <a:xfrm>
            <a:off x="1144588" y="685800"/>
            <a:ext cx="4572000" cy="3429000"/>
          </a:xfrm>
          <a:ln/>
        </p:spPr>
      </p:sp>
      <p:sp>
        <p:nvSpPr>
          <p:cNvPr id="83973" name="Rectangle 3"/>
          <p:cNvSpPr>
            <a:spLocks noGrp="1" noChangeArrowheads="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0" tIns="45705" rIns="91410" bIns="45705"/>
          <a:lstStyle/>
          <a:p>
            <a:pPr eaLnBrk="1" hangingPunct="1"/>
            <a:r>
              <a:rPr lang="en-US" dirty="0" smtClean="0"/>
              <a:t>Watershed delineation result. From here, you can</a:t>
            </a:r>
            <a:r>
              <a:rPr lang="en-US" baseline="0" dirty="0" smtClean="0"/>
              <a:t> select the desired L-THIA model to run. </a:t>
            </a:r>
            <a:endParaRPr lang="en-US" dirty="0" smtClean="0"/>
          </a:p>
        </p:txBody>
      </p:sp>
      <p:sp>
        <p:nvSpPr>
          <p:cNvPr id="6" name="Date Placeholder 5"/>
          <p:cNvSpPr>
            <a:spLocks noGrp="1"/>
          </p:cNvSpPr>
          <p:nvPr>
            <p:ph type="dt" idx="10"/>
          </p:nvPr>
        </p:nvSpPr>
        <p:spPr/>
        <p:txBody>
          <a:bodyPr/>
          <a:lstStyle/>
          <a:p>
            <a:fld id="{FE81DBB6-5683-4AC6-ABAF-D2866A663932}" type="datetime1">
              <a:rPr lang="en-US" smtClean="0"/>
              <a:pPr/>
              <a:t>7/25/2012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 few other tools as well. You can:</a:t>
            </a:r>
          </a:p>
          <a:p>
            <a:r>
              <a:rPr lang="en-US" dirty="0" smtClean="0"/>
              <a:t>Scale-down</a:t>
            </a:r>
            <a:r>
              <a:rPr lang="en-US" baseline="0" dirty="0" smtClean="0"/>
              <a:t> to 12-digit watersheds (Arrow icon)</a:t>
            </a:r>
          </a:p>
          <a:p>
            <a:r>
              <a:rPr lang="en-US" baseline="0" dirty="0" smtClean="0"/>
              <a:t>Get a 3D visualization of a watershed (“V” icon)</a:t>
            </a:r>
          </a:p>
          <a:p>
            <a:r>
              <a:rPr lang="en-US" baseline="0" dirty="0" smtClean="0"/>
              <a:t>View the watershed in Google or Bing Maps—but you can’t actually run tools here. It just shows the watershed boundary within these mapping platforms (Google Earth or Bing Maps icons)</a:t>
            </a:r>
          </a:p>
          <a:p>
            <a:r>
              <a:rPr lang="en-US" baseline="0" dirty="0" smtClean="0"/>
              <a:t>Create map images from DW—brings up an image of only the map and legend in a new window which can be saved/added to reports.</a:t>
            </a:r>
          </a:p>
          <a:p>
            <a:endParaRPr lang="en-US" baseline="0" dirty="0" smtClean="0"/>
          </a:p>
          <a:p>
            <a:r>
              <a:rPr lang="en-US" baseline="0" dirty="0" smtClean="0"/>
              <a:t>Note the “R” tool is intended to run </a:t>
            </a:r>
            <a:r>
              <a:rPr lang="en-US" baseline="0" dirty="0" err="1" smtClean="0"/>
              <a:t>ReVa</a:t>
            </a:r>
            <a:r>
              <a:rPr lang="en-US" baseline="0" dirty="0" smtClean="0"/>
              <a:t> indicators, but currently there is an issue with the EPA’s server and the tool does not work.  </a:t>
            </a:r>
            <a:r>
              <a:rPr lang="en-US" baseline="0" dirty="0" err="1" smtClean="0"/>
              <a:t>ReVa</a:t>
            </a:r>
            <a:r>
              <a:rPr lang="en-US" baseline="0" dirty="0" smtClean="0"/>
              <a:t> indicators can still be accessed in the watershed reporting tool.</a:t>
            </a:r>
          </a:p>
        </p:txBody>
      </p:sp>
      <p:sp>
        <p:nvSpPr>
          <p:cNvPr id="4" name="Slide Number Placeholder 3"/>
          <p:cNvSpPr>
            <a:spLocks noGrp="1"/>
          </p:cNvSpPr>
          <p:nvPr>
            <p:ph type="sldNum" sz="quarter" idx="10"/>
          </p:nvPr>
        </p:nvSpPr>
        <p:spPr/>
        <p:txBody>
          <a:bodyPr/>
          <a:lstStyle/>
          <a:p>
            <a:fld id="{2AF92DBC-8755-447B-9805-2B44A6F992C4}" type="slidenum">
              <a:rPr lang="en-US" smtClean="0"/>
              <a:pPr/>
              <a:t>21</a:t>
            </a:fld>
            <a:endParaRPr lang="en-US"/>
          </a:p>
        </p:txBody>
      </p:sp>
      <p:sp>
        <p:nvSpPr>
          <p:cNvPr id="5" name="Date Placeholder 4"/>
          <p:cNvSpPr>
            <a:spLocks noGrp="1"/>
          </p:cNvSpPr>
          <p:nvPr>
            <p:ph type="dt" idx="11"/>
          </p:nvPr>
        </p:nvSpPr>
        <p:spPr/>
        <p:txBody>
          <a:bodyPr/>
          <a:lstStyle/>
          <a:p>
            <a:fld id="{068C6260-482A-4266-BB97-989ACEC03EE5}" type="datetime1">
              <a:rPr lang="en-US" smtClean="0"/>
              <a:pPr/>
              <a:t>7/25/2012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table with</a:t>
            </a:r>
            <a:r>
              <a:rPr lang="en-US" baseline="0" dirty="0" smtClean="0"/>
              <a:t> all the icons and names of tools, if needed.</a:t>
            </a:r>
            <a:endParaRPr lang="en-US" dirty="0"/>
          </a:p>
        </p:txBody>
      </p:sp>
      <p:sp>
        <p:nvSpPr>
          <p:cNvPr id="4" name="Date Placeholder 3"/>
          <p:cNvSpPr>
            <a:spLocks noGrp="1"/>
          </p:cNvSpPr>
          <p:nvPr>
            <p:ph type="dt" idx="10"/>
          </p:nvPr>
        </p:nvSpPr>
        <p:spPr/>
        <p:txBody>
          <a:bodyPr/>
          <a:lstStyle/>
          <a:p>
            <a:fld id="{1DE3BD0E-1563-4181-9E24-DC9C557AFC8E}"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An on-line tool to efficiently target erosion and sedimentation conservation practices in agricultural areas</a:t>
            </a:r>
            <a:r>
              <a:rPr lang="en-US" sz="1050" dirty="0" smtClean="0"/>
              <a:t>.</a:t>
            </a:r>
          </a:p>
          <a:p>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23</a:t>
            </a:fld>
            <a:endParaRPr lang="en-US"/>
          </a:p>
        </p:txBody>
      </p:sp>
      <p:sp>
        <p:nvSpPr>
          <p:cNvPr id="5" name="Date Placeholder 4"/>
          <p:cNvSpPr>
            <a:spLocks noGrp="1"/>
          </p:cNvSpPr>
          <p:nvPr>
            <p:ph type="dt" idx="11"/>
          </p:nvPr>
        </p:nvSpPr>
        <p:spPr/>
        <p:txBody>
          <a:bodyPr/>
          <a:lstStyle/>
          <a:p>
            <a:fld id="{970A383C-24BE-4C2B-BF90-6675FD316E41}" type="datetime1">
              <a:rPr lang="en-US" smtClean="0"/>
              <a:pPr/>
              <a:t>7/25/2012</a:t>
            </a:fld>
            <a:endParaRPr lang="en-US"/>
          </a:p>
        </p:txBody>
      </p:sp>
    </p:spTree>
    <p:extLst>
      <p:ext uri="{BB962C8B-B14F-4D97-AF65-F5344CB8AC3E}">
        <p14:creationId xmlns:p14="http://schemas.microsoft.com/office/powerpoint/2010/main" xmlns="" val="627629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Combined SEDMOD and RULSE—discussed</a:t>
            </a:r>
            <a:r>
              <a:rPr lang="en-US" sz="1200" kern="1200" baseline="0" dirty="0" smtClean="0">
                <a:solidFill>
                  <a:schemeClr val="tx1"/>
                </a:solidFill>
                <a:latin typeface="+mn-lt"/>
                <a:ea typeface="+mn-ea"/>
                <a:cs typeface="+mn-cs"/>
              </a:rPr>
              <a:t> next slide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HIT’s development began in 2001, when IWR partnered with the U.S. Army Corps of Engineers (USACE) to help reduce USACE’s dredging responsibilities in Great Lakes channels and harbors.  IWR combined soil erosion and sediment delivery models to estimate sediment contributions to Great Lakes tributaries, and identify the most likely upland source areas.  The principle outcome of this effort was an estimate of annual sediment loading for every 8-digit watershed (hydrologic unit code 8 – HUC8) in the basin (</a:t>
            </a:r>
            <a:r>
              <a:rPr lang="en-US" sz="1200" kern="1200" dirty="0" err="1" smtClean="0">
                <a:solidFill>
                  <a:schemeClr val="tx1"/>
                </a:solidFill>
                <a:latin typeface="+mn-lt"/>
                <a:ea typeface="+mn-ea"/>
                <a:cs typeface="+mn-cs"/>
              </a:rPr>
              <a:t>Ouyang</a:t>
            </a:r>
            <a:r>
              <a:rPr lang="en-US" sz="1200" kern="1200" dirty="0" smtClean="0">
                <a:solidFill>
                  <a:schemeClr val="tx1"/>
                </a:solidFill>
                <a:latin typeface="+mn-lt"/>
                <a:ea typeface="+mn-ea"/>
                <a:cs typeface="+mn-cs"/>
              </a:rPr>
              <a:t> et al. 2005).  These estimates allowed USACE to begin targeting sediment reduction efforts at a macro-scale.  However, to accommodate the broad geographic scope of the analysis, IWR had to generate these sediment estimates at very coarse resolutions of 90m</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With continued USACE support, and through an NRCS Conservation Innovation Grant (CIG), IWR refined this initial effort and produced basin-wide estimates at minimum 30m</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resolutions and developed a website to provide decision-support capabilities to users at federal, state, and local scales (O’Neil 2009).</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IWR continues to refine HIT by developing finer-resolution models on a watershed-by-watershed project basis, incorporating new and richer model inputs, improving model processing time, and enabling dynamic web-based scenario modeling.</a:t>
            </a:r>
          </a:p>
          <a:p>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24</a:t>
            </a:fld>
            <a:endParaRPr lang="en-US"/>
          </a:p>
        </p:txBody>
      </p:sp>
      <p:sp>
        <p:nvSpPr>
          <p:cNvPr id="5" name="Date Placeholder 4"/>
          <p:cNvSpPr>
            <a:spLocks noGrp="1"/>
          </p:cNvSpPr>
          <p:nvPr>
            <p:ph type="dt" idx="11"/>
          </p:nvPr>
        </p:nvSpPr>
        <p:spPr/>
        <p:txBody>
          <a:bodyPr/>
          <a:lstStyle/>
          <a:p>
            <a:fld id="{F0A616D6-9E28-4F08-AC31-70EC21886F50}" type="datetime1">
              <a:rPr lang="en-US" smtClean="0"/>
              <a:pPr/>
              <a:t>7/25/2012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DF14117F-D36E-47A8-917B-EECCC4C58B7F}" type="slidenum">
              <a:rPr lang="en-US" smtClean="0">
                <a:latin typeface="+mn-lt"/>
              </a:rPr>
              <a:pPr eaLnBrk="1" hangingPunct="1"/>
              <a:t>25</a:t>
            </a:fld>
            <a:endParaRPr lang="en-US" dirty="0" smtClean="0">
              <a:latin typeface="+mn-lt"/>
            </a:endParaRPr>
          </a:p>
        </p:txBody>
      </p:sp>
      <p:sp>
        <p:nvSpPr>
          <p:cNvPr id="86019" name="Slide Image Placeholder 1"/>
          <p:cNvSpPr>
            <a:spLocks noGrp="1" noRot="1" noChangeAspect="1" noTextEdit="1"/>
          </p:cNvSpPr>
          <p:nvPr>
            <p:ph type="sldImg"/>
          </p:nvPr>
        </p:nvSpPr>
        <p:spPr>
          <a:xfrm>
            <a:off x="1144588" y="685800"/>
            <a:ext cx="4572000" cy="3429000"/>
          </a:xfrm>
          <a:ln/>
        </p:spPr>
      </p:sp>
      <p:sp>
        <p:nvSpPr>
          <p:cNvPr id="86020" name="Notes Placeholder 2"/>
          <p:cNvSpPr>
            <a:spLocks noGrp="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lstStyle/>
          <a:p>
            <a:pPr eaLnBrk="1" hangingPunct="1"/>
            <a:r>
              <a:rPr lang="en-US" dirty="0" smtClean="0"/>
              <a:t>For</a:t>
            </a:r>
            <a:r>
              <a:rPr lang="en-US" baseline="0" dirty="0" smtClean="0"/>
              <a:t> less technical audiences</a:t>
            </a:r>
            <a:endParaRPr lang="en-US" dirty="0" smtClean="0"/>
          </a:p>
          <a:p>
            <a:pPr eaLnBrk="1" hangingPunct="1"/>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SEDMOD (</a:t>
            </a:r>
            <a:r>
              <a:rPr lang="en-US" sz="1200" dirty="0" smtClean="0">
                <a:latin typeface="+mn-lt"/>
                <a:cs typeface="Arial" charset="0"/>
              </a:rPr>
              <a:t>Fraser.  May 1999)</a:t>
            </a:r>
          </a:p>
          <a:p>
            <a:pPr marL="228600" indent="-228600" eaLnBrk="1" hangingPunct="1">
              <a:buAutoNum type="arabicPeriod"/>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RUSLE (</a:t>
            </a:r>
            <a:r>
              <a:rPr lang="en-US" sz="1200" dirty="0" err="1" smtClean="0">
                <a:latin typeface="+mn-lt"/>
                <a:cs typeface="Arial" charset="0"/>
              </a:rPr>
              <a:t>Renard</a:t>
            </a:r>
            <a:r>
              <a:rPr lang="en-US" sz="1200" dirty="0" smtClean="0">
                <a:latin typeface="+mn-lt"/>
                <a:cs typeface="Arial" charset="0"/>
              </a:rPr>
              <a:t>, Foster, </a:t>
            </a:r>
            <a:r>
              <a:rPr lang="en-US" sz="1200" dirty="0" err="1" smtClean="0">
                <a:latin typeface="+mn-lt"/>
                <a:cs typeface="Arial" charset="0"/>
              </a:rPr>
              <a:t>Weesies</a:t>
            </a:r>
            <a:r>
              <a:rPr lang="en-US" sz="1200" dirty="0" smtClean="0">
                <a:latin typeface="+mn-lt"/>
                <a:cs typeface="Arial" charset="0"/>
              </a:rPr>
              <a:t>, McCool, Yoder.  1996.)</a:t>
            </a:r>
          </a:p>
          <a:p>
            <a:pPr eaLnBrk="1" hangingPunct="1"/>
            <a:endParaRPr lang="en-US" dirty="0" smtClean="0"/>
          </a:p>
          <a:p>
            <a:pPr eaLnBrk="1" hangingPunct="1"/>
            <a:r>
              <a:rPr lang="en-US" dirty="0" smtClean="0"/>
              <a:t>The HIT tool starts with modeling.  The HIT model is relatively simple, with a small number of inputs.  Its simplicity makes it easier to run the model in multiple locations, but also limits the data output.  HIT is the product of two models, RUSLE, which estimates soil erosion, and SEDOMD, which estimates the delivery of eroded soil to the stream network.  This is done within a GIS grid, or raster, environment which allows us to come up with an estimate of sediment loading for each 100 square meter or 900 square meter (depending on the resolution of available data).</a:t>
            </a:r>
          </a:p>
          <a:p>
            <a:pPr eaLnBrk="1" hangingPunct="1"/>
            <a:endParaRPr lang="en-US" dirty="0" smtClean="0"/>
          </a:p>
          <a:p>
            <a:pPr eaLnBrk="1" hangingPunct="1"/>
            <a:r>
              <a:rPr lang="en-US" dirty="0" smtClean="0"/>
              <a:t>Factors</a:t>
            </a:r>
            <a:r>
              <a:rPr lang="en-US" baseline="0" dirty="0" smtClean="0"/>
              <a:t> within SEDMOD: Surface Roughness (Manning’s </a:t>
            </a:r>
            <a:r>
              <a:rPr lang="en-US" i="1" baseline="0" dirty="0" smtClean="0"/>
              <a:t>n</a:t>
            </a:r>
            <a:r>
              <a:rPr lang="en-US" i="0" baseline="0" dirty="0" smtClean="0"/>
              <a:t>), Soil Texture, Distance to Streams; all are weighted</a:t>
            </a:r>
          </a:p>
          <a:p>
            <a:pPr eaLnBrk="1" hangingPunct="1"/>
            <a:r>
              <a:rPr lang="en-US" i="0" baseline="0" dirty="0" smtClean="0"/>
              <a:t>Factors within RUSLE: LS (slope), C (tillage practice), K (soil </a:t>
            </a:r>
            <a:r>
              <a:rPr lang="en-US" i="0" baseline="0" dirty="0" err="1" smtClean="0"/>
              <a:t>erodibility</a:t>
            </a:r>
            <a:r>
              <a:rPr lang="en-US" i="0" baseline="0" dirty="0" smtClean="0"/>
              <a:t>), R (Rainfall), P (conservation practice)</a:t>
            </a:r>
            <a:endParaRPr lang="en-US" dirty="0" smtClean="0"/>
          </a:p>
        </p:txBody>
      </p:sp>
      <p:sp>
        <p:nvSpPr>
          <p:cNvPr id="6" name="Date Placeholder 5"/>
          <p:cNvSpPr>
            <a:spLocks noGrp="1"/>
          </p:cNvSpPr>
          <p:nvPr>
            <p:ph type="dt" idx="10"/>
          </p:nvPr>
        </p:nvSpPr>
        <p:spPr/>
        <p:txBody>
          <a:bodyPr/>
          <a:lstStyle/>
          <a:p>
            <a:fld id="{FBD62252-08EF-4097-BCC8-C6BECF38DA09}" type="datetime1">
              <a:rPr lang="en-US" smtClean="0"/>
              <a:pPr/>
              <a:t>7/25/2012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DF14117F-D36E-47A8-917B-EECCC4C58B7F}" type="slidenum">
              <a:rPr lang="en-US" smtClean="0">
                <a:latin typeface="+mn-lt"/>
              </a:rPr>
              <a:pPr eaLnBrk="1" hangingPunct="1"/>
              <a:t>26</a:t>
            </a:fld>
            <a:endParaRPr lang="en-US" dirty="0" smtClean="0">
              <a:latin typeface="+mn-lt"/>
            </a:endParaRPr>
          </a:p>
        </p:txBody>
      </p:sp>
      <p:sp>
        <p:nvSpPr>
          <p:cNvPr id="86019" name="Slide Image Placeholder 1"/>
          <p:cNvSpPr>
            <a:spLocks noGrp="1" noRot="1" noChangeAspect="1" noTextEdit="1"/>
          </p:cNvSpPr>
          <p:nvPr>
            <p:ph type="sldImg"/>
          </p:nvPr>
        </p:nvSpPr>
        <p:spPr>
          <a:xfrm>
            <a:off x="1144588" y="685800"/>
            <a:ext cx="4572000" cy="3429000"/>
          </a:xfrm>
          <a:ln/>
        </p:spPr>
      </p:sp>
      <p:sp>
        <p:nvSpPr>
          <p:cNvPr id="86020" name="Notes Placeholder 2"/>
          <p:cNvSpPr>
            <a:spLocks noGrp="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lstStyle/>
          <a:p>
            <a:pPr eaLnBrk="1" hangingPunct="1"/>
            <a:endParaRPr lang="en-US" dirty="0" smtClean="0"/>
          </a:p>
          <a:p>
            <a:pPr eaLnBrk="1" hangingPunct="1"/>
            <a:r>
              <a:rPr lang="en-US" dirty="0" smtClean="0"/>
              <a:t>The HIT tool starts with modeling.  The HIT model is relatively simple, with a small number of inputs.  Its simplicity makes it easier to run the model in multiple locations, but also limits the data output.  HIT is the product of two models, RUSLE, which estimates soil erosion, and SEDOMD, which estimates the delivery of eroded soil to the stream network.  This is done within a GIS grid, or raster, environment which allows us to come up with an estimate of sediment loading for each 100 square meter or 900 square meter (depending on the resolution of available data).</a:t>
            </a:r>
          </a:p>
        </p:txBody>
      </p:sp>
      <p:sp>
        <p:nvSpPr>
          <p:cNvPr id="6" name="Date Placeholder 5"/>
          <p:cNvSpPr>
            <a:spLocks noGrp="1"/>
          </p:cNvSpPr>
          <p:nvPr>
            <p:ph type="dt" idx="10"/>
          </p:nvPr>
        </p:nvSpPr>
        <p:spPr/>
        <p:txBody>
          <a:bodyPr/>
          <a:lstStyle/>
          <a:p>
            <a:fld id="{FBD62252-08EF-4097-BCC8-C6BECF38DA09}" type="datetime1">
              <a:rPr lang="en-US" smtClean="0"/>
              <a:pPr/>
              <a:t>7/25/2012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10-meter resolution HIT model availability (yellow) by the end of 2012, 30-meter resolutions (green).</a:t>
            </a:r>
          </a:p>
          <a:p>
            <a:r>
              <a:rPr lang="en-US" sz="1200" b="0" kern="1200" dirty="0" smtClean="0">
                <a:solidFill>
                  <a:schemeClr val="tx1"/>
                </a:solidFill>
                <a:effectLst/>
                <a:latin typeface="+mn-lt"/>
                <a:ea typeface="+mn-ea"/>
                <a:cs typeface="+mn-cs"/>
              </a:rPr>
              <a:t>10 meter areas define</a:t>
            </a:r>
            <a:r>
              <a:rPr lang="en-US" sz="1200" b="0" kern="1200" baseline="0" dirty="0" smtClean="0">
                <a:solidFill>
                  <a:schemeClr val="tx1"/>
                </a:solidFill>
                <a:effectLst/>
                <a:latin typeface="+mn-lt"/>
                <a:ea typeface="+mn-ea"/>
                <a:cs typeface="+mn-cs"/>
              </a:rPr>
              <a:t> GLRI priority watersheds: Fox, Saginaw, Maumee, Genesee</a:t>
            </a:r>
            <a:endParaRPr lang="en-US" b="0"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27</a:t>
            </a:fld>
            <a:endParaRPr lang="en-US"/>
          </a:p>
        </p:txBody>
      </p:sp>
      <p:sp>
        <p:nvSpPr>
          <p:cNvPr id="5" name="Date Placeholder 4"/>
          <p:cNvSpPr>
            <a:spLocks noGrp="1"/>
          </p:cNvSpPr>
          <p:nvPr>
            <p:ph type="dt" idx="11"/>
          </p:nvPr>
        </p:nvSpPr>
        <p:spPr/>
        <p:txBody>
          <a:bodyPr/>
          <a:lstStyle/>
          <a:p>
            <a:fld id="{6A89B403-B26C-4190-82E4-9213DDC6A345}" type="datetime1">
              <a:rPr lang="en-US" smtClean="0"/>
              <a:pPr/>
              <a:t>7/25/2012</a:t>
            </a:fld>
            <a:endParaRPr lang="en-US"/>
          </a:p>
        </p:txBody>
      </p:sp>
    </p:spTree>
    <p:extLst>
      <p:ext uri="{BB962C8B-B14F-4D97-AF65-F5344CB8AC3E}">
        <p14:creationId xmlns:p14="http://schemas.microsoft.com/office/powerpoint/2010/main" xmlns="" val="4175410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63891D37-A5B3-47B8-B9EF-CB4F9C79F69F}" type="slidenum">
              <a:rPr lang="en-US" smtClean="0"/>
              <a:pPr eaLnBrk="1" hangingPunct="1"/>
              <a:t>28</a:t>
            </a:fld>
            <a:endParaRPr lang="en-US" smtClean="0"/>
          </a:p>
        </p:txBody>
      </p:sp>
      <p:sp>
        <p:nvSpPr>
          <p:cNvPr id="93187" name="Slide Image Placeholder 1"/>
          <p:cNvSpPr>
            <a:spLocks noGrp="1" noRot="1" noChangeAspect="1" noTextEdit="1"/>
          </p:cNvSpPr>
          <p:nvPr>
            <p:ph type="sldImg"/>
          </p:nvPr>
        </p:nvSpPr>
        <p:spPr>
          <a:xfrm>
            <a:off x="1144588" y="685800"/>
            <a:ext cx="4572000" cy="3429000"/>
          </a:xfrm>
          <a:ln/>
        </p:spPr>
      </p:sp>
      <p:sp>
        <p:nvSpPr>
          <p:cNvPr id="93188" name="Notes Placeholder 2"/>
          <p:cNvSpPr>
            <a:spLocks noGrp="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lstStyle/>
          <a:p>
            <a:pPr eaLnBrk="1" hangingPunct="1"/>
            <a:r>
              <a:rPr lang="en-US" smtClean="0"/>
              <a:t>Once a sub-watershed has been targeted, the next question is where within the watershed should be targeted.  Since the HIT analysis is spatially explicit, we can identify raster cells with higher values for sediment loading.  Thus enabling a group like the Clinton County conservation district to prioritize efforts at a macro scale (sub-watersheds) and the micro scale (fields), which they did in the development of their recent 319 plan.</a:t>
            </a:r>
          </a:p>
        </p:txBody>
      </p:sp>
      <p:sp>
        <p:nvSpPr>
          <p:cNvPr id="6" name="Date Placeholder 5"/>
          <p:cNvSpPr>
            <a:spLocks noGrp="1"/>
          </p:cNvSpPr>
          <p:nvPr>
            <p:ph type="dt" idx="10"/>
          </p:nvPr>
        </p:nvSpPr>
        <p:spPr/>
        <p:txBody>
          <a:bodyPr/>
          <a:lstStyle/>
          <a:p>
            <a:fld id="{2EC09B96-515F-4657-8BF7-7E01FBB1F74B}" type="datetime1">
              <a:rPr lang="en-US" smtClean="0"/>
              <a:pPr/>
              <a:t>7/25/2012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D2F49506-10B5-4745-A4D5-3F2C0A402E8C}" type="slidenum">
              <a:rPr lang="en-US" smtClean="0"/>
              <a:pPr eaLnBrk="1" hangingPunct="1"/>
              <a:t>29</a:t>
            </a:fld>
            <a:endParaRPr lang="en-US" smtClean="0"/>
          </a:p>
        </p:txBody>
      </p:sp>
      <p:sp>
        <p:nvSpPr>
          <p:cNvPr id="98307" name="Slide Image Placeholder 1"/>
          <p:cNvSpPr>
            <a:spLocks noGrp="1" noRot="1" noChangeAspect="1" noTextEdit="1"/>
          </p:cNvSpPr>
          <p:nvPr>
            <p:ph type="sldImg"/>
          </p:nvPr>
        </p:nvSpPr>
        <p:spPr>
          <a:xfrm>
            <a:off x="1144588" y="685800"/>
            <a:ext cx="4572000" cy="3429000"/>
          </a:xfrm>
          <a:ln/>
        </p:spPr>
      </p:sp>
      <p:sp>
        <p:nvSpPr>
          <p:cNvPr id="98308" name="Notes Placeholder 2"/>
          <p:cNvSpPr>
            <a:spLocks noGrp="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lstStyle/>
          <a:p>
            <a:pPr eaLnBrk="1" hangingPunct="1"/>
            <a:r>
              <a:rPr lang="en-US" dirty="0" smtClean="0"/>
              <a:t>The technicians visited over 200 fields across the three pilot watersheds and assessed how well HIT was evaluating those fields.  They printed high-risk maps from Digital Watershed, visited the selected sites, and filled out an on-line evaluation form IWR developed.</a:t>
            </a:r>
          </a:p>
        </p:txBody>
      </p:sp>
      <p:sp>
        <p:nvSpPr>
          <p:cNvPr id="6" name="Date Placeholder 5"/>
          <p:cNvSpPr>
            <a:spLocks noGrp="1"/>
          </p:cNvSpPr>
          <p:nvPr>
            <p:ph type="dt" idx="10"/>
          </p:nvPr>
        </p:nvSpPr>
        <p:spPr/>
        <p:txBody>
          <a:bodyPr/>
          <a:lstStyle/>
          <a:p>
            <a:fld id="{3B4248D4-90D4-40D8-B271-43DDBEC83FE4}" type="datetime1">
              <a:rPr lang="en-US" smtClean="0"/>
              <a:pPr/>
              <a:t>7/25/2012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HIT’s development began in 2001, when IWR partnered with the U.S. Army Corps of Engineers (USACE) to help reduce USACE’s dredging responsibilities in Great Lakes channels and harbors.  IWR combined soil erosion and sediment delivery models to estimate sediment contributions to Great Lakes tributaries, and identify the most likely upland source areas.  The principle outcome of this effort was an estimate of annual sediment loading for every 8-digit watershed (hydrologic unit code 8 – HUC8) in the basin (</a:t>
            </a:r>
            <a:r>
              <a:rPr lang="en-US" sz="1200" kern="1200" dirty="0" err="1" smtClean="0">
                <a:solidFill>
                  <a:schemeClr val="tx1"/>
                </a:solidFill>
                <a:latin typeface="+mn-lt"/>
                <a:ea typeface="+mn-ea"/>
                <a:cs typeface="+mn-cs"/>
              </a:rPr>
              <a:t>Ouyang</a:t>
            </a:r>
            <a:r>
              <a:rPr lang="en-US" sz="1200" kern="1200" dirty="0" smtClean="0">
                <a:solidFill>
                  <a:schemeClr val="tx1"/>
                </a:solidFill>
                <a:latin typeface="+mn-lt"/>
                <a:ea typeface="+mn-ea"/>
                <a:cs typeface="+mn-cs"/>
              </a:rPr>
              <a:t> et al. 2005).  These estimates allowed USACE to begin targeting sediment reduction efforts at a macro-scale.  However, to accommodate the broad geographic scope of the analysis, IWR had to generate these sediment estimates at very coarse resolutions of 90m</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With continued USACE support, and through an NRCS Conservation Innovation Grant (CIG), IWR refined this initial effort and produced basin-wide estimates at minimum 30m</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resolutions and developed a website to provide decision-support capabilities to users at federal, state, and local scales (O’Neil 2009).</a:t>
            </a:r>
          </a:p>
          <a:p>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3</a:t>
            </a:fld>
            <a:endParaRPr lang="en-US"/>
          </a:p>
        </p:txBody>
      </p:sp>
      <p:sp>
        <p:nvSpPr>
          <p:cNvPr id="5" name="Date Placeholder 4"/>
          <p:cNvSpPr>
            <a:spLocks noGrp="1"/>
          </p:cNvSpPr>
          <p:nvPr>
            <p:ph type="dt" idx="11"/>
          </p:nvPr>
        </p:nvSpPr>
        <p:spPr/>
        <p:txBody>
          <a:bodyPr/>
          <a:lstStyle/>
          <a:p>
            <a:fld id="{0B293F15-BF61-4DF2-BAD2-85573805C741}" type="datetime1">
              <a:rPr lang="en-US" smtClean="0"/>
              <a:pPr/>
              <a:t>7/25/2012</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xfrm>
            <a:off x="3886200" y="8686800"/>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CD7A3458-A9D1-4867-B251-C7FB79A9DC19}" type="slidenum">
              <a:rPr lang="en-US" smtClean="0"/>
              <a:pPr eaLnBrk="1" hangingPunct="1"/>
              <a:t>30</a:t>
            </a:fld>
            <a:endParaRPr lang="en-US" dirty="0" smtClean="0"/>
          </a:p>
        </p:txBody>
      </p:sp>
      <p:sp>
        <p:nvSpPr>
          <p:cNvPr id="99331" name="Slide Image Placeholder 1"/>
          <p:cNvSpPr>
            <a:spLocks noGrp="1" noRot="1" noChangeAspect="1" noTextEdit="1"/>
          </p:cNvSpPr>
          <p:nvPr>
            <p:ph type="sldImg"/>
          </p:nvPr>
        </p:nvSpPr>
        <p:spPr>
          <a:xfrm>
            <a:off x="1144588" y="685800"/>
            <a:ext cx="4572000" cy="3429000"/>
          </a:xfrm>
          <a:ln/>
        </p:spPr>
      </p:sp>
      <p:sp>
        <p:nvSpPr>
          <p:cNvPr id="99332" name="Notes Placeholder 2"/>
          <p:cNvSpPr>
            <a:spLocks noGrp="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lstStyle/>
          <a:p>
            <a:pPr eaLnBrk="1" hangingPunct="1"/>
            <a:r>
              <a:rPr lang="en-US" smtClean="0"/>
              <a:t>The results showed that roughly 70% of the time HIT had correctly characterized the landscape.  Here are some examples.</a:t>
            </a:r>
          </a:p>
        </p:txBody>
      </p:sp>
      <p:sp>
        <p:nvSpPr>
          <p:cNvPr id="6" name="Date Placeholder 5"/>
          <p:cNvSpPr>
            <a:spLocks noGrp="1"/>
          </p:cNvSpPr>
          <p:nvPr>
            <p:ph type="dt" idx="10"/>
          </p:nvPr>
        </p:nvSpPr>
        <p:spPr/>
        <p:txBody>
          <a:bodyPr/>
          <a:lstStyle/>
          <a:p>
            <a:fld id="{C5965547-BC7B-401C-8715-F3B5A9235C70}" type="datetime1">
              <a:rPr lang="en-US" smtClean="0"/>
              <a:pPr/>
              <a:t>7/25/2012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xfrm>
            <a:off x="3886200" y="8686800"/>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4A79EFF1-9FE9-41C6-9721-92C3400C5E4B}" type="slidenum">
              <a:rPr lang="en-US" smtClean="0"/>
              <a:pPr eaLnBrk="1" hangingPunct="1"/>
              <a:t>31</a:t>
            </a:fld>
            <a:endParaRPr lang="en-US" dirty="0" smtClean="0"/>
          </a:p>
        </p:txBody>
      </p:sp>
      <p:sp>
        <p:nvSpPr>
          <p:cNvPr id="100355" name="Slide Image Placeholder 1"/>
          <p:cNvSpPr>
            <a:spLocks noGrp="1" noRot="1" noChangeAspect="1" noTextEdit="1"/>
          </p:cNvSpPr>
          <p:nvPr>
            <p:ph type="sldImg"/>
          </p:nvPr>
        </p:nvSpPr>
        <p:spPr>
          <a:xfrm>
            <a:off x="1144588" y="685800"/>
            <a:ext cx="4572000" cy="3429000"/>
          </a:xfrm>
          <a:ln/>
        </p:spPr>
      </p:sp>
      <p:sp>
        <p:nvSpPr>
          <p:cNvPr id="100356" name="Notes Placeholder 2"/>
          <p:cNvSpPr>
            <a:spLocks noGrp="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lstStyle/>
          <a:p>
            <a:pPr eaLnBrk="1" hangingPunct="1"/>
            <a:r>
              <a:rPr lang="en-US" dirty="0" smtClean="0"/>
              <a:t>Of course, I cherry-picked some of the better locations and pictures to show here.  We did explore the 30% of misses to try and determine why HIT erred.  Coarse land-cover was the primary reason for most of these misses.  The </a:t>
            </a:r>
            <a:r>
              <a:rPr lang="en-US" dirty="0" err="1" smtClean="0"/>
              <a:t>landcover</a:t>
            </a:r>
            <a:r>
              <a:rPr lang="en-US" dirty="0" smtClean="0"/>
              <a:t> input was NLCD (30-meter) which is fine for characterizing farm fields; we can be fairly confident that the cells in the middle of the field are correctly characterized as agriculture.  The problem arises when the </a:t>
            </a:r>
            <a:r>
              <a:rPr lang="en-US" dirty="0" err="1" smtClean="0"/>
              <a:t>ag</a:t>
            </a:r>
            <a:r>
              <a:rPr lang="en-US" dirty="0" smtClean="0"/>
              <a:t>-land cells abut road cells.  It may say that a road is 30 meters wide and is immediately adjacent to agriculture.  This leaves out the drainage ditch between the road and field, which is the key geographic feature in the scene.  Another problem, is that in flatter locations it can be hard for a DEM to accurately represent flow-direction.  Our models may have predicted flow from a field heading east, when in fact it was heading west.  Therefore our efforts to locate gullies on the fields eastern edge proved fruitless.</a:t>
            </a:r>
          </a:p>
        </p:txBody>
      </p:sp>
      <p:sp>
        <p:nvSpPr>
          <p:cNvPr id="6" name="Date Placeholder 5"/>
          <p:cNvSpPr>
            <a:spLocks noGrp="1"/>
          </p:cNvSpPr>
          <p:nvPr>
            <p:ph type="dt" idx="10"/>
          </p:nvPr>
        </p:nvSpPr>
        <p:spPr/>
        <p:txBody>
          <a:bodyPr/>
          <a:lstStyle/>
          <a:p>
            <a:fld id="{911E6432-A832-46D9-B10C-27F5802B8EE6}" type="datetime1">
              <a:rPr lang="en-US" smtClean="0"/>
              <a:pPr/>
              <a:t>7/25/2012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xfrm>
            <a:off x="3886200" y="8686800"/>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D344FE98-2B08-4D08-AB7A-F8F35314DDF0}" type="slidenum">
              <a:rPr lang="en-US" smtClean="0"/>
              <a:pPr eaLnBrk="1" hangingPunct="1"/>
              <a:t>32</a:t>
            </a:fld>
            <a:endParaRPr lang="en-US" dirty="0" smtClean="0"/>
          </a:p>
        </p:txBody>
      </p:sp>
      <p:sp>
        <p:nvSpPr>
          <p:cNvPr id="101379" name="Slide Image Placeholder 1"/>
          <p:cNvSpPr>
            <a:spLocks noGrp="1" noRot="1" noChangeAspect="1" noTextEdit="1"/>
          </p:cNvSpPr>
          <p:nvPr>
            <p:ph type="sldImg"/>
          </p:nvPr>
        </p:nvSpPr>
        <p:spPr>
          <a:xfrm>
            <a:off x="1143000" y="685800"/>
            <a:ext cx="4572000" cy="3429000"/>
          </a:xfrm>
          <a:ln/>
        </p:spPr>
      </p:sp>
      <p:sp>
        <p:nvSpPr>
          <p:cNvPr id="101380" name="Notes Placeholder 2"/>
          <p:cNvSpPr>
            <a:spLocks noGrp="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lstStyle/>
          <a:p>
            <a:pPr eaLnBrk="1" hangingPunct="1"/>
            <a:r>
              <a:rPr lang="en-US" dirty="0" smtClean="0"/>
              <a:t>So the field evaluations were an assessment of one aspect of HIT, the spatially explicit high-risk maps.  MDA and the technicians are also evaluating HIT ranking of sub-watersheds by sediment loading.  We used HIT to estimate sediment loading at the NHD Plus catchment scale (average size of 700 acres).  The technicians each selected 10 catchments to sample.  They waited for rain, and gathered samples from each location.  They did this for 5 different rain events.  They shipped their samples to MDA, who is currently working with Michigan DEQ to analyze the samples.  Once the results come back, IWR will perform a Spearman Rank correlation to see how well HIT ranked the catchments.  Note, we’re not going to statistically analyze the exact measurements of sediment, but just the ranks.  I’ll come back to this in a moment.</a:t>
            </a:r>
          </a:p>
        </p:txBody>
      </p:sp>
      <p:sp>
        <p:nvSpPr>
          <p:cNvPr id="6" name="Date Placeholder 5"/>
          <p:cNvSpPr>
            <a:spLocks noGrp="1"/>
          </p:cNvSpPr>
          <p:nvPr>
            <p:ph type="dt" idx="10"/>
          </p:nvPr>
        </p:nvSpPr>
        <p:spPr/>
        <p:txBody>
          <a:bodyPr/>
          <a:lstStyle/>
          <a:p>
            <a:fld id="{FACD2E08-C852-464D-BFEB-174693A6C351}" type="datetime1">
              <a:rPr lang="en-US" smtClean="0"/>
              <a:pPr/>
              <a:t>7/25/2012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FC5AF723-2420-4EEA-89ED-4EB5AFCFA8BA}" type="slidenum">
              <a:rPr lang="en-US" smtClean="0"/>
              <a:pPr eaLnBrk="1" hangingPunct="1"/>
              <a:t>33</a:t>
            </a:fld>
            <a:endParaRPr lang="en-US" dirty="0" smtClean="0"/>
          </a:p>
        </p:txBody>
      </p:sp>
      <p:sp>
        <p:nvSpPr>
          <p:cNvPr id="102403" name="Slide Image Placeholder 1"/>
          <p:cNvSpPr>
            <a:spLocks noGrp="1" noRot="1" noChangeAspect="1" noTextEdit="1"/>
          </p:cNvSpPr>
          <p:nvPr>
            <p:ph type="sldImg"/>
          </p:nvPr>
        </p:nvSpPr>
        <p:spPr>
          <a:xfrm>
            <a:off x="1144588" y="685800"/>
            <a:ext cx="4572000" cy="3429000"/>
          </a:xfrm>
          <a:ln/>
        </p:spPr>
      </p:sp>
      <p:sp>
        <p:nvSpPr>
          <p:cNvPr id="102404" name="Notes Placeholder 2"/>
          <p:cNvSpPr>
            <a:spLocks noGrp="1"/>
          </p:cNvSpPr>
          <p:nvPr>
            <p:ph type="body" idx="1"/>
          </p:nvPr>
        </p:nvSpPr>
        <p:spPr>
          <a:xfrm>
            <a:off x="914711" y="4345587"/>
            <a:ext cx="5028579" cy="411292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0" tIns="45710" rIns="91420" bIns="45710"/>
          <a:lstStyle/>
          <a:p>
            <a:pPr eaLnBrk="1" hangingPunct="1"/>
            <a:r>
              <a:rPr lang="en-US" dirty="0" smtClean="0"/>
              <a:t>If you were looking at Toledo using the HIT model,</a:t>
            </a:r>
            <a:r>
              <a:rPr lang="en-US" baseline="0" dirty="0" smtClean="0"/>
              <a:t> it would predict a low sediment contribution from the area.  </a:t>
            </a:r>
            <a:r>
              <a:rPr lang="en-US" dirty="0" smtClean="0"/>
              <a:t>This is probably true, but should not imply that Toledo does not contribute nutrients to the Maumee.  RUSLE isn’t going to help you in downtown Toledo, unless green roofing starts to kick in.  There are models out there that allow for urban analysis, such as L-THIA from Purdue University, which we have actually begun to interface with in other projects.  RUSLE only measures one form of erosion, sheet.  It’s estimates do not include sediments from gully erosion, bank erosion, or wind erosion; which can be significant sources depending on the location.  This is why we recommend the use of HIT estimates of sediment loading at a watershed scale for relative comparisons only.  It’s probable that any HIT estimate of sediment loading for a watershed is below the actual amount.  But this does not limit a users ability to utilize HIT to target practices within a watershed.  Even though the raw numbers may not quantify gully erosion, the field evaluations have shown that the model’s spatially explicit results can help you locate them.</a:t>
            </a:r>
          </a:p>
        </p:txBody>
      </p:sp>
      <p:sp>
        <p:nvSpPr>
          <p:cNvPr id="6" name="Date Placeholder 5"/>
          <p:cNvSpPr>
            <a:spLocks noGrp="1"/>
          </p:cNvSpPr>
          <p:nvPr>
            <p:ph type="dt" idx="10"/>
          </p:nvPr>
        </p:nvSpPr>
        <p:spPr/>
        <p:txBody>
          <a:bodyPr/>
          <a:lstStyle/>
          <a:p>
            <a:fld id="{FE91B306-C013-4C65-9547-55F673E676F0}" type="datetime1">
              <a:rPr lang="en-US" smtClean="0"/>
              <a:pPr/>
              <a:t>7/25/2012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Image Placeholder 1"/>
          <p:cNvSpPr>
            <a:spLocks noGrp="1" noRot="1" noChangeAspect="1" noTextEdit="1"/>
          </p:cNvSpPr>
          <p:nvPr>
            <p:ph type="sldImg"/>
          </p:nvPr>
        </p:nvSpPr>
        <p:spPr>
          <a:xfrm>
            <a:off x="1144588" y="685800"/>
            <a:ext cx="4572000" cy="3429000"/>
          </a:xfrm>
          <a:ln/>
        </p:spPr>
      </p:sp>
      <p:sp>
        <p:nvSpPr>
          <p:cNvPr id="34820" name="Notes Placeholder 2"/>
          <p:cNvSpPr>
            <a:spLocks noGrp="1"/>
          </p:cNvSpPr>
          <p:nvPr>
            <p:ph type="body" idx="1"/>
          </p:nvPr>
        </p:nvSpPr>
        <p:spPr>
          <a:xfrm>
            <a:off x="914711" y="4345587"/>
            <a:ext cx="5028579" cy="4112926"/>
          </a:xfrm>
          <a:noFill/>
          <a:ln/>
        </p:spPr>
        <p:txBody>
          <a:bodyPr lIns="91420" tIns="45710" rIns="91420" bIns="45710"/>
          <a:lstStyle/>
          <a:p>
            <a:pPr eaLnBrk="1" hangingPunct="1"/>
            <a:r>
              <a:rPr lang="en-US" dirty="0" smtClean="0"/>
              <a:t>Clinton, Huron and Lenawee</a:t>
            </a:r>
            <a:r>
              <a:rPr lang="en-US" baseline="0" dirty="0" smtClean="0"/>
              <a:t> CDs were the preliminary testers of HIT.</a:t>
            </a:r>
            <a:endParaRPr lang="en-US" dirty="0" smtClean="0"/>
          </a:p>
        </p:txBody>
      </p:sp>
      <p:sp>
        <p:nvSpPr>
          <p:cNvPr id="6" name="Slide Number Placeholder 5"/>
          <p:cNvSpPr>
            <a:spLocks noGrp="1"/>
          </p:cNvSpPr>
          <p:nvPr>
            <p:ph type="sldNum" sz="quarter" idx="10"/>
          </p:nvPr>
        </p:nvSpPr>
        <p:spPr>
          <a:xfrm>
            <a:off x="3886200" y="8686800"/>
            <a:ext cx="2971800" cy="457200"/>
          </a:xfrm>
        </p:spPr>
        <p:txBody>
          <a:bodyPr/>
          <a:lstStyle/>
          <a:p>
            <a:fld id="{2AF92DBC-8755-447B-9805-2B44A6F992C4}" type="slidenum">
              <a:rPr lang="en-US" smtClean="0"/>
              <a:pPr/>
              <a:t>34</a:t>
            </a:fld>
            <a:endParaRPr lang="en-US" dirty="0"/>
          </a:p>
        </p:txBody>
      </p:sp>
      <p:sp>
        <p:nvSpPr>
          <p:cNvPr id="7" name="Date Placeholder 6"/>
          <p:cNvSpPr>
            <a:spLocks noGrp="1"/>
          </p:cNvSpPr>
          <p:nvPr>
            <p:ph type="dt" idx="11"/>
          </p:nvPr>
        </p:nvSpPr>
        <p:spPr/>
        <p:txBody>
          <a:bodyPr/>
          <a:lstStyle/>
          <a:p>
            <a:fld id="{882CF276-6E65-4D3E-B694-3E4AA37FD16B}" type="datetime1">
              <a:rPr lang="en-US" smtClean="0"/>
              <a:pPr/>
              <a:t>7/25/2012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F92DBC-8755-447B-9805-2B44A6F992C4}" type="slidenum">
              <a:rPr lang="en-US" smtClean="0"/>
              <a:pPr/>
              <a:t>35</a:t>
            </a:fld>
            <a:endParaRPr lang="en-US"/>
          </a:p>
        </p:txBody>
      </p:sp>
      <p:sp>
        <p:nvSpPr>
          <p:cNvPr id="5" name="Date Placeholder 4"/>
          <p:cNvSpPr>
            <a:spLocks noGrp="1"/>
          </p:cNvSpPr>
          <p:nvPr>
            <p:ph type="dt" idx="11"/>
          </p:nvPr>
        </p:nvSpPr>
        <p:spPr/>
        <p:txBody>
          <a:bodyPr/>
          <a:lstStyle/>
          <a:p>
            <a:fld id="{1F3C9040-0330-473B-912E-A4D6C9FD6931}" type="datetime1">
              <a:rPr lang="en-US" smtClean="0"/>
              <a:pPr/>
              <a:t>7/25/2012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Image Placeholder 1"/>
          <p:cNvSpPr>
            <a:spLocks noGrp="1" noRot="1" noChangeAspect="1" noTextEdit="1"/>
          </p:cNvSpPr>
          <p:nvPr>
            <p:ph type="sldImg"/>
          </p:nvPr>
        </p:nvSpPr>
        <p:spPr>
          <a:xfrm>
            <a:off x="1144588" y="685800"/>
            <a:ext cx="4572000" cy="3429000"/>
          </a:xfrm>
          <a:ln/>
        </p:spPr>
      </p:sp>
      <p:sp>
        <p:nvSpPr>
          <p:cNvPr id="34820" name="Notes Placeholder 2"/>
          <p:cNvSpPr>
            <a:spLocks noGrp="1"/>
          </p:cNvSpPr>
          <p:nvPr>
            <p:ph type="body" idx="1"/>
          </p:nvPr>
        </p:nvSpPr>
        <p:spPr>
          <a:xfrm>
            <a:off x="914711" y="4345587"/>
            <a:ext cx="5028579" cy="4112926"/>
          </a:xfrm>
          <a:noFill/>
          <a:ln/>
        </p:spPr>
        <p:txBody>
          <a:bodyPr lIns="91420" tIns="45710" rIns="91420" bIns="45710"/>
          <a:lstStyle/>
          <a:p>
            <a:pPr eaLnBrk="1" hangingPunct="1"/>
            <a:r>
              <a:rPr lang="en-US" dirty="0" smtClean="0"/>
              <a:t>HIT’s homepage.</a:t>
            </a:r>
          </a:p>
          <a:p>
            <a:pPr eaLnBrk="1" hangingPunct="1"/>
            <a:endParaRPr lang="en-US" dirty="0" smtClean="0"/>
          </a:p>
          <a:p>
            <a:pPr eaLnBrk="1" hangingPunct="1"/>
            <a:r>
              <a:rPr lang="en-US" dirty="0" smtClean="0"/>
              <a:t>Note</a:t>
            </a:r>
            <a:r>
              <a:rPr lang="en-US" baseline="0" dirty="0" smtClean="0"/>
              <a:t> the “Data Access” heading. “By watershed” lets you select watershed(s) from menus, “By address” let’s you select 1 watershed, “Straight to Map” takes you straight to the map without selecting any watersheds.</a:t>
            </a:r>
          </a:p>
          <a:p>
            <a:pPr eaLnBrk="1" hangingPunct="1"/>
            <a:endParaRPr lang="en-US" baseline="0" dirty="0" smtClean="0"/>
          </a:p>
          <a:p>
            <a:pPr eaLnBrk="1" hangingPunct="1"/>
            <a:r>
              <a:rPr lang="en-US" baseline="0" dirty="0" smtClean="0"/>
              <a:t>Help has some links to tutorials.  About HIT has brochures and presentations available for download.</a:t>
            </a:r>
            <a:endParaRPr lang="en-US" dirty="0" smtClean="0"/>
          </a:p>
        </p:txBody>
      </p:sp>
      <p:sp>
        <p:nvSpPr>
          <p:cNvPr id="6" name="Slide Number Placeholder 5"/>
          <p:cNvSpPr>
            <a:spLocks noGrp="1"/>
          </p:cNvSpPr>
          <p:nvPr>
            <p:ph type="sldNum" sz="quarter" idx="10"/>
          </p:nvPr>
        </p:nvSpPr>
        <p:spPr>
          <a:xfrm>
            <a:off x="3886200" y="8686800"/>
            <a:ext cx="2971800" cy="457200"/>
          </a:xfrm>
        </p:spPr>
        <p:txBody>
          <a:bodyPr/>
          <a:lstStyle/>
          <a:p>
            <a:fld id="{2AF92DBC-8755-447B-9805-2B44A6F992C4}" type="slidenum">
              <a:rPr lang="en-US" smtClean="0"/>
              <a:pPr/>
              <a:t>36</a:t>
            </a:fld>
            <a:endParaRPr lang="en-US" dirty="0"/>
          </a:p>
        </p:txBody>
      </p:sp>
      <p:sp>
        <p:nvSpPr>
          <p:cNvPr id="7" name="Date Placeholder 6"/>
          <p:cNvSpPr>
            <a:spLocks noGrp="1"/>
          </p:cNvSpPr>
          <p:nvPr>
            <p:ph type="dt" idx="11"/>
          </p:nvPr>
        </p:nvSpPr>
        <p:spPr/>
        <p:txBody>
          <a:bodyPr/>
          <a:lstStyle/>
          <a:p>
            <a:fld id="{882CF276-6E65-4D3E-B694-3E4AA37FD16B}" type="datetime1">
              <a:rPr lang="en-US" smtClean="0"/>
              <a:pPr/>
              <a:t>7/25/2012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eaLnBrk="1" hangingPunct="1"/>
            <a:r>
              <a:rPr lang="en-US" dirty="0" smtClean="0"/>
              <a:t>HIT 2.0 is built on Microsoft’s Bing Maps (Used to be Live Maps, but MS inexplicably renamed it Bing, to go along with its new search engine – But It’s Not Google).  HIT 2.0 allows for analysis across the Great Lakes Basin.  Note:  I understand that we’re leaving out Canada, but thus far the data necessary for modeling has only been readily available for the U.S. side.  And allows for analysis at all watershed scales, 2-digit through 12.  </a:t>
            </a:r>
          </a:p>
          <a:p>
            <a:pPr eaLnBrk="1" hangingPunct="1"/>
            <a:endParaRPr lang="en-US" dirty="0" smtClean="0"/>
          </a:p>
          <a:p>
            <a:pPr eaLnBrk="1" hangingPunct="1"/>
            <a:r>
              <a:rPr lang="en-US" dirty="0" smtClean="0"/>
              <a:t>Note</a:t>
            </a:r>
            <a:r>
              <a:rPr lang="en-US" baseline="0" dirty="0" smtClean="0"/>
              <a:t> the “Map Layers” menu.  Here is where users can adjust what’s visible on the map, and which layer is active.  Again recall the differences between active layers and visible layers.  Checked boxes mean the layer is drawn on the map (visible).  The circular radio buttons are to mark an active layer– only one layer can be active but multiple layers can be visible.  In order to select a watershed within the map, use “Identify,” “HIT Data,” “Label Watersheds,” “Apply Legend,” etc., one of the HUC layers MUST be activated.  In this example, the </a:t>
            </a:r>
            <a:r>
              <a:rPr lang="en-US" i="1" baseline="0" dirty="0" smtClean="0"/>
              <a:t>HUC8 </a:t>
            </a:r>
            <a:r>
              <a:rPr lang="en-US" i="0" baseline="0" dirty="0" smtClean="0"/>
              <a:t> and </a:t>
            </a:r>
            <a:r>
              <a:rPr lang="en-US" i="1" baseline="0" dirty="0" smtClean="0"/>
              <a:t>HUC2</a:t>
            </a:r>
            <a:r>
              <a:rPr lang="en-US" i="0" baseline="0" dirty="0" smtClean="0"/>
              <a:t> layers are drawn on the map, and the </a:t>
            </a:r>
            <a:r>
              <a:rPr lang="en-US" i="1" baseline="0" dirty="0" smtClean="0"/>
              <a:t>HUC8 </a:t>
            </a:r>
            <a:r>
              <a:rPr lang="en-US" i="0" baseline="0" dirty="0" smtClean="0"/>
              <a:t> is currently active. </a:t>
            </a:r>
          </a:p>
          <a:p>
            <a:pPr eaLnBrk="1" hangingPunct="1"/>
            <a:endParaRPr lang="en-US" i="0" baseline="0" dirty="0" smtClean="0"/>
          </a:p>
          <a:p>
            <a:pPr eaLnBrk="1" hangingPunct="1"/>
            <a:r>
              <a:rPr lang="en-US" i="0" baseline="0" dirty="0" smtClean="0"/>
              <a:t>Next, notice “HIT Tools” at the top.  As you work with the HIT model, these tools will be very important in your analyses.  More on these later.</a:t>
            </a:r>
          </a:p>
          <a:p>
            <a:pPr eaLnBrk="1" hangingPunct="1"/>
            <a:endParaRPr lang="en-US" i="0" baseline="0" dirty="0" smtClean="0"/>
          </a:p>
          <a:p>
            <a:pPr eaLnBrk="1" hangingPunct="1"/>
            <a:r>
              <a:rPr lang="en-US" i="0" baseline="0" dirty="0" smtClean="0"/>
              <a:t>The toolbar anchored in the left-hand corner is for Bing Maps.  You can choose between different displays (2D and 3D), map backgrounds (Aerial, Bird’s Eye, Road), and turn on/off map labels.</a:t>
            </a:r>
          </a:p>
          <a:p>
            <a:pPr eaLnBrk="1" hangingPunct="1"/>
            <a:endParaRPr lang="en-US" i="0" baseline="0" dirty="0" smtClean="0"/>
          </a:p>
          <a:p>
            <a:pPr eaLnBrk="1" hangingPunct="1"/>
            <a:r>
              <a:rPr lang="en-US" i="0" baseline="0" dirty="0" smtClean="0"/>
              <a:t>A map legend can be accessed by clicking “Map Legend” from the toolbar.  It will automatically update as you adjust which layers are drawn on the map.  </a:t>
            </a:r>
          </a:p>
          <a:p>
            <a:pPr eaLnBrk="1" hangingPunct="1"/>
            <a:endParaRPr lang="en-US" i="0" baseline="0" dirty="0" smtClean="0"/>
          </a:p>
          <a:p>
            <a:pPr eaLnBrk="1" hangingPunct="1"/>
            <a:r>
              <a:rPr lang="en-US" i="0" baseline="0" dirty="0" smtClean="0"/>
              <a:t>Notice the “Status” box in the bottom left corner.  This indicates which map tools are active.  Right now, the “Identify” tool is active.</a:t>
            </a:r>
          </a:p>
          <a:p>
            <a:pPr eaLnBrk="1" hangingPunct="1"/>
            <a:endParaRPr lang="en-US" i="0" baseline="0" dirty="0" smtClean="0"/>
          </a:p>
          <a:p>
            <a:pPr eaLnBrk="1" hangingPunct="1"/>
            <a:r>
              <a:rPr lang="en-US" i="0" baseline="0" dirty="0" smtClean="0"/>
              <a:t>Further notice that “Identify” and “Map Legend” are in bold on the toolbar.  This means that you are currently working with these tools.  Headings not in bold indicate that those tools are not being used.  </a:t>
            </a:r>
            <a:endParaRPr lang="en-US" dirty="0" smtClean="0"/>
          </a:p>
        </p:txBody>
      </p:sp>
      <p:sp>
        <p:nvSpPr>
          <p:cNvPr id="4" name="Date Placeholder 3"/>
          <p:cNvSpPr>
            <a:spLocks noGrp="1"/>
          </p:cNvSpPr>
          <p:nvPr>
            <p:ph type="dt" idx="10"/>
          </p:nvPr>
        </p:nvSpPr>
        <p:spPr/>
        <p:txBody>
          <a:bodyPr/>
          <a:lstStyle/>
          <a:p>
            <a:fld id="{FCFFE1B2-CDE1-4A4D-BC5F-8BA93C26FEAA}"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BB8A606B-9A61-4850-AA70-AA9559A345F0}" type="slidenum">
              <a:rPr lang="en-US" sz="1200"/>
              <a:pPr algn="r" defTabSz="914437"/>
              <a:t>38</a:t>
            </a:fld>
            <a:endParaRPr lang="en-US" sz="1200" dirty="0"/>
          </a:p>
        </p:txBody>
      </p:sp>
      <p:sp>
        <p:nvSpPr>
          <p:cNvPr id="26627" name="Slide Image Placeholder 1"/>
          <p:cNvSpPr>
            <a:spLocks noGrp="1" noRot="1" noChangeAspect="1" noTextEdit="1"/>
          </p:cNvSpPr>
          <p:nvPr>
            <p:ph type="sldImg"/>
          </p:nvPr>
        </p:nvSpPr>
        <p:spPr>
          <a:xfrm>
            <a:off x="1144588" y="685800"/>
            <a:ext cx="4572000" cy="3429000"/>
          </a:xfrm>
          <a:ln/>
        </p:spPr>
      </p:sp>
      <p:sp>
        <p:nvSpPr>
          <p:cNvPr id="26628" name="Notes Placeholder 2"/>
          <p:cNvSpPr>
            <a:spLocks noGrp="1"/>
          </p:cNvSpPr>
          <p:nvPr>
            <p:ph type="body" idx="1"/>
          </p:nvPr>
        </p:nvSpPr>
        <p:spPr>
          <a:xfrm>
            <a:off x="914711" y="4345587"/>
            <a:ext cx="5028579" cy="4112926"/>
          </a:xfrm>
          <a:noFill/>
          <a:ln/>
        </p:spPr>
        <p:txBody>
          <a:bodyPr lIns="91420" tIns="45710" rIns="91420" bIns="45710"/>
          <a:lstStyle/>
          <a:p>
            <a:pPr eaLnBrk="1" hangingPunct="1"/>
            <a:r>
              <a:rPr lang="en-US" dirty="0" smtClean="0"/>
              <a:t>Again, in order to select a watershed, one of the HUC layer</a:t>
            </a:r>
            <a:r>
              <a:rPr lang="en-US" baseline="0" dirty="0" smtClean="0"/>
              <a:t>s must be active.  You can select layers directly on the map (draw a box or click individually on watersheds), by typing in the watershed name or HUC, or by providing an address. </a:t>
            </a:r>
            <a:endParaRPr lang="en-US" dirty="0" smtClean="0"/>
          </a:p>
        </p:txBody>
      </p:sp>
      <p:sp>
        <p:nvSpPr>
          <p:cNvPr id="7" name="Date Placeholder 6"/>
          <p:cNvSpPr>
            <a:spLocks noGrp="1"/>
          </p:cNvSpPr>
          <p:nvPr>
            <p:ph type="dt" idx="11"/>
          </p:nvPr>
        </p:nvSpPr>
        <p:spPr/>
        <p:txBody>
          <a:bodyPr/>
          <a:lstStyle/>
          <a:p>
            <a:fld id="{C6C42B41-6D15-4DBA-B2AA-90E6D3D1D892}" type="datetime1">
              <a:rPr lang="en-US" smtClean="0"/>
              <a:pPr/>
              <a:t>7/25/2012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86F647AF-CAFB-4DA5-B014-BD83BE66B263}" type="slidenum">
              <a:rPr lang="en-US" sz="1200"/>
              <a:pPr algn="r" defTabSz="914437"/>
              <a:t>39</a:t>
            </a:fld>
            <a:endParaRPr lang="en-US" sz="1200" dirty="0"/>
          </a:p>
        </p:txBody>
      </p:sp>
      <p:sp>
        <p:nvSpPr>
          <p:cNvPr id="27651" name="Slide Image Placeholder 1"/>
          <p:cNvSpPr>
            <a:spLocks noGrp="1" noRot="1" noChangeAspect="1" noTextEdit="1"/>
          </p:cNvSpPr>
          <p:nvPr>
            <p:ph type="sldImg"/>
          </p:nvPr>
        </p:nvSpPr>
        <p:spPr>
          <a:xfrm>
            <a:off x="1144588" y="685800"/>
            <a:ext cx="4572000" cy="3429000"/>
          </a:xfrm>
          <a:ln/>
        </p:spPr>
      </p:sp>
      <p:sp>
        <p:nvSpPr>
          <p:cNvPr id="27652" name="Notes Placeholder 2"/>
          <p:cNvSpPr>
            <a:spLocks noGrp="1"/>
          </p:cNvSpPr>
          <p:nvPr>
            <p:ph type="body" idx="1"/>
          </p:nvPr>
        </p:nvSpPr>
        <p:spPr>
          <a:xfrm>
            <a:off x="914711" y="4345587"/>
            <a:ext cx="5028579" cy="4112926"/>
          </a:xfrm>
          <a:noFill/>
          <a:ln/>
        </p:spPr>
        <p:txBody>
          <a:bodyPr lIns="91420" tIns="45710" rIns="91420" bIns="45710"/>
          <a:lstStyle/>
          <a:p>
            <a:pPr eaLnBrk="1" hangingPunct="1"/>
            <a:r>
              <a:rPr lang="en-US" dirty="0" smtClean="0"/>
              <a:t>HIT tables provide valuable information for prioritization.</a:t>
            </a:r>
            <a:r>
              <a:rPr lang="en-US" baseline="0" dirty="0" smtClean="0"/>
              <a:t>  Remember that these are ESTIMATES and should be used to make relative comparisons between watersheds or BMP scenarios.  </a:t>
            </a:r>
          </a:p>
          <a:p>
            <a:pPr eaLnBrk="1" hangingPunct="1"/>
            <a:endParaRPr lang="en-US" baseline="0" dirty="0" smtClean="0"/>
          </a:p>
          <a:p>
            <a:pPr eaLnBrk="1" hangingPunct="1"/>
            <a:r>
              <a:rPr lang="en-US" baseline="0" dirty="0" smtClean="0"/>
              <a:t>Choose between </a:t>
            </a:r>
            <a:r>
              <a:rPr lang="en-US" i="1" baseline="0" dirty="0" smtClean="0"/>
              <a:t>Sediment</a:t>
            </a:r>
            <a:r>
              <a:rPr lang="en-US" i="0" baseline="0" dirty="0" smtClean="0"/>
              <a:t> or </a:t>
            </a:r>
            <a:r>
              <a:rPr lang="en-US" i="1" baseline="0" dirty="0" smtClean="0"/>
              <a:t>Erosion</a:t>
            </a:r>
            <a:r>
              <a:rPr lang="en-US" i="0" baseline="0" dirty="0" smtClean="0"/>
              <a:t>, </a:t>
            </a:r>
            <a:r>
              <a:rPr lang="en-US" i="1" baseline="0" dirty="0" smtClean="0"/>
              <a:t>Rates</a:t>
            </a:r>
            <a:r>
              <a:rPr lang="en-US" i="0" baseline="0" dirty="0" smtClean="0"/>
              <a:t> or </a:t>
            </a:r>
            <a:r>
              <a:rPr lang="en-US" i="1" baseline="0" dirty="0" smtClean="0"/>
              <a:t>Totals</a:t>
            </a:r>
            <a:r>
              <a:rPr lang="en-US" i="0" baseline="0" dirty="0" smtClean="0"/>
              <a:t>, and various BMP scenarios.  Note that BMP scenarios do not need to be selected to create a HIT Table.  Also note that HIT tables can be made from the other watershed selection methods on the HIT homepage.</a:t>
            </a:r>
          </a:p>
          <a:p>
            <a:pPr eaLnBrk="1" hangingPunct="1"/>
            <a:endParaRPr lang="en-US" i="0" baseline="0" dirty="0" smtClean="0"/>
          </a:p>
          <a:p>
            <a:pPr eaLnBrk="1" hangingPunct="1"/>
            <a:r>
              <a:rPr lang="en-US" i="0" baseline="0" dirty="0" smtClean="0"/>
              <a:t>The first three white columns display basic watershed information: name, HUC, acres.  </a:t>
            </a:r>
          </a:p>
          <a:p>
            <a:pPr eaLnBrk="1" hangingPunct="1"/>
            <a:r>
              <a:rPr lang="en-US" i="0" baseline="0" dirty="0" smtClean="0"/>
              <a:t>Grey columns indicate either total sediment load or rate of sediment loading.</a:t>
            </a:r>
          </a:p>
          <a:p>
            <a:r>
              <a:rPr lang="en-US" sz="1200" kern="1200" dirty="0" smtClean="0">
                <a:solidFill>
                  <a:schemeClr val="tx1"/>
                </a:solidFill>
                <a:latin typeface="+mn-lt"/>
                <a:ea typeface="+mn-ea"/>
                <a:cs typeface="+mn-cs"/>
              </a:rPr>
              <a:t>The black columns show the estimated reduction in sediment loading for each BMP. </a:t>
            </a:r>
          </a:p>
          <a:p>
            <a:r>
              <a:rPr lang="en-US" sz="1200" kern="1200" dirty="0" smtClean="0">
                <a:solidFill>
                  <a:schemeClr val="tx1"/>
                </a:solidFill>
                <a:latin typeface="+mn-lt"/>
                <a:ea typeface="+mn-ea"/>
                <a:cs typeface="+mn-cs"/>
              </a:rPr>
              <a:t>The green columns show the cost-benefit ($ per ton of sediment loading reduced) of each BMP, essentially the “bang for the buck” number.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Costs</a:t>
            </a:r>
            <a:r>
              <a:rPr lang="en-US" sz="1200" kern="1200" baseline="0" dirty="0" smtClean="0">
                <a:solidFill>
                  <a:schemeClr val="tx1"/>
                </a:solidFill>
                <a:latin typeface="+mn-lt"/>
                <a:ea typeface="+mn-ea"/>
                <a:cs typeface="+mn-cs"/>
              </a:rPr>
              <a:t> for BMPs can be adjusted and recalculated on the fly.  Columns can also be sorted by clicking on a column’s heading. </a:t>
            </a:r>
            <a:endParaRPr lang="en-US" sz="1200" kern="1200" dirty="0" smtClean="0">
              <a:solidFill>
                <a:schemeClr val="tx1"/>
              </a:solidFill>
              <a:latin typeface="+mn-lt"/>
              <a:ea typeface="+mn-ea"/>
              <a:cs typeface="+mn-cs"/>
            </a:endParaRPr>
          </a:p>
          <a:p>
            <a:pPr eaLnBrk="1" hangingPunct="1"/>
            <a:endParaRPr lang="en-US" baseline="0" dirty="0" smtClean="0"/>
          </a:p>
        </p:txBody>
      </p:sp>
      <p:sp>
        <p:nvSpPr>
          <p:cNvPr id="7" name="Date Placeholder 6"/>
          <p:cNvSpPr>
            <a:spLocks noGrp="1"/>
          </p:cNvSpPr>
          <p:nvPr>
            <p:ph type="dt" idx="11"/>
          </p:nvPr>
        </p:nvSpPr>
        <p:spPr/>
        <p:txBody>
          <a:bodyPr/>
          <a:lstStyle/>
          <a:p>
            <a:fld id="{47D626FC-DA2F-444D-ACE5-C21993B117C1}" type="datetime1">
              <a:rPr lang="en-US" smtClean="0"/>
              <a:pPr/>
              <a:t>7/25/2012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IWR continues to refine HIT by developing finer-resolution models on a watershed-by-watershed project basis, incorporating new and richer model inputs, improving model processing time, and enabling dynamic web-based scenario modeling.</a:t>
            </a:r>
          </a:p>
          <a:p>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4</a:t>
            </a:fld>
            <a:endParaRPr lang="en-US"/>
          </a:p>
        </p:txBody>
      </p:sp>
      <p:sp>
        <p:nvSpPr>
          <p:cNvPr id="5" name="Date Placeholder 4"/>
          <p:cNvSpPr>
            <a:spLocks noGrp="1"/>
          </p:cNvSpPr>
          <p:nvPr>
            <p:ph type="dt" idx="11"/>
          </p:nvPr>
        </p:nvSpPr>
        <p:spPr/>
        <p:txBody>
          <a:bodyPr/>
          <a:lstStyle/>
          <a:p>
            <a:fld id="{0B293F15-BF61-4DF2-BAD2-85573805C741}" type="datetime1">
              <a:rPr lang="en-US" smtClean="0"/>
              <a:pPr/>
              <a:t>7/25/2012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E54F8EF3-E53E-473A-BEEA-8135955923FC}" type="slidenum">
              <a:rPr lang="en-US" sz="1200"/>
              <a:pPr algn="r" defTabSz="914437"/>
              <a:t>40</a:t>
            </a:fld>
            <a:endParaRPr lang="en-US" sz="1200" dirty="0"/>
          </a:p>
        </p:txBody>
      </p:sp>
      <p:sp>
        <p:nvSpPr>
          <p:cNvPr id="28675" name="Slide Image Placeholder 1"/>
          <p:cNvSpPr>
            <a:spLocks noGrp="1" noRot="1" noChangeAspect="1" noTextEdit="1"/>
          </p:cNvSpPr>
          <p:nvPr>
            <p:ph type="sldImg"/>
          </p:nvPr>
        </p:nvSpPr>
        <p:spPr>
          <a:xfrm>
            <a:off x="1144588" y="685800"/>
            <a:ext cx="4572000" cy="3429000"/>
          </a:xfrm>
          <a:ln/>
        </p:spPr>
      </p:sp>
      <p:sp>
        <p:nvSpPr>
          <p:cNvPr id="28676" name="Notes Placeholder 2"/>
          <p:cNvSpPr>
            <a:spLocks noGrp="1"/>
          </p:cNvSpPr>
          <p:nvPr>
            <p:ph type="body" idx="1"/>
          </p:nvPr>
        </p:nvSpPr>
        <p:spPr>
          <a:xfrm>
            <a:off x="914711" y="4345587"/>
            <a:ext cx="5028579" cy="4112926"/>
          </a:xfrm>
          <a:noFill/>
          <a:ln/>
        </p:spPr>
        <p:txBody>
          <a:bodyPr lIns="91420" tIns="45710" rIns="91420" bIns="45710"/>
          <a:lstStyle/>
          <a:p>
            <a:pPr eaLnBrk="1" hangingPunct="1"/>
            <a:r>
              <a:rPr lang="en-US" dirty="0" smtClean="0"/>
              <a:t>A quick</a:t>
            </a:r>
            <a:r>
              <a:rPr lang="en-US" baseline="0" dirty="0" smtClean="0"/>
              <a:t> way to visually see watersheds at higher risk for erosion/sediment is using the “Apply Legend” tool.  It lets you shade watersheds by sediment/erosion and rates/totals.  There are two different ways to classify the data: equal intervals or quartiles.  </a:t>
            </a:r>
          </a:p>
          <a:p>
            <a:pPr eaLnBrk="1" hangingPunct="1"/>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“Equal Intervals” defines bins for the watersheds using value ranges of equal size (e.g. 0-2, 2-4, 4-6, 6-8), while “Quartile” creates value ranges for the bins so that each bin has roughly the same number of watersheds.  Quartiles typically produce the more cartographically appealing map, as Equal Intervals can be skewed by very large values relative to the rest of the sample.</a:t>
            </a:r>
          </a:p>
          <a:p>
            <a:pPr eaLnBrk="1" hangingPunct="1"/>
            <a:endParaRPr lang="en-US" dirty="0" smtClean="0"/>
          </a:p>
        </p:txBody>
      </p:sp>
      <p:sp>
        <p:nvSpPr>
          <p:cNvPr id="7" name="Date Placeholder 6"/>
          <p:cNvSpPr>
            <a:spLocks noGrp="1"/>
          </p:cNvSpPr>
          <p:nvPr>
            <p:ph type="dt" idx="11"/>
          </p:nvPr>
        </p:nvSpPr>
        <p:spPr/>
        <p:txBody>
          <a:bodyPr/>
          <a:lstStyle/>
          <a:p>
            <a:fld id="{B92B47A3-C86F-4A79-B06A-1D6E6699BE7B}" type="datetime1">
              <a:rPr lang="en-US" smtClean="0"/>
              <a:pPr/>
              <a:t>7/25/2012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use</a:t>
            </a:r>
            <a:r>
              <a:rPr lang="en-US" baseline="0" dirty="0" smtClean="0"/>
              <a:t> “Apply Legend” at various HUC scales.</a:t>
            </a:r>
            <a:endParaRPr lang="en-US" dirty="0"/>
          </a:p>
        </p:txBody>
      </p:sp>
      <p:sp>
        <p:nvSpPr>
          <p:cNvPr id="4" name="Date Placeholder 3"/>
          <p:cNvSpPr>
            <a:spLocks noGrp="1"/>
          </p:cNvSpPr>
          <p:nvPr>
            <p:ph type="dt" idx="10"/>
          </p:nvPr>
        </p:nvSpPr>
        <p:spPr/>
        <p:txBody>
          <a:bodyPr/>
          <a:lstStyle/>
          <a:p>
            <a:fld id="{83BB3C37-1241-4536-B0D9-6D5F7DEB7CF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027" y="8684926"/>
            <a:ext cx="2972421" cy="457513"/>
          </a:xfrm>
          <a:prstGeom prst="rect">
            <a:avLst/>
          </a:prstGeom>
          <a:noFill/>
          <a:ln w="9525">
            <a:noFill/>
            <a:miter lim="800000"/>
            <a:headEnd/>
            <a:tailEnd/>
          </a:ln>
        </p:spPr>
        <p:txBody>
          <a:bodyPr lIns="91435" tIns="45718" rIns="91435" bIns="45718" anchor="b"/>
          <a:lstStyle/>
          <a:p>
            <a:pPr algn="r" defTabSz="914437"/>
            <a:fld id="{D0BDC0AF-7989-452A-83D6-F8F64AC49A36}" type="slidenum">
              <a:rPr lang="en-US" sz="1200"/>
              <a:pPr algn="r" defTabSz="914437"/>
              <a:t>42</a:t>
            </a:fld>
            <a:endParaRPr lang="en-US" sz="1200" dirty="0"/>
          </a:p>
        </p:txBody>
      </p:sp>
      <p:sp>
        <p:nvSpPr>
          <p:cNvPr id="29699" name="Slide Image Placeholder 1"/>
          <p:cNvSpPr>
            <a:spLocks noGrp="1" noRot="1" noChangeAspect="1" noTextEdit="1"/>
          </p:cNvSpPr>
          <p:nvPr>
            <p:ph type="sldImg"/>
          </p:nvPr>
        </p:nvSpPr>
        <p:spPr>
          <a:xfrm>
            <a:off x="1144588" y="685800"/>
            <a:ext cx="4572000" cy="3429000"/>
          </a:xfrm>
          <a:ln/>
        </p:spPr>
      </p:sp>
      <p:sp>
        <p:nvSpPr>
          <p:cNvPr id="29700" name="Notes Placeholder 2"/>
          <p:cNvSpPr>
            <a:spLocks noGrp="1"/>
          </p:cNvSpPr>
          <p:nvPr>
            <p:ph type="body" idx="1"/>
          </p:nvPr>
        </p:nvSpPr>
        <p:spPr>
          <a:xfrm>
            <a:off x="914711" y="4345587"/>
            <a:ext cx="5028579" cy="4112926"/>
          </a:xfrm>
          <a:noFill/>
          <a:ln/>
        </p:spPr>
        <p:txBody>
          <a:bodyPr lIns="91420" tIns="45710" rIns="91420" bIns="45710"/>
          <a:lstStyle/>
          <a:p>
            <a:pPr eaLnBrk="1" hangingPunct="1"/>
            <a:r>
              <a:rPr lang="en-US" dirty="0" smtClean="0"/>
              <a:t>Bing</a:t>
            </a:r>
            <a:r>
              <a:rPr lang="en-US" baseline="0" dirty="0" smtClean="0"/>
              <a:t> Maps has various ways to help see high-risk areas up close.  You can zoom in on fields with the </a:t>
            </a:r>
            <a:r>
              <a:rPr lang="en-US" i="1" baseline="0" dirty="0" smtClean="0"/>
              <a:t>Sediment</a:t>
            </a:r>
            <a:r>
              <a:rPr lang="en-US" i="0" baseline="0" dirty="0" smtClean="0"/>
              <a:t> or </a:t>
            </a:r>
            <a:r>
              <a:rPr lang="en-US" i="1" baseline="0" dirty="0" smtClean="0"/>
              <a:t>Erosion </a:t>
            </a:r>
            <a:r>
              <a:rPr lang="en-US" i="0" baseline="0" dirty="0" smtClean="0"/>
              <a:t>layers drawn on the map, view the map in 3D, or use “Bird’s eye” to see very detailed aerial imagery.  This imagery can help you discern areas that seem to have channelized flow on their fields or spot areas that have BMPs already installed (</a:t>
            </a:r>
            <a:r>
              <a:rPr lang="en-US" i="0" baseline="0" dirty="0" err="1" smtClean="0"/>
              <a:t>ie</a:t>
            </a:r>
            <a:r>
              <a:rPr lang="en-US" i="0" baseline="0" dirty="0" smtClean="0"/>
              <a:t> grassed waterways).  Note that Bird’s eye imagery may not be available in all locations. </a:t>
            </a:r>
            <a:endParaRPr lang="en-US" dirty="0" smtClean="0"/>
          </a:p>
        </p:txBody>
      </p:sp>
      <p:sp>
        <p:nvSpPr>
          <p:cNvPr id="7" name="Date Placeholder 6"/>
          <p:cNvSpPr>
            <a:spLocks noGrp="1"/>
          </p:cNvSpPr>
          <p:nvPr>
            <p:ph type="dt" idx="11"/>
          </p:nvPr>
        </p:nvSpPr>
        <p:spPr/>
        <p:txBody>
          <a:bodyPr/>
          <a:lstStyle/>
          <a:p>
            <a:fld id="{23A77754-B99B-40C8-A628-D2E4612D0284}" type="datetime1">
              <a:rPr lang="en-US" smtClean="0"/>
              <a:pPr/>
              <a:t>7/25/2012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Pull up PDF</a:t>
            </a:r>
            <a:r>
              <a:rPr lang="en-US" baseline="0" dirty="0" smtClean="0"/>
              <a:t> for appropriate tutorial</a:t>
            </a:r>
            <a:endParaRPr lang="en-US" dirty="0"/>
          </a:p>
        </p:txBody>
      </p:sp>
      <p:sp>
        <p:nvSpPr>
          <p:cNvPr id="4" name="Date Placeholder 3"/>
          <p:cNvSpPr>
            <a:spLocks noGrp="1"/>
          </p:cNvSpPr>
          <p:nvPr>
            <p:ph type="dt" idx="10"/>
          </p:nvPr>
        </p:nvSpPr>
        <p:spPr/>
        <p:txBody>
          <a:bodyPr/>
          <a:lstStyle/>
          <a:p>
            <a:fld id="{7734DEF3-365B-4279-A093-6467F4E08FF0}"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44</a:t>
            </a:fld>
            <a:endParaRPr lang="en-US"/>
          </a:p>
        </p:txBody>
      </p:sp>
      <p:sp>
        <p:nvSpPr>
          <p:cNvPr id="5" name="Date Placeholder 4"/>
          <p:cNvSpPr>
            <a:spLocks noGrp="1"/>
          </p:cNvSpPr>
          <p:nvPr>
            <p:ph type="dt" idx="11"/>
          </p:nvPr>
        </p:nvSpPr>
        <p:spPr/>
        <p:txBody>
          <a:bodyPr/>
          <a:lstStyle/>
          <a:p>
            <a:fld id="{9C7B2FF8-D0D5-4715-839F-51C509972088}" type="datetime1">
              <a:rPr lang="en-US" smtClean="0"/>
              <a:pPr/>
              <a:t>7/25/2012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fld id="{41F5D098-906F-42FF-B535-E79D70F08F75}"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Sample curve numbers and hydrologic soil groups</a:t>
            </a:r>
            <a:endParaRPr lang="en-US" dirty="0"/>
          </a:p>
        </p:txBody>
      </p:sp>
      <p:sp>
        <p:nvSpPr>
          <p:cNvPr id="4" name="Date Placeholder 3"/>
          <p:cNvSpPr>
            <a:spLocks noGrp="1"/>
          </p:cNvSpPr>
          <p:nvPr>
            <p:ph type="dt" idx="10"/>
          </p:nvPr>
        </p:nvSpPr>
        <p:spPr/>
        <p:txBody>
          <a:bodyPr/>
          <a:lstStyle/>
          <a:p>
            <a:fld id="{443C4DFC-69FB-419E-966C-C8D6BAB2038C}"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54</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Conclusions</a:t>
            </a:r>
            <a:endParaRPr lang="en-US" dirty="0"/>
          </a:p>
        </p:txBody>
      </p:sp>
      <p:sp>
        <p:nvSpPr>
          <p:cNvPr id="4" name="Date Placeholder 3"/>
          <p:cNvSpPr>
            <a:spLocks noGrp="1"/>
          </p:cNvSpPr>
          <p:nvPr>
            <p:ph type="dt" idx="10"/>
          </p:nvPr>
        </p:nvSpPr>
        <p:spPr/>
        <p:txBody>
          <a:bodyPr/>
          <a:lstStyle/>
          <a:p>
            <a:fld id="{DBDE9DF5-C027-43A8-BD1F-974963919099}"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61</a:t>
            </a:fld>
            <a:endParaRPr lang="en-US"/>
          </a:p>
        </p:txBody>
      </p:sp>
    </p:spTree>
    <p:extLst>
      <p:ext uri="{BB962C8B-B14F-4D97-AF65-F5344CB8AC3E}">
        <p14:creationId xmlns:p14="http://schemas.microsoft.com/office/powerpoint/2010/main" xmlns="" val="77548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5</a:t>
            </a:fld>
            <a:endParaRPr lang="en-US"/>
          </a:p>
        </p:txBody>
      </p:sp>
      <p:sp>
        <p:nvSpPr>
          <p:cNvPr id="5" name="Date Placeholder 4"/>
          <p:cNvSpPr>
            <a:spLocks noGrp="1"/>
          </p:cNvSpPr>
          <p:nvPr>
            <p:ph type="dt" idx="11"/>
          </p:nvPr>
        </p:nvSpPr>
        <p:spPr/>
        <p:txBody>
          <a:bodyPr/>
          <a:lstStyle/>
          <a:p>
            <a:fld id="{0B293F15-BF61-4DF2-BAD2-85573805C741}" type="datetime1">
              <a:rPr lang="en-US" smtClean="0"/>
              <a:pPr/>
              <a:t>7/25/2012</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879862AA-0D06-47B4-9700-7C452E4983CB}" type="slidenum">
              <a:rPr lang="en-US" smtClean="0"/>
              <a:pPr>
                <a:defRPr/>
              </a:pPr>
              <a:t>67</a:t>
            </a:fld>
            <a:endParaRPr lang="en-US"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pitchFamily="34" charset="0"/>
              </a:rPr>
              <a:t>Reduce runoff = managing stormwater volume and quality, reduce flooding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68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69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449DB6-ECC8-409B-AA54-87AEFA11BE48}" type="slidenum">
              <a:rPr lang="ko-KR" altLang="en-US" smtClean="0">
                <a:ea typeface="Malgun Gothic"/>
                <a:cs typeface="Malgun Gothic"/>
              </a:rPr>
              <a:pPr/>
              <a:t>70</a:t>
            </a:fld>
            <a:endParaRPr lang="en-US" altLang="ko-KR" smtClean="0">
              <a:ea typeface="Malgun Gothic"/>
              <a:cs typeface="Malgun Gothic"/>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Within L-THIA/LID “Basic”, CN is adjusted based on percent impervious and soil</a:t>
            </a:r>
          </a:p>
          <a:p>
            <a:r>
              <a:rPr lang="en-US" sz="1200" b="0" i="0" u="none" strike="noStrike" kern="1200" baseline="0" dirty="0" smtClean="0">
                <a:solidFill>
                  <a:schemeClr val="tx1"/>
                </a:solidFill>
                <a:latin typeface="+mn-lt"/>
                <a:ea typeface="+mn-ea"/>
                <a:cs typeface="+mn-cs"/>
              </a:rPr>
              <a:t>type for a particular developed land-use designated by the user. The default</a:t>
            </a:r>
          </a:p>
          <a:p>
            <a:r>
              <a:rPr lang="en-US" sz="1200" b="0" i="0" u="none" strike="noStrike" kern="1200" baseline="0" dirty="0" smtClean="0">
                <a:solidFill>
                  <a:schemeClr val="tx1"/>
                </a:solidFill>
                <a:latin typeface="+mn-lt"/>
                <a:ea typeface="+mn-ea"/>
                <a:cs typeface="+mn-cs"/>
              </a:rPr>
              <a:t>impervious percentage values are set for the land uses shown in Table 1 (NRCS,</a:t>
            </a:r>
          </a:p>
          <a:p>
            <a:r>
              <a:rPr lang="en-US" sz="1200" b="0" i="0" u="none" strike="noStrike" kern="1200" baseline="0" dirty="0" smtClean="0">
                <a:solidFill>
                  <a:schemeClr val="tx1"/>
                </a:solidFill>
                <a:latin typeface="+mn-lt"/>
                <a:ea typeface="+mn-ea"/>
                <a:cs typeface="+mn-cs"/>
              </a:rPr>
              <a:t>1986) from the SCS curve number method. The new CN values resulting from the</a:t>
            </a:r>
          </a:p>
          <a:p>
            <a:r>
              <a:rPr lang="en-US" sz="1200" b="0" i="0" u="none" strike="noStrike" kern="1200" baseline="0" dirty="0" smtClean="0">
                <a:solidFill>
                  <a:schemeClr val="tx1"/>
                </a:solidFill>
                <a:latin typeface="+mn-lt"/>
                <a:ea typeface="+mn-ea"/>
                <a:cs typeface="+mn-cs"/>
              </a:rPr>
              <a:t>'Percent Impervious Input' are generated based on interpolation of the plot of</a:t>
            </a:r>
          </a:p>
          <a:p>
            <a:r>
              <a:rPr lang="en-US" sz="1200" b="0" i="0" u="none" strike="noStrike" kern="1200" baseline="0" dirty="0" smtClean="0">
                <a:solidFill>
                  <a:schemeClr val="tx1"/>
                </a:solidFill>
                <a:latin typeface="+mn-lt"/>
                <a:ea typeface="+mn-ea"/>
                <a:cs typeface="+mn-cs"/>
              </a:rPr>
              <a:t>impervious percentage versus the CN fore the land uses and hydrologic soil group</a:t>
            </a:r>
          </a:p>
          <a:p>
            <a:r>
              <a:rPr lang="en-US" sz="1200" b="0" i="0" u="none" strike="noStrike" kern="1200" baseline="0" dirty="0" smtClean="0">
                <a:solidFill>
                  <a:schemeClr val="tx1"/>
                </a:solidFill>
                <a:latin typeface="+mn-lt"/>
                <a:ea typeface="+mn-ea"/>
                <a:cs typeface="+mn-cs"/>
              </a:rPr>
              <a:t>(Figure 5). The assumption is that the corresponding pervious surface for a particular</a:t>
            </a:r>
          </a:p>
          <a:p>
            <a:r>
              <a:rPr lang="en-US" sz="1200" b="0" i="0" u="none" strike="noStrike" kern="1200" baseline="0" dirty="0" smtClean="0">
                <a:solidFill>
                  <a:schemeClr val="tx1"/>
                </a:solidFill>
                <a:latin typeface="+mn-lt"/>
                <a:ea typeface="+mn-ea"/>
                <a:cs typeface="+mn-cs"/>
              </a:rPr>
              <a:t>soil group is 'Grass' in 'Good' condition. A composite CN is computed for the user</a:t>
            </a:r>
          </a:p>
          <a:p>
            <a:r>
              <a:rPr lang="en-US" sz="1200" b="0" i="0" u="none" strike="noStrike" kern="1200" baseline="0" dirty="0" smtClean="0">
                <a:solidFill>
                  <a:schemeClr val="tx1"/>
                </a:solidFill>
                <a:latin typeface="+mn-lt"/>
                <a:ea typeface="+mn-ea"/>
                <a:cs typeface="+mn-cs"/>
              </a:rPr>
              <a:t>specified land use and percent impervious.</a:t>
            </a:r>
            <a:endParaRPr lang="en-US" dirty="0"/>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71</a:t>
            </a:fld>
            <a:endParaRPr lang="en-US"/>
          </a:p>
        </p:txBody>
      </p:sp>
    </p:spTree>
    <p:extLst>
      <p:ext uri="{BB962C8B-B14F-4D97-AF65-F5344CB8AC3E}">
        <p14:creationId xmlns:p14="http://schemas.microsoft.com/office/powerpoint/2010/main" xmlns="" val="3659561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source</a:t>
            </a:r>
            <a:endParaRPr lang="en-US" dirty="0"/>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75</a:t>
            </a:fld>
            <a:endParaRPr lang="en-US"/>
          </a:p>
        </p:txBody>
      </p:sp>
    </p:spTree>
    <p:extLst>
      <p:ext uri="{BB962C8B-B14F-4D97-AF65-F5344CB8AC3E}">
        <p14:creationId xmlns:p14="http://schemas.microsoft.com/office/powerpoint/2010/main" xmlns="" val="1014997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source</a:t>
            </a:r>
            <a:endParaRPr lang="en-US" dirty="0"/>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76</a:t>
            </a:fld>
            <a:endParaRPr lang="en-US"/>
          </a:p>
        </p:txBody>
      </p:sp>
    </p:spTree>
    <p:extLst>
      <p:ext uri="{BB962C8B-B14F-4D97-AF65-F5344CB8AC3E}">
        <p14:creationId xmlns:p14="http://schemas.microsoft.com/office/powerpoint/2010/main" xmlns="" val="35228807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porous pavement section</a:t>
            </a:r>
            <a:endParaRPr lang="en-US" dirty="0"/>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77</a:t>
            </a:fld>
            <a:endParaRPr lang="en-US"/>
          </a:p>
        </p:txBody>
      </p:sp>
    </p:spTree>
    <p:extLst>
      <p:ext uri="{BB962C8B-B14F-4D97-AF65-F5344CB8AC3E}">
        <p14:creationId xmlns:p14="http://schemas.microsoft.com/office/powerpoint/2010/main" xmlns="" val="3052062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F64A7995-1697-4EFC-AC9C-B86C3F557ED0}" type="datetime1">
              <a:rPr lang="en-US" smtClean="0"/>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80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original, really Green Roof</a:t>
            </a:r>
            <a:endParaRPr lang="en-US" dirty="0"/>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81</a:t>
            </a:fld>
            <a:endParaRPr lang="en-US"/>
          </a:p>
        </p:txBody>
      </p:sp>
    </p:spTree>
    <p:extLst>
      <p:ext uri="{BB962C8B-B14F-4D97-AF65-F5344CB8AC3E}">
        <p14:creationId xmlns:p14="http://schemas.microsoft.com/office/powerpoint/2010/main" xmlns="" val="164319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Ongoing</a:t>
            </a:r>
            <a:r>
              <a:rPr lang="en-US" baseline="0" dirty="0" smtClean="0"/>
              <a:t> work to create finer models for GLRI target watersheds</a:t>
            </a:r>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6</a:t>
            </a:fld>
            <a:endParaRPr lang="en-US"/>
          </a:p>
        </p:txBody>
      </p:sp>
      <p:sp>
        <p:nvSpPr>
          <p:cNvPr id="5" name="Date Placeholder 4"/>
          <p:cNvSpPr>
            <a:spLocks noGrp="1"/>
          </p:cNvSpPr>
          <p:nvPr>
            <p:ph type="dt" idx="11"/>
          </p:nvPr>
        </p:nvSpPr>
        <p:spPr/>
        <p:txBody>
          <a:bodyPr/>
          <a:lstStyle/>
          <a:p>
            <a:fld id="{0B293F15-BF61-4DF2-BAD2-85573805C741}" type="datetime1">
              <a:rPr lang="en-US" smtClean="0"/>
              <a:pPr/>
              <a:t>7/25/2012</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 green </a:t>
            </a:r>
            <a:r>
              <a:rPr lang="en-US" dirty="0" err="1" smtClean="0"/>
              <a:t>rof</a:t>
            </a:r>
            <a:endParaRPr lang="en-US" dirty="0"/>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82</a:t>
            </a:fld>
            <a:endParaRPr lang="en-US"/>
          </a:p>
        </p:txBody>
      </p:sp>
    </p:spTree>
    <p:extLst>
      <p:ext uri="{BB962C8B-B14F-4D97-AF65-F5344CB8AC3E}">
        <p14:creationId xmlns:p14="http://schemas.microsoft.com/office/powerpoint/2010/main" xmlns="" val="34750101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F1C7DD-D8D6-49BF-8B7E-098EA2AB37A3}" type="slidenum">
              <a:rPr lang="ko-KR" altLang="en-US" smtClean="0">
                <a:solidFill>
                  <a:prstClr val="black"/>
                </a:solidFill>
                <a:cs typeface="Malgun Gothic"/>
              </a:rPr>
              <a:pPr/>
              <a:t>84</a:t>
            </a:fld>
            <a:endParaRPr lang="en-US" altLang="ko-KR" smtClean="0">
              <a:solidFill>
                <a:prstClr val="black"/>
              </a:solidFill>
              <a:cs typeface="Malgun Gothic"/>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F1C7DD-D8D6-49BF-8B7E-098EA2AB37A3}" type="slidenum">
              <a:rPr lang="ko-KR" altLang="en-US" smtClean="0">
                <a:ea typeface="Malgun Gothic"/>
                <a:cs typeface="Malgun Gothic"/>
              </a:rPr>
              <a:pPr/>
              <a:t>86</a:t>
            </a:fld>
            <a:endParaRPr lang="en-US" altLang="ko-KR" smtClean="0">
              <a:ea typeface="Malgun Gothic"/>
              <a:cs typeface="Malgun Gothic"/>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F1C7DD-D8D6-49BF-8B7E-098EA2AB37A3}" type="slidenum">
              <a:rPr lang="ko-KR" altLang="en-US" smtClean="0">
                <a:ea typeface="Malgun Gothic"/>
                <a:cs typeface="Malgun Gothic"/>
              </a:rPr>
              <a:pPr/>
              <a:t>87</a:t>
            </a:fld>
            <a:endParaRPr lang="en-US" altLang="ko-KR" smtClean="0">
              <a:ea typeface="Malgun Gothic"/>
              <a:cs typeface="Malgun Gothic"/>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F1C7DD-D8D6-49BF-8B7E-098EA2AB37A3}" type="slidenum">
              <a:rPr lang="ko-KR" altLang="en-US" smtClean="0">
                <a:ea typeface="Malgun Gothic"/>
                <a:cs typeface="Malgun Gothic"/>
              </a:rPr>
              <a:pPr/>
              <a:t>88</a:t>
            </a:fld>
            <a:endParaRPr lang="en-US" altLang="ko-KR" smtClean="0">
              <a:ea typeface="Malgun Gothic"/>
              <a:cs typeface="Malgun Gothic"/>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91</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92</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93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94</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95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7</a:t>
            </a:fld>
            <a:endParaRPr lang="en-US"/>
          </a:p>
        </p:txBody>
      </p:sp>
      <p:sp>
        <p:nvSpPr>
          <p:cNvPr id="5" name="Date Placeholder 4"/>
          <p:cNvSpPr>
            <a:spLocks noGrp="1"/>
          </p:cNvSpPr>
          <p:nvPr>
            <p:ph type="dt" idx="11"/>
          </p:nvPr>
        </p:nvSpPr>
        <p:spPr/>
        <p:txBody>
          <a:bodyPr/>
          <a:lstStyle/>
          <a:p>
            <a:fld id="{0B293F15-BF61-4DF2-BAD2-85573805C741}" type="datetime1">
              <a:rPr lang="en-US" smtClean="0"/>
              <a:pPr/>
              <a:t>7/25/2012</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96</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97</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A5E3DC4-DC7E-45B8-B7BB-9B64D56DC587}" type="slidenum">
              <a:rPr lang="en-US" smtClean="0"/>
              <a:pPr>
                <a:defRPr/>
              </a:pPr>
              <a:t>98</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E0F06A15-A757-4FB5-8288-F822105B3D73}"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100</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101</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102</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Soil hydrologic groups</a:t>
            </a:r>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103</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104</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selection of state</a:t>
            </a:r>
            <a:r>
              <a:rPr lang="en-US" baseline="0" dirty="0" smtClean="0"/>
              <a:t> and county controls the precipitation used in the model.</a:t>
            </a:r>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105</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106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map portal to watershed scale environmental data across the entire U.S.</a:t>
            </a:r>
            <a:endParaRPr lang="en-US" dirty="0"/>
          </a:p>
        </p:txBody>
      </p:sp>
      <p:sp>
        <p:nvSpPr>
          <p:cNvPr id="4" name="Slide Number Placeholder 3"/>
          <p:cNvSpPr>
            <a:spLocks noGrp="1"/>
          </p:cNvSpPr>
          <p:nvPr>
            <p:ph type="sldNum" sz="quarter" idx="10"/>
          </p:nvPr>
        </p:nvSpPr>
        <p:spPr/>
        <p:txBody>
          <a:bodyPr/>
          <a:lstStyle/>
          <a:p>
            <a:fld id="{2AF92DBC-8755-447B-9805-2B44A6F992C4}" type="slidenum">
              <a:rPr lang="en-US" smtClean="0"/>
              <a:pPr/>
              <a:t>8</a:t>
            </a:fld>
            <a:endParaRPr lang="en-US"/>
          </a:p>
        </p:txBody>
      </p:sp>
      <p:sp>
        <p:nvSpPr>
          <p:cNvPr id="5" name="Date Placeholder 4"/>
          <p:cNvSpPr>
            <a:spLocks noGrp="1"/>
          </p:cNvSpPr>
          <p:nvPr>
            <p:ph type="dt" idx="11"/>
          </p:nvPr>
        </p:nvSpPr>
        <p:spPr/>
        <p:txBody>
          <a:bodyPr/>
          <a:lstStyle/>
          <a:p>
            <a:fld id="{8B4967BE-2A17-4516-ABE7-41416E6AF18D}" type="datetime1">
              <a:rPr lang="en-US" smtClean="0"/>
              <a:pPr/>
              <a:t>7/25/2012</a:t>
            </a:fld>
            <a:endParaRPr lang="en-US"/>
          </a:p>
        </p:txBody>
      </p:sp>
    </p:spTree>
    <p:extLst>
      <p:ext uri="{BB962C8B-B14F-4D97-AF65-F5344CB8AC3E}">
        <p14:creationId xmlns:p14="http://schemas.microsoft.com/office/powerpoint/2010/main" xmlns="" val="24593499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tx1"/>
                </a:solidFill>
              </a:rPr>
              <a:t>Agricultural – B Soil – 35 Acres</a:t>
            </a:r>
          </a:p>
          <a:p>
            <a:r>
              <a:rPr lang="en-US" sz="1200" dirty="0" smtClean="0">
                <a:solidFill>
                  <a:schemeClr val="tx1"/>
                </a:solidFill>
              </a:rPr>
              <a:t>Agricultural – C Soil – 120 Acres</a:t>
            </a:r>
            <a:endParaRPr lang="en-US" sz="1200" dirty="0">
              <a:solidFill>
                <a:schemeClr val="tx1"/>
              </a:solidFill>
            </a:endParaRPr>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107</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 this scenario of a single large development, we will build the same thing – High Density Residential 1/8 acre lot – on all the land that is being developed.  That is not required; a model can mix the land use types in post-development including leaving some of the land undeveloped. In fact the model will accommodate changes in soil type as well. In other words, the user can change the hydrologic condition from B to C for example, to mimic the compaction that may occur during construction of large developments. However, the final total area must be exactly the same as the pre-development area.</a:t>
            </a:r>
          </a:p>
          <a:p>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108</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110</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Percentage</a:t>
            </a:r>
            <a:r>
              <a:rPr lang="en-US" baseline="0" dirty="0" smtClean="0"/>
              <a:t> or area of LID practice for each land use – soil combination is user-controlled.</a:t>
            </a:r>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111</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112</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113</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propose a small, </a:t>
            </a:r>
            <a:r>
              <a:rPr lang="en-US" baseline="0" dirty="0" err="1" smtClean="0"/>
              <a:t>approx</a:t>
            </a:r>
            <a:r>
              <a:rPr lang="en-US" baseline="0" dirty="0" smtClean="0"/>
              <a:t> 10% change in the allowed impervious surface total.</a:t>
            </a:r>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114</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“Summary of Scenarios” portion of the table reports the area in acres per each land use in pre- and post- development scenarios. It reports the default and adjusted (after development) percentage impervious surface. It also reports a composite curve number for existing, post-developed, and post-developed with LID. The LID practices are applied as modifications of the curve number.</a:t>
            </a:r>
          </a:p>
          <a:p>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115</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section reports “Curve Number by Land use” which reports curve numbers for each land use. This includes the adjustments added by the LID practices. In this table the user will note (at the dark arrow) that 1/8 acre density residential land use on C soil has a CN of 90 but with some LID practices applied, it is adjusted to an effective CN of 87 which will reduce runoff and pollutant loads.</a:t>
            </a:r>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116</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DW was developed</a:t>
            </a:r>
            <a:r>
              <a:rPr lang="en-US" baseline="0" dirty="0" smtClean="0"/>
              <a:t> </a:t>
            </a:r>
            <a:r>
              <a:rPr lang="en-US" dirty="0" smtClean="0"/>
              <a:t>about 10 years</a:t>
            </a:r>
            <a:r>
              <a:rPr lang="en-US" baseline="0" dirty="0" smtClean="0"/>
              <a:t> ago and has evolved as various tools and layers have been added over the years.</a:t>
            </a:r>
          </a:p>
          <a:p>
            <a:r>
              <a:rPr lang="en-US" sz="1200" kern="1200" dirty="0" smtClean="0">
                <a:solidFill>
                  <a:schemeClr val="tx1"/>
                </a:solidFill>
                <a:latin typeface="+mn-lt"/>
                <a:ea typeface="+mn-ea"/>
                <a:cs typeface="+mn-cs"/>
              </a:rPr>
              <a:t>It’s an</a:t>
            </a:r>
            <a:r>
              <a:rPr lang="en-US" sz="1200" kern="1200" baseline="0" dirty="0" smtClean="0">
                <a:solidFill>
                  <a:schemeClr val="tx1"/>
                </a:solidFill>
                <a:latin typeface="+mn-lt"/>
                <a:ea typeface="+mn-ea"/>
                <a:cs typeface="+mn-cs"/>
              </a:rPr>
              <a:t> online information and computing center for U.S. watersheds, but unique in that data is spatially/GIS-based and covers such a huge area (contiguous U.S.).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assimilates a diverse set of watershed information to observe physical/hydrological trends within the watershed, and provides dynamic and seamless integration of data from multiple sources (EPA BASINS, Purdue, MSU, etc.)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Note that this is a data</a:t>
            </a:r>
            <a:r>
              <a:rPr lang="en-US" sz="1200" kern="1200" baseline="0" dirty="0" smtClean="0">
                <a:solidFill>
                  <a:schemeClr val="tx1"/>
                </a:solidFill>
                <a:latin typeface="+mn-lt"/>
                <a:ea typeface="+mn-ea"/>
                <a:cs typeface="+mn-cs"/>
              </a:rPr>
              <a:t> viewer!</a:t>
            </a:r>
            <a:r>
              <a:rPr lang="en-US" dirty="0" smtClean="0"/>
              <a:t> While</a:t>
            </a:r>
            <a:r>
              <a:rPr lang="en-US" baseline="0" dirty="0" smtClean="0"/>
              <a:t> it contains a wealth of information, data cannot be extracted/downloaded into an excel sheet or </a:t>
            </a:r>
            <a:r>
              <a:rPr lang="en-US" baseline="0" dirty="0" err="1" smtClean="0"/>
              <a:t>shapefile</a:t>
            </a:r>
            <a:r>
              <a:rPr lang="en-US" baseline="0" dirty="0" smtClean="0"/>
              <a:t>.  </a:t>
            </a:r>
            <a:endParaRPr lang="en-US" dirty="0" smtClean="0"/>
          </a:p>
          <a:p>
            <a:r>
              <a:rPr lang="en-US" sz="1200" kern="1200" baseline="0" dirty="0" smtClean="0">
                <a:solidFill>
                  <a:schemeClr val="tx1"/>
                </a:solidFill>
                <a:latin typeface="+mn-lt"/>
                <a:ea typeface="+mn-ea"/>
                <a:cs typeface="+mn-cs"/>
              </a:rPr>
              <a:t>The caveat– DW is an older technology and tool making it best used as a first-stop reference for watershed information in a GIS-based platform.</a:t>
            </a:r>
          </a:p>
          <a:p>
            <a:r>
              <a:rPr lang="en-US" sz="1200" kern="1200" baseline="0" dirty="0" smtClean="0">
                <a:solidFill>
                  <a:schemeClr val="tx1"/>
                </a:solidFill>
                <a:latin typeface="+mn-lt"/>
                <a:ea typeface="+mn-ea"/>
                <a:cs typeface="+mn-cs"/>
              </a:rPr>
              <a:t>  </a:t>
            </a:r>
            <a:endParaRPr lang="en-US" baseline="0" dirty="0" smtClean="0"/>
          </a:p>
        </p:txBody>
      </p:sp>
      <p:sp>
        <p:nvSpPr>
          <p:cNvPr id="4" name="Slide Number Placeholder 3"/>
          <p:cNvSpPr>
            <a:spLocks noGrp="1"/>
          </p:cNvSpPr>
          <p:nvPr>
            <p:ph type="sldNum" sz="quarter" idx="10"/>
          </p:nvPr>
        </p:nvSpPr>
        <p:spPr/>
        <p:txBody>
          <a:bodyPr/>
          <a:lstStyle/>
          <a:p>
            <a:fld id="{2AF92DBC-8755-447B-9805-2B44A6F992C4}" type="slidenum">
              <a:rPr lang="en-US" smtClean="0"/>
              <a:pPr/>
              <a:t>9</a:t>
            </a:fld>
            <a:endParaRPr lang="en-US"/>
          </a:p>
        </p:txBody>
      </p:sp>
      <p:sp>
        <p:nvSpPr>
          <p:cNvPr id="5" name="Date Placeholder 4"/>
          <p:cNvSpPr>
            <a:spLocks noGrp="1"/>
          </p:cNvSpPr>
          <p:nvPr>
            <p:ph type="dt" idx="11"/>
          </p:nvPr>
        </p:nvSpPr>
        <p:spPr/>
        <p:txBody>
          <a:bodyPr/>
          <a:lstStyle/>
          <a:p>
            <a:fld id="{31EC1FFB-62DB-44DA-8783-161A7B8EBFDC}" type="datetime1">
              <a:rPr lang="en-US" smtClean="0"/>
              <a:pPr/>
              <a:t>7/25/2012</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final sections of the results table are runoff values by specific land use listing and the Nonpoint Source Pollutants results. This listing includes the predicted results from 11 chemicals or metals, sediment, and 2 bacteria. The chemistry is reported by each land use and totaled for the analysis. This is the predicted annual load from a 30 year average runoff volume. This value is only from nonpoint sources, so if a user is trying to estimate a total load, then all known point sources must be added in as well.</a:t>
            </a:r>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118</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Predicted amounts of each NPS result per </a:t>
            </a:r>
            <a:r>
              <a:rPr lang="en-US" dirty="0" err="1" smtClean="0"/>
              <a:t>landuse</a:t>
            </a:r>
            <a:r>
              <a:rPr lang="en-US" dirty="0" smtClean="0"/>
              <a:t>.</a:t>
            </a:r>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119</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percent of </a:t>
            </a:r>
            <a:r>
              <a:rPr lang="en-US" sz="1200" kern="1200" dirty="0" err="1" smtClean="0">
                <a:solidFill>
                  <a:schemeClr val="tx1"/>
                </a:solidFill>
                <a:effectLst/>
                <a:latin typeface="+mn-lt"/>
                <a:ea typeface="+mn-ea"/>
                <a:cs typeface="+mn-cs"/>
              </a:rPr>
              <a:t>exceedence</a:t>
            </a:r>
            <a:r>
              <a:rPr lang="en-US" sz="1200" kern="1200" dirty="0" smtClean="0">
                <a:solidFill>
                  <a:schemeClr val="tx1"/>
                </a:solidFill>
                <a:effectLst/>
                <a:latin typeface="+mn-lt"/>
                <a:ea typeface="+mn-ea"/>
                <a:cs typeface="+mn-cs"/>
              </a:rPr>
              <a:t> graph plots 30 points (each representing annual totals) against the estimated percentage of years in which the load will exceed the total at the point. This display is intended to allow watershed managers, for example, to be able to estimate what percent of the time the annual load will exceed a particular value, which is an estimated annual load. The graph indicates that a 800 pound target (blue arrow) will be exceeded in about 10% (red arrow) of years</a:t>
            </a:r>
            <a:endParaRPr lang="en-US" dirty="0"/>
          </a:p>
        </p:txBody>
      </p:sp>
      <p:sp>
        <p:nvSpPr>
          <p:cNvPr id="4" name="Date Placeholder 3"/>
          <p:cNvSpPr>
            <a:spLocks noGrp="1"/>
          </p:cNvSpPr>
          <p:nvPr>
            <p:ph type="dt" idx="10"/>
          </p:nvPr>
        </p:nvSpPr>
        <p:spPr/>
        <p:txBody>
          <a:bodyPr/>
          <a:lstStyle/>
          <a:p>
            <a:fld id="{FA51E69F-E47B-495D-8FA5-F2B416E97AFA}"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120</a:t>
            </a:fld>
            <a:endParaRPr lang="en-US"/>
          </a:p>
        </p:txBody>
      </p:sp>
    </p:spTree>
    <p:extLst>
      <p:ext uri="{BB962C8B-B14F-4D97-AF65-F5344CB8AC3E}">
        <p14:creationId xmlns:p14="http://schemas.microsoft.com/office/powerpoint/2010/main" xmlns="" val="2478042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123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124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Click the “+” for Buildings / Roofs </a:t>
            </a:r>
            <a:r>
              <a:rPr lang="en-US" sz="1200" kern="1200" dirty="0" smtClean="0">
                <a:solidFill>
                  <a:schemeClr val="tx1"/>
                </a:solidFill>
                <a:effectLst/>
                <a:latin typeface="+mn-lt"/>
                <a:ea typeface="+mn-ea"/>
                <a:cs typeface="+mn-cs"/>
              </a:rPr>
              <a:t>to open the menu that includes rain barrels. The model assumes they will be placed on all buildings for this land use. </a:t>
            </a:r>
          </a:p>
          <a:p>
            <a:r>
              <a:rPr lang="en-US" sz="1200" kern="1200" dirty="0" smtClean="0">
                <a:solidFill>
                  <a:schemeClr val="tx1"/>
                </a:solidFill>
                <a:effectLst/>
                <a:latin typeface="+mn-lt"/>
                <a:ea typeface="+mn-ea"/>
                <a:cs typeface="+mn-cs"/>
              </a:rPr>
              <a:t>Repeat the process for the second land use (the other soil group.) </a:t>
            </a:r>
          </a:p>
          <a:p>
            <a:r>
              <a:rPr lang="en-US" sz="1200" kern="1200" dirty="0" smtClean="0">
                <a:solidFill>
                  <a:schemeClr val="tx1"/>
                </a:solidFill>
                <a:effectLst/>
                <a:latin typeface="+mn-lt"/>
                <a:ea typeface="+mn-ea"/>
                <a:cs typeface="+mn-cs"/>
              </a:rPr>
              <a:t>Then click on the yellow tab for Commercial Land Use and do the same selection</a:t>
            </a:r>
            <a:r>
              <a:rPr lang="en-US" sz="1200" kern="1200" baseline="0" dirty="0" smtClean="0">
                <a:solidFill>
                  <a:schemeClr val="tx1"/>
                </a:solidFill>
                <a:effectLst/>
                <a:latin typeface="+mn-lt"/>
                <a:ea typeface="+mn-ea"/>
                <a:cs typeface="+mn-cs"/>
              </a:rPr>
              <a:t> there. </a:t>
            </a:r>
            <a:r>
              <a:rPr lang="en-US" sz="1200" kern="1200" dirty="0" smtClean="0">
                <a:solidFill>
                  <a:schemeClr val="tx1"/>
                </a:solidFill>
                <a:effectLst/>
                <a:latin typeface="+mn-lt"/>
                <a:ea typeface="+mn-ea"/>
                <a:cs typeface="+mn-cs"/>
              </a:rPr>
              <a:t>Click Next. </a:t>
            </a:r>
          </a:p>
          <a:p>
            <a:endParaRPr lang="en-US" dirty="0"/>
          </a:p>
        </p:txBody>
      </p:sp>
      <p:sp>
        <p:nvSpPr>
          <p:cNvPr id="4" name="Date Placeholder 3"/>
          <p:cNvSpPr>
            <a:spLocks noGrp="1"/>
          </p:cNvSpPr>
          <p:nvPr>
            <p:ph type="dt" idx="10"/>
          </p:nvPr>
        </p:nvSpPr>
        <p:spPr/>
        <p:txBody>
          <a:bodyPr/>
          <a:lstStyle/>
          <a:p>
            <a:fld id="{3CE8EAE2-A2DF-4B6D-A269-593B8680F7C2}"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125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3DE0C515-790E-4006-B131-ECA68A7A739C}"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126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possible to examine the alternatives one by one to build a table like this; with 1/8</a:t>
            </a:r>
            <a:r>
              <a:rPr lang="en-US" baseline="0" dirty="0" smtClean="0"/>
              <a:t> acre lots built out and 20 acres of Commercial, the addition of Porous Parking (medium level) presents the biggest change to improve the average runoff volume if a single LID practice is desired. Numbers are for Michigan tutorial.</a:t>
            </a:r>
            <a:endParaRPr lang="en-US" dirty="0"/>
          </a:p>
        </p:txBody>
      </p:sp>
      <p:sp>
        <p:nvSpPr>
          <p:cNvPr id="4" name="Date Placeholder 3"/>
          <p:cNvSpPr>
            <a:spLocks noGrp="1"/>
          </p:cNvSpPr>
          <p:nvPr>
            <p:ph type="dt" idx="10"/>
          </p:nvPr>
        </p:nvSpPr>
        <p:spPr/>
        <p:txBody>
          <a:bodyPr/>
          <a:lstStyle/>
          <a:p>
            <a:fld id="{26E72C61-BA19-4137-9424-4214E18C20B8}"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129</a:t>
            </a:fld>
            <a:endParaRPr lang="en-US"/>
          </a:p>
        </p:txBody>
      </p:sp>
    </p:spTree>
    <p:extLst>
      <p:ext uri="{BB962C8B-B14F-4D97-AF65-F5344CB8AC3E}">
        <p14:creationId xmlns:p14="http://schemas.microsoft.com/office/powerpoint/2010/main" xmlns="" val="6741765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D393DB90-A8BD-40B3-9062-1A083B4835F4}" type="datetime1">
              <a:rPr lang="en-US" smtClean="0"/>
              <a:pPr/>
              <a:t>7/25/2012</a:t>
            </a:fld>
            <a:endParaRPr lang="en-US"/>
          </a:p>
        </p:txBody>
      </p:sp>
      <p:sp>
        <p:nvSpPr>
          <p:cNvPr id="5" name="Slide Number Placeholder 4"/>
          <p:cNvSpPr>
            <a:spLocks noGrp="1"/>
          </p:cNvSpPr>
          <p:nvPr>
            <p:ph type="sldNum" sz="quarter" idx="11"/>
          </p:nvPr>
        </p:nvSpPr>
        <p:spPr/>
        <p:txBody>
          <a:bodyPr/>
          <a:lstStyle/>
          <a:p>
            <a:fld id="{2AF92DBC-8755-447B-9805-2B44A6F992C4}" type="slidenum">
              <a:rPr lang="en-US" smtClean="0"/>
              <a:pPr/>
              <a:t>130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descr="DSC06527.JPG"/>
          <p:cNvPicPr>
            <a:picLocks noChangeAspect="1"/>
          </p:cNvPicPr>
          <p:nvPr userDrawn="1"/>
        </p:nvPicPr>
        <p:blipFill>
          <a:blip r:embed="rId2" cstate="print"/>
          <a:srcRect/>
          <a:stretch>
            <a:fillRect/>
          </a:stretch>
        </p:blipFill>
        <p:spPr>
          <a:xfrm>
            <a:off x="0" y="0"/>
            <a:ext cx="9144000" cy="6400800"/>
          </a:xfrm>
          <a:prstGeom prst="rect">
            <a:avLst/>
          </a:prstGeom>
        </p:spPr>
      </p:pic>
      <p:sp>
        <p:nvSpPr>
          <p:cNvPr id="2" name="Title 1"/>
          <p:cNvSpPr>
            <a:spLocks noGrp="1"/>
          </p:cNvSpPr>
          <p:nvPr>
            <p:ph type="ctrTitle"/>
          </p:nvPr>
        </p:nvSpPr>
        <p:spPr>
          <a:xfrm>
            <a:off x="685800" y="2130425"/>
            <a:ext cx="7772400" cy="1470025"/>
          </a:xfrm>
          <a:prstGeom prst="rect">
            <a:avLst/>
          </a:prstGeom>
          <a:solidFill>
            <a:schemeClr val="tx2">
              <a:lumMod val="75000"/>
              <a:alpha val="70000"/>
            </a:schemeClr>
          </a:solidFill>
        </p:spPr>
        <p:txBody>
          <a:bodyPr/>
          <a:lstStyle>
            <a:lvl1pPr>
              <a:defRPr b="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a:solidFill>
            <a:schemeClr val="bg1">
              <a:lumMod val="65000"/>
              <a:alpha val="70000"/>
            </a:schemeClr>
          </a:solidFill>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6" name="Slide Number Placeholder 5"/>
          <p:cNvSpPr>
            <a:spLocks noGrp="1"/>
          </p:cNvSpPr>
          <p:nvPr>
            <p:ph type="sldNum" sz="quarter" idx="12"/>
          </p:nvPr>
        </p:nvSpPr>
        <p:spPr>
          <a:xfrm>
            <a:off x="0" y="6492875"/>
            <a:ext cx="381000" cy="365125"/>
          </a:xfrm>
          <a:prstGeom prst="rect">
            <a:avLst/>
          </a:prstGeom>
        </p:spPr>
        <p:txBody>
          <a:bodyPr/>
          <a:lstStyle>
            <a:lvl1pPr algn="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a:solidFill>
            <a:schemeClr val="tx2">
              <a:lumMod val="75000"/>
              <a:alpha val="70000"/>
            </a:schemeClr>
          </a:solidFill>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a:solidFill>
            <a:schemeClr val="bg1">
              <a:lumMod val="85000"/>
              <a:alpha val="78000"/>
            </a:schemeClr>
          </a:solidFill>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0" y="6464300"/>
            <a:ext cx="2133600" cy="365125"/>
          </a:xfrm>
          <a:prstGeom prst="rect">
            <a:avLst/>
          </a:prstGeom>
        </p:spPr>
        <p:txBody>
          <a:body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0" y="6492875"/>
            <a:ext cx="2133600" cy="365125"/>
          </a:xfrm>
          <a:prstGeom prst="rect">
            <a:avLst/>
          </a:prstGeom>
        </p:spPr>
        <p:txBody>
          <a:body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0" y="6492875"/>
            <a:ext cx="2133600" cy="365125"/>
          </a:xfrm>
          <a:prstGeom prst="rect">
            <a:avLst/>
          </a:prstGeom>
        </p:spPr>
        <p:txBody>
          <a:body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descr="DSC06527.JPG"/>
          <p:cNvPicPr>
            <a:picLocks noChangeAspect="1"/>
          </p:cNvPicPr>
          <p:nvPr userDrawn="1"/>
        </p:nvPicPr>
        <p:blipFill>
          <a:blip r:embed="rId2" cstate="print"/>
          <a:srcRect/>
          <a:stretch>
            <a:fillRect/>
          </a:stretch>
        </p:blipFill>
        <p:spPr>
          <a:xfrm>
            <a:off x="0" y="0"/>
            <a:ext cx="9144000" cy="6400800"/>
          </a:xfrm>
          <a:prstGeom prst="rect">
            <a:avLst/>
          </a:prstGeom>
        </p:spPr>
      </p:pic>
      <p:sp>
        <p:nvSpPr>
          <p:cNvPr id="2" name="Title 1"/>
          <p:cNvSpPr>
            <a:spLocks noGrp="1"/>
          </p:cNvSpPr>
          <p:nvPr>
            <p:ph type="ctrTitle"/>
          </p:nvPr>
        </p:nvSpPr>
        <p:spPr>
          <a:xfrm>
            <a:off x="685800" y="2130425"/>
            <a:ext cx="7772400" cy="1470025"/>
          </a:xfrm>
          <a:prstGeom prst="rect">
            <a:avLst/>
          </a:prstGeom>
          <a:solidFill>
            <a:schemeClr val="tx2">
              <a:lumMod val="75000"/>
              <a:alpha val="70000"/>
            </a:schemeClr>
          </a:solidFill>
        </p:spPr>
        <p:txBody>
          <a:bodyPr/>
          <a:lstStyle>
            <a:lvl1pPr>
              <a:defRPr b="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a:solidFill>
            <a:schemeClr val="bg1">
              <a:lumMod val="65000"/>
              <a:alpha val="70000"/>
            </a:schemeClr>
          </a:solidFill>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6" name="Slide Number Placeholder 5"/>
          <p:cNvSpPr>
            <a:spLocks noGrp="1"/>
          </p:cNvSpPr>
          <p:nvPr>
            <p:ph type="sldNum" sz="quarter" idx="12"/>
          </p:nvPr>
        </p:nvSpPr>
        <p:spPr>
          <a:xfrm>
            <a:off x="0" y="6492875"/>
            <a:ext cx="381000" cy="365125"/>
          </a:xfrm>
          <a:prstGeom prst="rect">
            <a:avLst/>
          </a:prstGeom>
        </p:spPr>
        <p:txBody>
          <a:bodyPr/>
          <a:lstStyle>
            <a:lvl1pPr algn="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38" y="0"/>
            <a:ext cx="9154438" cy="685800"/>
          </a:xfrm>
          <a:prstGeom prst="rect">
            <a:avLst/>
          </a:prstGeom>
          <a:solidFill>
            <a:schemeClr val="tx2">
              <a:lumMod val="75000"/>
              <a:alpha val="64000"/>
            </a:schemeClr>
          </a:solidFill>
          <a:ln>
            <a:solidFill>
              <a:schemeClr val="tx2">
                <a:lumMod val="75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a:solidFill>
            <a:schemeClr val="bg1">
              <a:lumMod val="85000"/>
              <a:alpha val="80000"/>
            </a:schemeClr>
          </a:solidFill>
          <a:ln>
            <a:solidFill>
              <a:schemeClr val="tx2">
                <a:lumMod val="75000"/>
              </a:schemeClr>
            </a:solid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0" y="6492875"/>
            <a:ext cx="3810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Picture">
    <p:spTree>
      <p:nvGrpSpPr>
        <p:cNvPr id="1" name=""/>
        <p:cNvGrpSpPr/>
        <p:nvPr/>
      </p:nvGrpSpPr>
      <p:grpSpPr>
        <a:xfrm>
          <a:off x="0" y="0"/>
          <a:ext cx="0" cy="0"/>
          <a:chOff x="0" y="0"/>
          <a:chExt cx="0" cy="0"/>
        </a:xfrm>
      </p:grpSpPr>
      <p:pic>
        <p:nvPicPr>
          <p:cNvPr id="9" name="Picture 8" descr="DSC06527.JPG"/>
          <p:cNvPicPr>
            <a:picLocks noChangeAspect="1"/>
          </p:cNvPicPr>
          <p:nvPr userDrawn="1"/>
        </p:nvPicPr>
        <p:blipFill>
          <a:blip r:embed="rId2" cstate="print"/>
          <a:srcRect/>
          <a:stretch>
            <a:fillRect/>
          </a:stretch>
        </p:blipFill>
        <p:spPr>
          <a:xfrm>
            <a:off x="0" y="1066800"/>
            <a:ext cx="9144000" cy="5105400"/>
          </a:xfrm>
          <a:prstGeom prst="rect">
            <a:avLst/>
          </a:prstGeom>
        </p:spPr>
      </p:pic>
      <p:sp>
        <p:nvSpPr>
          <p:cNvPr id="2" name="Title 1"/>
          <p:cNvSpPr>
            <a:spLocks noGrp="1"/>
          </p:cNvSpPr>
          <p:nvPr>
            <p:ph type="title"/>
          </p:nvPr>
        </p:nvSpPr>
        <p:spPr>
          <a:xfrm>
            <a:off x="0" y="0"/>
            <a:ext cx="9144000" cy="685800"/>
          </a:xfrm>
          <a:prstGeom prst="rect">
            <a:avLst/>
          </a:prstGeom>
          <a:solidFill>
            <a:schemeClr val="tx2">
              <a:lumMod val="75000"/>
              <a:alpha val="64000"/>
            </a:schemeClr>
          </a:solidFill>
          <a:ln w="19050">
            <a:solidFill>
              <a:schemeClr val="tx2">
                <a:lumMod val="75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0" y="6492875"/>
            <a:ext cx="381000" cy="365125"/>
          </a:xfrm>
          <a:prstGeom prst="rect">
            <a:avLst/>
          </a:prstGeom>
        </p:spPr>
        <p:txBody>
          <a:bodyPr/>
          <a:lstStyle>
            <a:lvl1pPr>
              <a:defRPr>
                <a:solidFill>
                  <a:schemeClr val="bg1"/>
                </a:solidFill>
              </a:defRPr>
            </a:lvl1pPr>
          </a:lstStyle>
          <a:p>
            <a:fld id="{0CB016A6-E42C-4255-9639-BF8CD777F2C2}" type="slidenum">
              <a:rPr lang="en-US" smtClean="0"/>
              <a:pPr/>
              <a:t>‹#›</a:t>
            </a:fld>
            <a:endParaRPr lang="en-US" dirty="0"/>
          </a:p>
        </p:txBody>
      </p:sp>
      <p:sp>
        <p:nvSpPr>
          <p:cNvPr id="3" name="Rectangle 2"/>
          <p:cNvSpPr/>
          <p:nvPr userDrawn="1"/>
        </p:nvSpPr>
        <p:spPr>
          <a:xfrm>
            <a:off x="0" y="685800"/>
            <a:ext cx="9144000" cy="5715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descr="DSC06527.JPG"/>
          <p:cNvPicPr>
            <a:picLocks noChangeAspect="1"/>
          </p:cNvPicPr>
          <p:nvPr userDrawn="1"/>
        </p:nvPicPr>
        <p:blipFill rotWithShape="1">
          <a:blip r:embed="rId2" cstate="print"/>
          <a:srcRect/>
          <a:stretch/>
        </p:blipFill>
        <p:spPr>
          <a:xfrm>
            <a:off x="0" y="0"/>
            <a:ext cx="9144000" cy="6391275"/>
          </a:xfrm>
          <a:prstGeom prst="rect">
            <a:avLst/>
          </a:prstGeom>
          <a:solidFill>
            <a:schemeClr val="bg1">
              <a:lumMod val="85000"/>
              <a:alpha val="50000"/>
            </a:schemeClr>
          </a:solidFill>
        </p:spPr>
      </p:pic>
      <p:sp>
        <p:nvSpPr>
          <p:cNvPr id="17" name="Rectangle 16"/>
          <p:cNvSpPr/>
          <p:nvPr userDrawn="1"/>
        </p:nvSpPr>
        <p:spPr>
          <a:xfrm>
            <a:off x="0" y="4512183"/>
            <a:ext cx="9144000" cy="1920240"/>
          </a:xfrm>
          <a:prstGeom prst="rect">
            <a:avLst/>
          </a:prstGeom>
          <a:solidFill>
            <a:schemeClr val="tx2">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886200"/>
            <a:ext cx="1716087" cy="457200"/>
          </a:xfrm>
          <a:prstGeom prst="rect">
            <a:avLst/>
          </a:prstGeom>
          <a:solidFill>
            <a:schemeClr val="bg1">
              <a:lumMod val="50000"/>
              <a:alpha val="67000"/>
            </a:schemeClr>
          </a:solid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0" y="6486017"/>
            <a:ext cx="3810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cxnSp>
        <p:nvCxnSpPr>
          <p:cNvPr id="9" name="Straight Connector 8"/>
          <p:cNvCxnSpPr/>
          <p:nvPr userDrawn="1"/>
        </p:nvCxnSpPr>
        <p:spPr>
          <a:xfrm>
            <a:off x="0" y="4480560"/>
            <a:ext cx="9144000" cy="0"/>
          </a:xfrm>
          <a:prstGeom prst="line">
            <a:avLst/>
          </a:prstGeom>
          <a:ln w="76200">
            <a:solidFill>
              <a:schemeClr val="tx2">
                <a:lumMod val="60000"/>
                <a:lumOff val="40000"/>
              </a:schemeClr>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3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900"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solidFill>
            <a:schemeClr val="tx2">
              <a:lumMod val="75000"/>
              <a:alpha val="70000"/>
            </a:schemeClr>
          </a:solidFill>
          <a:ln>
            <a:solidFill>
              <a:schemeClr val="tx2">
                <a:lumMod val="50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a:solidFill>
            <a:schemeClr val="bg1">
              <a:lumMod val="85000"/>
              <a:alpha val="75000"/>
            </a:schemeClr>
          </a:solidFill>
          <a:ln>
            <a:solidFill>
              <a:schemeClr val="tx2">
                <a:lumMod val="50000"/>
              </a:schemeClr>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a:solidFill>
            <a:schemeClr val="bg1">
              <a:lumMod val="85000"/>
              <a:alpha val="70000"/>
            </a:schemeClr>
          </a:solidFill>
          <a:ln>
            <a:solidFill>
              <a:schemeClr val="tx2">
                <a:lumMod val="50000"/>
              </a:schemeClr>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0" y="6492875"/>
            <a:ext cx="3810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solidFill>
            <a:schemeClr val="tx2">
              <a:lumMod val="75000"/>
              <a:alpha val="70000"/>
            </a:schemeClr>
          </a:solidFill>
          <a:ln>
            <a:solidFill>
              <a:schemeClr val="tx2">
                <a:lumMod val="50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a:solidFill>
            <a:schemeClr val="bg1">
              <a:lumMod val="65000"/>
              <a:alpha val="80000"/>
            </a:schemeClr>
          </a:solidFill>
          <a:ln>
            <a:solidFill>
              <a:schemeClr val="tx2">
                <a:lumMod val="50000"/>
              </a:schemeClr>
            </a:solidFill>
          </a:ln>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a:solidFill>
            <a:schemeClr val="bg1">
              <a:lumMod val="85000"/>
              <a:alpha val="75000"/>
            </a:schemeClr>
          </a:solidFill>
          <a:ln>
            <a:solidFill>
              <a:schemeClr val="tx2">
                <a:lumMod val="50000"/>
              </a:schemeClr>
            </a:solidFill>
          </a:ln>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a:solidFill>
            <a:schemeClr val="bg1">
              <a:lumMod val="65000"/>
              <a:alpha val="80000"/>
            </a:schemeClr>
          </a:solidFill>
          <a:ln>
            <a:solidFill>
              <a:schemeClr val="tx2">
                <a:lumMod val="50000"/>
              </a:schemeClr>
            </a:solidFill>
          </a:ln>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a:solidFill>
            <a:schemeClr val="bg1">
              <a:lumMod val="85000"/>
              <a:alpha val="75000"/>
            </a:schemeClr>
          </a:solidFill>
          <a:ln>
            <a:solidFill>
              <a:schemeClr val="tx2">
                <a:lumMod val="50000"/>
              </a:schemeClr>
            </a:solidFill>
          </a:ln>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0" y="6492875"/>
            <a:ext cx="4572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solidFill>
            <a:schemeClr val="tx2">
              <a:lumMod val="75000"/>
              <a:alpha val="70000"/>
            </a:schemeClr>
          </a:solidFill>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0" y="6492875"/>
            <a:ext cx="4572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38" y="0"/>
            <a:ext cx="9154438" cy="685800"/>
          </a:xfrm>
          <a:prstGeom prst="rect">
            <a:avLst/>
          </a:prstGeom>
          <a:solidFill>
            <a:schemeClr val="tx2">
              <a:lumMod val="75000"/>
              <a:alpha val="64000"/>
            </a:schemeClr>
          </a:solidFill>
          <a:ln>
            <a:solidFill>
              <a:schemeClr val="tx2">
                <a:lumMod val="75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a:solidFill>
            <a:schemeClr val="bg1">
              <a:lumMod val="85000"/>
              <a:alpha val="80000"/>
            </a:schemeClr>
          </a:solidFill>
          <a:ln>
            <a:solidFill>
              <a:schemeClr val="tx2">
                <a:lumMod val="75000"/>
              </a:schemeClr>
            </a:solid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0" y="6492875"/>
            <a:ext cx="3810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4" name="Slide Number Placeholder 4"/>
          <p:cNvSpPr>
            <a:spLocks noGrp="1"/>
          </p:cNvSpPr>
          <p:nvPr>
            <p:ph type="sldNum" sz="quarter" idx="12"/>
          </p:nvPr>
        </p:nvSpPr>
        <p:spPr>
          <a:xfrm>
            <a:off x="0" y="6492875"/>
            <a:ext cx="4572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a:solidFill>
            <a:schemeClr val="tx2">
              <a:lumMod val="75000"/>
              <a:alpha val="70000"/>
            </a:schemeClr>
          </a:solidFill>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a:solidFill>
            <a:schemeClr val="bg1">
              <a:lumMod val="95000"/>
              <a:alpha val="75000"/>
            </a:schemeClr>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0" y="6492875"/>
            <a:ext cx="381000" cy="365125"/>
          </a:xfrm>
          <a:prstGeom prst="rect">
            <a:avLst/>
          </a:prstGeom>
        </p:spPr>
        <p:txBody>
          <a:body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a:solidFill>
            <a:schemeClr val="tx2">
              <a:lumMod val="75000"/>
              <a:alpha val="70000"/>
            </a:schemeClr>
          </a:solidFill>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a:solidFill>
            <a:schemeClr val="bg1">
              <a:lumMod val="85000"/>
              <a:alpha val="78000"/>
            </a:schemeClr>
          </a:solidFill>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0" y="6464300"/>
            <a:ext cx="2133600" cy="365125"/>
          </a:xfrm>
          <a:prstGeom prst="rect">
            <a:avLst/>
          </a:prstGeom>
        </p:spPr>
        <p:txBody>
          <a:body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0" y="6492875"/>
            <a:ext cx="2133600" cy="365125"/>
          </a:xfrm>
          <a:prstGeom prst="rect">
            <a:avLst/>
          </a:prstGeom>
        </p:spPr>
        <p:txBody>
          <a:body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0" y="6492875"/>
            <a:ext cx="2133600" cy="365125"/>
          </a:xfrm>
          <a:prstGeom prst="rect">
            <a:avLst/>
          </a:prstGeom>
        </p:spPr>
        <p:txBody>
          <a:body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descr="DSC06527.JPG"/>
          <p:cNvPicPr>
            <a:picLocks noChangeAspect="1"/>
          </p:cNvPicPr>
          <p:nvPr userDrawn="1"/>
        </p:nvPicPr>
        <p:blipFill>
          <a:blip r:embed="rId2" cstate="print"/>
          <a:srcRect/>
          <a:stretch>
            <a:fillRect/>
          </a:stretch>
        </p:blipFill>
        <p:spPr>
          <a:xfrm>
            <a:off x="0" y="0"/>
            <a:ext cx="9144000" cy="6400800"/>
          </a:xfrm>
          <a:prstGeom prst="rect">
            <a:avLst/>
          </a:prstGeom>
        </p:spPr>
      </p:pic>
      <p:sp>
        <p:nvSpPr>
          <p:cNvPr id="2" name="Title 1"/>
          <p:cNvSpPr>
            <a:spLocks noGrp="1"/>
          </p:cNvSpPr>
          <p:nvPr>
            <p:ph type="ctrTitle"/>
          </p:nvPr>
        </p:nvSpPr>
        <p:spPr>
          <a:xfrm>
            <a:off x="685800" y="2130425"/>
            <a:ext cx="7772400" cy="1470025"/>
          </a:xfrm>
          <a:prstGeom prst="rect">
            <a:avLst/>
          </a:prstGeom>
          <a:solidFill>
            <a:schemeClr val="tx2">
              <a:lumMod val="75000"/>
              <a:alpha val="70000"/>
            </a:schemeClr>
          </a:solidFill>
        </p:spPr>
        <p:txBody>
          <a:bodyPr/>
          <a:lstStyle>
            <a:lvl1pPr>
              <a:defRPr b="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371600" y="3886200"/>
            <a:ext cx="6400800" cy="1752600"/>
          </a:xfrm>
          <a:prstGeom prst="rect">
            <a:avLst/>
          </a:prstGeom>
          <a:solidFill>
            <a:schemeClr val="bg1">
              <a:lumMod val="65000"/>
              <a:alpha val="70000"/>
            </a:schemeClr>
          </a:solidFill>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Developed by:</a:t>
            </a:r>
            <a:endParaRPr lang="en-US" dirty="0"/>
          </a:p>
        </p:txBody>
      </p:sp>
      <p:sp>
        <p:nvSpPr>
          <p:cNvPr id="6" name="Slide Number Placeholder 5"/>
          <p:cNvSpPr>
            <a:spLocks noGrp="1"/>
          </p:cNvSpPr>
          <p:nvPr>
            <p:ph type="sldNum" sz="quarter" idx="12"/>
          </p:nvPr>
        </p:nvSpPr>
        <p:spPr>
          <a:xfrm>
            <a:off x="0" y="6492875"/>
            <a:ext cx="381000" cy="365125"/>
          </a:xfrm>
          <a:prstGeom prst="rect">
            <a:avLst/>
          </a:prstGeom>
        </p:spPr>
        <p:txBody>
          <a:bodyPr/>
          <a:lstStyle>
            <a:lvl1pPr algn="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38" y="0"/>
            <a:ext cx="9154438" cy="685800"/>
          </a:xfrm>
          <a:prstGeom prst="rect">
            <a:avLst/>
          </a:prstGeom>
          <a:solidFill>
            <a:schemeClr val="tx2">
              <a:lumMod val="75000"/>
              <a:alpha val="64000"/>
            </a:schemeClr>
          </a:solidFill>
          <a:ln>
            <a:solidFill>
              <a:schemeClr val="tx2">
                <a:lumMod val="75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a:solidFill>
            <a:schemeClr val="bg1">
              <a:lumMod val="85000"/>
              <a:alpha val="80000"/>
            </a:schemeClr>
          </a:solidFill>
          <a:ln>
            <a:solidFill>
              <a:schemeClr val="tx2">
                <a:lumMod val="75000"/>
              </a:schemeClr>
            </a:solidFill>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0" y="6492875"/>
            <a:ext cx="3810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Picture">
    <p:spTree>
      <p:nvGrpSpPr>
        <p:cNvPr id="1" name=""/>
        <p:cNvGrpSpPr/>
        <p:nvPr/>
      </p:nvGrpSpPr>
      <p:grpSpPr>
        <a:xfrm>
          <a:off x="0" y="0"/>
          <a:ext cx="0" cy="0"/>
          <a:chOff x="0" y="0"/>
          <a:chExt cx="0" cy="0"/>
        </a:xfrm>
      </p:grpSpPr>
      <p:pic>
        <p:nvPicPr>
          <p:cNvPr id="9" name="Picture 8" descr="DSC06527.JPG"/>
          <p:cNvPicPr>
            <a:picLocks noChangeAspect="1"/>
          </p:cNvPicPr>
          <p:nvPr userDrawn="1"/>
        </p:nvPicPr>
        <p:blipFill>
          <a:blip r:embed="rId2" cstate="print"/>
          <a:srcRect/>
          <a:stretch>
            <a:fillRect/>
          </a:stretch>
        </p:blipFill>
        <p:spPr>
          <a:xfrm>
            <a:off x="0" y="1066800"/>
            <a:ext cx="9144000" cy="5105400"/>
          </a:xfrm>
          <a:prstGeom prst="rect">
            <a:avLst/>
          </a:prstGeom>
        </p:spPr>
      </p:pic>
      <p:sp>
        <p:nvSpPr>
          <p:cNvPr id="2" name="Title 1"/>
          <p:cNvSpPr>
            <a:spLocks noGrp="1"/>
          </p:cNvSpPr>
          <p:nvPr>
            <p:ph type="title"/>
          </p:nvPr>
        </p:nvSpPr>
        <p:spPr>
          <a:xfrm>
            <a:off x="0" y="0"/>
            <a:ext cx="9144000" cy="685800"/>
          </a:xfrm>
          <a:prstGeom prst="rect">
            <a:avLst/>
          </a:prstGeom>
          <a:solidFill>
            <a:schemeClr val="tx2">
              <a:lumMod val="75000"/>
              <a:alpha val="64000"/>
            </a:schemeClr>
          </a:solidFill>
          <a:ln w="19050">
            <a:solidFill>
              <a:schemeClr val="tx2">
                <a:lumMod val="75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0" y="6492875"/>
            <a:ext cx="381000" cy="365125"/>
          </a:xfrm>
          <a:prstGeom prst="rect">
            <a:avLst/>
          </a:prstGeom>
        </p:spPr>
        <p:txBody>
          <a:bodyPr/>
          <a:lstStyle>
            <a:lvl1pPr>
              <a:defRPr>
                <a:solidFill>
                  <a:schemeClr val="bg1"/>
                </a:solidFill>
              </a:defRPr>
            </a:lvl1pPr>
          </a:lstStyle>
          <a:p>
            <a:fld id="{0CB016A6-E42C-4255-9639-BF8CD777F2C2}" type="slidenum">
              <a:rPr lang="en-US" smtClean="0"/>
              <a:pPr/>
              <a:t>‹#›</a:t>
            </a:fld>
            <a:endParaRPr lang="en-US" dirty="0"/>
          </a:p>
        </p:txBody>
      </p:sp>
      <p:sp>
        <p:nvSpPr>
          <p:cNvPr id="3" name="Rectangle 2"/>
          <p:cNvSpPr/>
          <p:nvPr userDrawn="1"/>
        </p:nvSpPr>
        <p:spPr>
          <a:xfrm>
            <a:off x="0" y="685800"/>
            <a:ext cx="9144000" cy="5715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descr="DSC06527.JPG"/>
          <p:cNvPicPr>
            <a:picLocks noChangeAspect="1"/>
          </p:cNvPicPr>
          <p:nvPr userDrawn="1"/>
        </p:nvPicPr>
        <p:blipFill rotWithShape="1">
          <a:blip r:embed="rId2" cstate="print"/>
          <a:srcRect/>
          <a:stretch/>
        </p:blipFill>
        <p:spPr>
          <a:xfrm>
            <a:off x="0" y="0"/>
            <a:ext cx="9144000" cy="6391275"/>
          </a:xfrm>
          <a:prstGeom prst="rect">
            <a:avLst/>
          </a:prstGeom>
          <a:solidFill>
            <a:schemeClr val="bg1">
              <a:lumMod val="85000"/>
              <a:alpha val="50000"/>
            </a:schemeClr>
          </a:solidFill>
        </p:spPr>
      </p:pic>
      <p:sp>
        <p:nvSpPr>
          <p:cNvPr id="17" name="Rectangle 16"/>
          <p:cNvSpPr/>
          <p:nvPr userDrawn="1"/>
        </p:nvSpPr>
        <p:spPr>
          <a:xfrm>
            <a:off x="0" y="4512183"/>
            <a:ext cx="9144000" cy="1920240"/>
          </a:xfrm>
          <a:prstGeom prst="rect">
            <a:avLst/>
          </a:prstGeom>
          <a:solidFill>
            <a:schemeClr val="tx2">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886200"/>
            <a:ext cx="1716087" cy="457200"/>
          </a:xfrm>
          <a:prstGeom prst="rect">
            <a:avLst/>
          </a:prstGeom>
          <a:solidFill>
            <a:schemeClr val="bg1">
              <a:lumMod val="50000"/>
              <a:alpha val="67000"/>
            </a:schemeClr>
          </a:solid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0" y="6486017"/>
            <a:ext cx="3810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cxnSp>
        <p:nvCxnSpPr>
          <p:cNvPr id="9" name="Straight Connector 8"/>
          <p:cNvCxnSpPr/>
          <p:nvPr userDrawn="1"/>
        </p:nvCxnSpPr>
        <p:spPr>
          <a:xfrm>
            <a:off x="0" y="4480560"/>
            <a:ext cx="9144000" cy="0"/>
          </a:xfrm>
          <a:prstGeom prst="line">
            <a:avLst/>
          </a:prstGeom>
          <a:ln w="76200">
            <a:solidFill>
              <a:schemeClr val="tx2">
                <a:lumMod val="60000"/>
                <a:lumOff val="40000"/>
              </a:schemeClr>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3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900"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solidFill>
            <a:schemeClr val="tx2">
              <a:lumMod val="75000"/>
              <a:alpha val="70000"/>
            </a:schemeClr>
          </a:solidFill>
          <a:ln>
            <a:solidFill>
              <a:schemeClr val="tx2">
                <a:lumMod val="50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a:solidFill>
            <a:schemeClr val="bg1">
              <a:lumMod val="85000"/>
              <a:alpha val="75000"/>
            </a:schemeClr>
          </a:solidFill>
          <a:ln>
            <a:solidFill>
              <a:schemeClr val="tx2">
                <a:lumMod val="50000"/>
              </a:schemeClr>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a:solidFill>
            <a:schemeClr val="bg1">
              <a:lumMod val="85000"/>
              <a:alpha val="70000"/>
            </a:schemeClr>
          </a:solidFill>
          <a:ln>
            <a:solidFill>
              <a:schemeClr val="tx2">
                <a:lumMod val="50000"/>
              </a:schemeClr>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0" y="6492875"/>
            <a:ext cx="3810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Picture">
    <p:spTree>
      <p:nvGrpSpPr>
        <p:cNvPr id="1" name=""/>
        <p:cNvGrpSpPr/>
        <p:nvPr/>
      </p:nvGrpSpPr>
      <p:grpSpPr>
        <a:xfrm>
          <a:off x="0" y="0"/>
          <a:ext cx="0" cy="0"/>
          <a:chOff x="0" y="0"/>
          <a:chExt cx="0" cy="0"/>
        </a:xfrm>
      </p:grpSpPr>
      <p:pic>
        <p:nvPicPr>
          <p:cNvPr id="9" name="Picture 8" descr="DSC06527.JPG"/>
          <p:cNvPicPr>
            <a:picLocks noChangeAspect="1"/>
          </p:cNvPicPr>
          <p:nvPr userDrawn="1"/>
        </p:nvPicPr>
        <p:blipFill>
          <a:blip r:embed="rId2" cstate="print"/>
          <a:srcRect/>
          <a:stretch>
            <a:fillRect/>
          </a:stretch>
        </p:blipFill>
        <p:spPr>
          <a:xfrm>
            <a:off x="0" y="1066800"/>
            <a:ext cx="9144000" cy="5105400"/>
          </a:xfrm>
          <a:prstGeom prst="rect">
            <a:avLst/>
          </a:prstGeom>
        </p:spPr>
      </p:pic>
      <p:sp>
        <p:nvSpPr>
          <p:cNvPr id="2" name="Title 1"/>
          <p:cNvSpPr>
            <a:spLocks noGrp="1"/>
          </p:cNvSpPr>
          <p:nvPr>
            <p:ph type="title"/>
          </p:nvPr>
        </p:nvSpPr>
        <p:spPr>
          <a:xfrm>
            <a:off x="0" y="0"/>
            <a:ext cx="9144000" cy="685800"/>
          </a:xfrm>
          <a:prstGeom prst="rect">
            <a:avLst/>
          </a:prstGeom>
          <a:solidFill>
            <a:schemeClr val="tx2">
              <a:lumMod val="75000"/>
              <a:alpha val="64000"/>
            </a:schemeClr>
          </a:solidFill>
          <a:ln w="19050">
            <a:solidFill>
              <a:schemeClr val="tx2">
                <a:lumMod val="75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0" y="6492875"/>
            <a:ext cx="381000" cy="365125"/>
          </a:xfrm>
          <a:prstGeom prst="rect">
            <a:avLst/>
          </a:prstGeom>
        </p:spPr>
        <p:txBody>
          <a:bodyPr/>
          <a:lstStyle>
            <a:lvl1pPr>
              <a:defRPr>
                <a:solidFill>
                  <a:schemeClr val="bg1"/>
                </a:solidFill>
              </a:defRPr>
            </a:lvl1pPr>
          </a:lstStyle>
          <a:p>
            <a:fld id="{0CB016A6-E42C-4255-9639-BF8CD777F2C2}" type="slidenum">
              <a:rPr lang="en-US" smtClean="0"/>
              <a:pPr/>
              <a:t>‹#›</a:t>
            </a:fld>
            <a:endParaRPr lang="en-US" dirty="0"/>
          </a:p>
        </p:txBody>
      </p:sp>
      <p:sp>
        <p:nvSpPr>
          <p:cNvPr id="3" name="Rectangle 2"/>
          <p:cNvSpPr/>
          <p:nvPr userDrawn="1"/>
        </p:nvSpPr>
        <p:spPr>
          <a:xfrm>
            <a:off x="0" y="685800"/>
            <a:ext cx="9144000" cy="571500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solidFill>
            <a:schemeClr val="tx2">
              <a:lumMod val="75000"/>
              <a:alpha val="70000"/>
            </a:schemeClr>
          </a:solidFill>
          <a:ln>
            <a:solidFill>
              <a:schemeClr val="tx2">
                <a:lumMod val="50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a:solidFill>
            <a:schemeClr val="bg1">
              <a:lumMod val="65000"/>
              <a:alpha val="80000"/>
            </a:schemeClr>
          </a:solidFill>
          <a:ln>
            <a:solidFill>
              <a:schemeClr val="tx2">
                <a:lumMod val="50000"/>
              </a:schemeClr>
            </a:solidFill>
          </a:ln>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a:solidFill>
            <a:schemeClr val="bg1">
              <a:lumMod val="85000"/>
              <a:alpha val="75000"/>
            </a:schemeClr>
          </a:solidFill>
          <a:ln>
            <a:solidFill>
              <a:schemeClr val="tx2">
                <a:lumMod val="50000"/>
              </a:schemeClr>
            </a:solidFill>
          </a:ln>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a:solidFill>
            <a:schemeClr val="bg1">
              <a:lumMod val="65000"/>
              <a:alpha val="80000"/>
            </a:schemeClr>
          </a:solidFill>
          <a:ln>
            <a:solidFill>
              <a:schemeClr val="tx2">
                <a:lumMod val="50000"/>
              </a:schemeClr>
            </a:solidFill>
          </a:ln>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a:solidFill>
            <a:schemeClr val="bg1">
              <a:lumMod val="85000"/>
              <a:alpha val="75000"/>
            </a:schemeClr>
          </a:solidFill>
          <a:ln>
            <a:solidFill>
              <a:schemeClr val="tx2">
                <a:lumMod val="50000"/>
              </a:schemeClr>
            </a:solidFill>
          </a:ln>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0" y="6492875"/>
            <a:ext cx="4572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solidFill>
            <a:schemeClr val="tx2">
              <a:lumMod val="75000"/>
              <a:alpha val="70000"/>
            </a:schemeClr>
          </a:solidFill>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0" y="6492875"/>
            <a:ext cx="4572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4" name="Slide Number Placeholder 4"/>
          <p:cNvSpPr>
            <a:spLocks noGrp="1"/>
          </p:cNvSpPr>
          <p:nvPr>
            <p:ph type="sldNum" sz="quarter" idx="12"/>
          </p:nvPr>
        </p:nvSpPr>
        <p:spPr>
          <a:xfrm>
            <a:off x="0" y="6492875"/>
            <a:ext cx="4572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a:solidFill>
            <a:schemeClr val="tx2">
              <a:lumMod val="75000"/>
              <a:alpha val="70000"/>
            </a:schemeClr>
          </a:solidFill>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a:solidFill>
            <a:schemeClr val="bg1">
              <a:lumMod val="95000"/>
              <a:alpha val="75000"/>
            </a:schemeClr>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0" y="6492875"/>
            <a:ext cx="381000" cy="365125"/>
          </a:xfrm>
          <a:prstGeom prst="rect">
            <a:avLst/>
          </a:prstGeom>
        </p:spPr>
        <p:txBody>
          <a:body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a:solidFill>
            <a:schemeClr val="tx2">
              <a:lumMod val="75000"/>
              <a:alpha val="70000"/>
            </a:schemeClr>
          </a:solidFill>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a:solidFill>
            <a:schemeClr val="bg1">
              <a:lumMod val="85000"/>
              <a:alpha val="78000"/>
            </a:schemeClr>
          </a:solidFill>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0" y="6464300"/>
            <a:ext cx="2133600" cy="365125"/>
          </a:xfrm>
          <a:prstGeom prst="rect">
            <a:avLst/>
          </a:prstGeom>
        </p:spPr>
        <p:txBody>
          <a:body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0" y="6492875"/>
            <a:ext cx="2133600" cy="365125"/>
          </a:xfrm>
          <a:prstGeom prst="rect">
            <a:avLst/>
          </a:prstGeom>
        </p:spPr>
        <p:txBody>
          <a:body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0" y="6492875"/>
            <a:ext cx="2133600" cy="365125"/>
          </a:xfrm>
          <a:prstGeom prst="rect">
            <a:avLst/>
          </a:prstGeom>
        </p:spPr>
        <p:txBody>
          <a:body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2" name="Picture 11" descr="DSC06527.JPG"/>
          <p:cNvPicPr>
            <a:picLocks noChangeAspect="1"/>
          </p:cNvPicPr>
          <p:nvPr userDrawn="1"/>
        </p:nvPicPr>
        <p:blipFill rotWithShape="1">
          <a:blip r:embed="rId2" cstate="print"/>
          <a:srcRect/>
          <a:stretch/>
        </p:blipFill>
        <p:spPr>
          <a:xfrm>
            <a:off x="0" y="0"/>
            <a:ext cx="9144000" cy="6391275"/>
          </a:xfrm>
          <a:prstGeom prst="rect">
            <a:avLst/>
          </a:prstGeom>
          <a:solidFill>
            <a:schemeClr val="bg1">
              <a:lumMod val="85000"/>
              <a:alpha val="50000"/>
            </a:schemeClr>
          </a:solidFill>
        </p:spPr>
      </p:pic>
      <p:sp>
        <p:nvSpPr>
          <p:cNvPr id="17" name="Rectangle 16"/>
          <p:cNvSpPr/>
          <p:nvPr userDrawn="1"/>
        </p:nvSpPr>
        <p:spPr>
          <a:xfrm>
            <a:off x="0" y="4512183"/>
            <a:ext cx="9144000" cy="1920240"/>
          </a:xfrm>
          <a:prstGeom prst="rect">
            <a:avLst/>
          </a:prstGeom>
          <a:solidFill>
            <a:schemeClr val="tx2">
              <a:lumMod val="75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886200"/>
            <a:ext cx="1716087" cy="457200"/>
          </a:xfrm>
          <a:prstGeom prst="rect">
            <a:avLst/>
          </a:prstGeom>
          <a:solidFill>
            <a:schemeClr val="bg1">
              <a:lumMod val="50000"/>
              <a:alpha val="67000"/>
            </a:schemeClr>
          </a:solidFill>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a:xfrm>
            <a:off x="0" y="6486017"/>
            <a:ext cx="3810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cxnSp>
        <p:nvCxnSpPr>
          <p:cNvPr id="9" name="Straight Connector 8"/>
          <p:cNvCxnSpPr/>
          <p:nvPr userDrawn="1"/>
        </p:nvCxnSpPr>
        <p:spPr>
          <a:xfrm>
            <a:off x="0" y="4480560"/>
            <a:ext cx="9144000" cy="0"/>
          </a:xfrm>
          <a:prstGeom prst="line">
            <a:avLst/>
          </a:prstGeom>
          <a:ln w="76200">
            <a:solidFill>
              <a:schemeClr val="tx2">
                <a:lumMod val="60000"/>
                <a:lumOff val="40000"/>
              </a:schemeClr>
            </a:soli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37"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900" decel="100000" fill="hold"/>
                        <p:tgtEl>
                          <p:spTgt spid="3"/>
                        </p:tgtEl>
                        <p:attrNameLst>
                          <p:attrName>ppt_y</p:attrName>
                        </p:attrNameLst>
                      </p:cBhvr>
                      <p:tavLst>
                        <p:tav tm="0">
                          <p:val>
                            <p:strVal val="#ppt_y+1"/>
                          </p:val>
                        </p:tav>
                        <p:tav tm="100000">
                          <p:val>
                            <p:strVal val="#ppt_y-.03"/>
                          </p:val>
                        </p:tav>
                      </p:tavLst>
                    </p:anim>
                    <p:anim calcmode="lin" valueType="num">
                      <p:cBhvr>
                        <p:cTn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solidFill>
            <a:schemeClr val="tx2">
              <a:lumMod val="75000"/>
              <a:alpha val="70000"/>
            </a:schemeClr>
          </a:solidFill>
          <a:ln>
            <a:solidFill>
              <a:schemeClr val="tx2">
                <a:lumMod val="50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a:solidFill>
            <a:schemeClr val="bg1">
              <a:lumMod val="85000"/>
              <a:alpha val="75000"/>
            </a:schemeClr>
          </a:solidFill>
          <a:ln>
            <a:solidFill>
              <a:schemeClr val="tx2">
                <a:lumMod val="50000"/>
              </a:schemeClr>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a:solidFill>
            <a:schemeClr val="bg1">
              <a:lumMod val="85000"/>
              <a:alpha val="70000"/>
            </a:schemeClr>
          </a:solidFill>
          <a:ln>
            <a:solidFill>
              <a:schemeClr val="tx2">
                <a:lumMod val="50000"/>
              </a:schemeClr>
            </a:solid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0" y="6492875"/>
            <a:ext cx="3810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solidFill>
            <a:schemeClr val="tx2">
              <a:lumMod val="75000"/>
              <a:alpha val="70000"/>
            </a:schemeClr>
          </a:solidFill>
          <a:ln>
            <a:solidFill>
              <a:schemeClr val="tx2">
                <a:lumMod val="50000"/>
              </a:schemeClr>
            </a:solidFill>
          </a:ln>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a:solidFill>
            <a:schemeClr val="bg1">
              <a:lumMod val="65000"/>
              <a:alpha val="80000"/>
            </a:schemeClr>
          </a:solidFill>
          <a:ln>
            <a:solidFill>
              <a:schemeClr val="tx2">
                <a:lumMod val="50000"/>
              </a:schemeClr>
            </a:solidFill>
          </a:ln>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a:solidFill>
            <a:schemeClr val="bg1">
              <a:lumMod val="85000"/>
              <a:alpha val="75000"/>
            </a:schemeClr>
          </a:solidFill>
          <a:ln>
            <a:solidFill>
              <a:schemeClr val="tx2">
                <a:lumMod val="50000"/>
              </a:schemeClr>
            </a:solidFill>
          </a:ln>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a:solidFill>
            <a:schemeClr val="bg1">
              <a:lumMod val="65000"/>
              <a:alpha val="80000"/>
            </a:schemeClr>
          </a:solidFill>
          <a:ln>
            <a:solidFill>
              <a:schemeClr val="tx2">
                <a:lumMod val="50000"/>
              </a:schemeClr>
            </a:solidFill>
          </a:ln>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a:solidFill>
            <a:schemeClr val="bg1">
              <a:lumMod val="85000"/>
              <a:alpha val="75000"/>
            </a:schemeClr>
          </a:solidFill>
          <a:ln>
            <a:solidFill>
              <a:schemeClr val="tx2">
                <a:lumMod val="50000"/>
              </a:schemeClr>
            </a:solidFill>
          </a:ln>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0" y="6492875"/>
            <a:ext cx="4572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a:solidFill>
            <a:schemeClr val="tx2">
              <a:lumMod val="75000"/>
              <a:alpha val="70000"/>
            </a:schemeClr>
          </a:solidFill>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0" y="6492875"/>
            <a:ext cx="4572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4" name="Slide Number Placeholder 4"/>
          <p:cNvSpPr>
            <a:spLocks noGrp="1"/>
          </p:cNvSpPr>
          <p:nvPr>
            <p:ph type="sldNum" sz="quarter" idx="12"/>
          </p:nvPr>
        </p:nvSpPr>
        <p:spPr>
          <a:xfrm>
            <a:off x="0" y="6492875"/>
            <a:ext cx="457200" cy="365125"/>
          </a:xfrm>
          <a:prstGeom prst="rect">
            <a:avLst/>
          </a:prstGeom>
        </p:spPr>
        <p:txBody>
          <a:bodyPr/>
          <a:lstStyle>
            <a:lvl1pPr>
              <a:defRPr>
                <a:solidFill>
                  <a:schemeClr val="bg1">
                    <a:lumMod val="95000"/>
                  </a:schemeClr>
                </a:solidFill>
              </a:defRPr>
            </a:lvl1pPr>
          </a:lstStyle>
          <a:p>
            <a:fld id="{0CB016A6-E42C-4255-9639-BF8CD777F2C2}"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a:solidFill>
            <a:schemeClr val="tx2">
              <a:lumMod val="75000"/>
              <a:alpha val="70000"/>
            </a:schemeClr>
          </a:solidFill>
        </p:spPr>
        <p:txBody>
          <a:bodyPr anchor="b"/>
          <a:lstStyle>
            <a:lvl1pPr algn="l">
              <a:defRPr sz="2000"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a:solidFill>
            <a:schemeClr val="bg1">
              <a:lumMod val="95000"/>
              <a:alpha val="75000"/>
            </a:schemeClr>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0" y="6492875"/>
            <a:ext cx="381000" cy="365125"/>
          </a:xfrm>
          <a:prstGeom prst="rect">
            <a:avLst/>
          </a:prstGeom>
        </p:spPr>
        <p:txBody>
          <a:bodyPr/>
          <a:lstStyle/>
          <a:p>
            <a:fld id="{0CB016A6-E42C-4255-9639-BF8CD777F2C2}"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7.png"/><Relationship Id="rId2" Type="http://schemas.openxmlformats.org/officeDocument/2006/relationships/slideLayout" Target="../slideLayouts/slideLayout14.xml"/><Relationship Id="rId16"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6.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DSC06527.JPG"/>
          <p:cNvPicPr>
            <a:picLocks noChangeAspect="1"/>
          </p:cNvPicPr>
          <p:nvPr userDrawn="1"/>
        </p:nvPicPr>
        <p:blipFill>
          <a:blip r:embed="rId14" cstate="print"/>
          <a:stretch>
            <a:fillRect/>
          </a:stretch>
        </p:blipFill>
        <p:spPr>
          <a:xfrm>
            <a:off x="0" y="0"/>
            <a:ext cx="9144000" cy="6858000"/>
          </a:xfrm>
          <a:prstGeom prst="rect">
            <a:avLst/>
          </a:prstGeom>
          <a:solidFill>
            <a:schemeClr val="accent5">
              <a:lumMod val="75000"/>
              <a:alpha val="52000"/>
            </a:schemeClr>
          </a:solidFill>
        </p:spPr>
      </p:pic>
      <p:sp>
        <p:nvSpPr>
          <p:cNvPr id="10" name="Rectangle 9"/>
          <p:cNvSpPr/>
          <p:nvPr userDrawn="1"/>
        </p:nvSpPr>
        <p:spPr>
          <a:xfrm>
            <a:off x="0" y="6475094"/>
            <a:ext cx="9144000" cy="382906"/>
          </a:xfrm>
          <a:prstGeom prst="rect">
            <a:avLst/>
          </a:prstGeom>
          <a:solidFill>
            <a:schemeClr val="tx1"/>
          </a:solidFill>
          <a:ln>
            <a:noFill/>
          </a:ln>
        </p:spPr>
        <p:style>
          <a:lnRef idx="2">
            <a:schemeClr val="dk1">
              <a:shade val="50000"/>
            </a:schemeClr>
          </a:lnRef>
          <a:fillRef idx="1003">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userDrawn="1"/>
        </p:nvSpPr>
        <p:spPr>
          <a:xfrm>
            <a:off x="5867400" y="6507348"/>
            <a:ext cx="2586104" cy="338554"/>
          </a:xfrm>
          <a:prstGeom prst="rect">
            <a:avLst/>
          </a:prstGeom>
          <a:noFill/>
        </p:spPr>
        <p:txBody>
          <a:bodyPr wrap="square" rtlCol="0">
            <a:spAutoFit/>
          </a:bodyPr>
          <a:lstStyle/>
          <a:p>
            <a:pPr algn="r"/>
            <a:r>
              <a:rPr lang="en-US" sz="1600" b="1" dirty="0" smtClean="0">
                <a:solidFill>
                  <a:schemeClr val="bg1">
                    <a:lumMod val="95000"/>
                  </a:schemeClr>
                </a:solidFill>
                <a:latin typeface="Candara" pitchFamily="34" charset="0"/>
                <a:cs typeface="Arial" pitchFamily="34" charset="0"/>
              </a:rPr>
              <a:t>Institute of Water Research</a:t>
            </a:r>
            <a:endParaRPr lang="en-US" sz="1600" b="1" dirty="0">
              <a:solidFill>
                <a:schemeClr val="bg1">
                  <a:lumMod val="95000"/>
                </a:schemeClr>
              </a:solidFill>
              <a:latin typeface="Candara" pitchFamily="34" charset="0"/>
              <a:cs typeface="Arial" pitchFamily="34" charset="0"/>
            </a:endParaRPr>
          </a:p>
        </p:txBody>
      </p:sp>
      <p:pic>
        <p:nvPicPr>
          <p:cNvPr id="12" name="Picture 4"/>
          <p:cNvPicPr>
            <a:picLocks noChangeAspect="1" noChangeArrowheads="1"/>
          </p:cNvPicPr>
          <p:nvPr userDrawn="1"/>
        </p:nvPicPr>
        <p:blipFill>
          <a:blip r:embed="rId15" cstate="print"/>
          <a:srcRect/>
          <a:stretch>
            <a:fillRect/>
          </a:stretch>
        </p:blipFill>
        <p:spPr bwMode="auto">
          <a:xfrm>
            <a:off x="8453504" y="6519672"/>
            <a:ext cx="628571" cy="350952"/>
          </a:xfrm>
          <a:prstGeom prst="rect">
            <a:avLst/>
          </a:prstGeom>
          <a:noFill/>
          <a:ln w="9525">
            <a:noFill/>
            <a:miter lim="800000"/>
            <a:headEnd/>
            <a:tailEnd/>
          </a:ln>
        </p:spPr>
      </p:pic>
      <p:sp>
        <p:nvSpPr>
          <p:cNvPr id="13" name="Slide Number Placeholder 12"/>
          <p:cNvSpPr>
            <a:spLocks noGrp="1"/>
          </p:cNvSpPr>
          <p:nvPr>
            <p:ph type="sldNum" sz="quarter" idx="4"/>
          </p:nvPr>
        </p:nvSpPr>
        <p:spPr>
          <a:xfrm>
            <a:off x="0" y="6477000"/>
            <a:ext cx="447675" cy="456058"/>
          </a:xfrm>
          <a:prstGeom prst="rect">
            <a:avLst/>
          </a:prstGeom>
        </p:spPr>
        <p:txBody>
          <a:bodyPr vert="horz" lIns="91440" tIns="45720" rIns="91440" bIns="45720" rtlCol="0" anchor="ctr"/>
          <a:lstStyle>
            <a:lvl1pPr algn="ctr">
              <a:defRPr sz="1200" b="1">
                <a:solidFill>
                  <a:schemeClr val="bg1">
                    <a:lumMod val="85000"/>
                  </a:schemeClr>
                </a:solidFill>
              </a:defRPr>
            </a:lvl1pPr>
          </a:lstStyle>
          <a:p>
            <a:fld id="{1F123EF6-98DF-4DBC-A270-3CB5C9F47457}" type="slidenum">
              <a:rPr lang="en-US" smtClean="0"/>
              <a:pPr/>
              <a:t>‹#›</a:t>
            </a:fld>
            <a:endParaRPr lang="en-US" dirty="0"/>
          </a:p>
        </p:txBody>
      </p:sp>
      <p:sp>
        <p:nvSpPr>
          <p:cNvPr id="16" name="Rectangle 15"/>
          <p:cNvSpPr/>
          <p:nvPr userDrawn="1"/>
        </p:nvSpPr>
        <p:spPr>
          <a:xfrm>
            <a:off x="9525" y="169545"/>
            <a:ext cx="9144000" cy="6248400"/>
          </a:xfrm>
          <a:prstGeom prst="rect">
            <a:avLst/>
          </a:prstGeom>
          <a:solidFill>
            <a:srgbClr val="5972A5">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47675" y="6473952"/>
            <a:ext cx="0" cy="459106"/>
          </a:xfrm>
          <a:prstGeom prst="line">
            <a:avLst/>
          </a:prstGeom>
          <a:ln w="15875">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52400" y="6446520"/>
            <a:ext cx="9601200" cy="0"/>
          </a:xfrm>
          <a:prstGeom prst="line">
            <a:avLst/>
          </a:prstGeom>
          <a:ln w="76200">
            <a:gradFill>
              <a:gsLst>
                <a:gs pos="0">
                  <a:schemeClr val="tx2">
                    <a:lumMod val="75000"/>
                  </a:schemeClr>
                </a:gs>
                <a:gs pos="85000">
                  <a:schemeClr val="accent1">
                    <a:tint val="44500"/>
                    <a:satMod val="160000"/>
                    <a:lumMod val="32000"/>
                  </a:schemeClr>
                </a:gs>
                <a:gs pos="92000">
                  <a:srgbClr val="FFCC66"/>
                </a:gs>
              </a:gsLst>
              <a:lin ang="5400000" scaled="0"/>
            </a:gra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DSC06527.JPG"/>
          <p:cNvPicPr>
            <a:picLocks noChangeAspect="1"/>
          </p:cNvPicPr>
          <p:nvPr userDrawn="1"/>
        </p:nvPicPr>
        <p:blipFill>
          <a:blip r:embed="rId14" cstate="print"/>
          <a:stretch>
            <a:fillRect/>
          </a:stretch>
        </p:blipFill>
        <p:spPr>
          <a:xfrm>
            <a:off x="0" y="0"/>
            <a:ext cx="9144000" cy="6858000"/>
          </a:xfrm>
          <a:prstGeom prst="rect">
            <a:avLst/>
          </a:prstGeom>
          <a:solidFill>
            <a:schemeClr val="accent5">
              <a:lumMod val="75000"/>
              <a:alpha val="52000"/>
            </a:schemeClr>
          </a:solidFill>
        </p:spPr>
      </p:pic>
      <p:sp>
        <p:nvSpPr>
          <p:cNvPr id="10" name="Rectangle 9"/>
          <p:cNvSpPr/>
          <p:nvPr userDrawn="1"/>
        </p:nvSpPr>
        <p:spPr>
          <a:xfrm>
            <a:off x="0" y="6475094"/>
            <a:ext cx="9144000" cy="382906"/>
          </a:xfrm>
          <a:prstGeom prst="rect">
            <a:avLst/>
          </a:prstGeom>
          <a:solidFill>
            <a:schemeClr val="tx1"/>
          </a:solidFill>
          <a:ln>
            <a:noFill/>
          </a:ln>
        </p:spPr>
        <p:style>
          <a:lnRef idx="2">
            <a:schemeClr val="dk1">
              <a:shade val="50000"/>
            </a:schemeClr>
          </a:lnRef>
          <a:fillRef idx="1003">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userDrawn="1"/>
        </p:nvSpPr>
        <p:spPr>
          <a:xfrm>
            <a:off x="5867400" y="6507348"/>
            <a:ext cx="2586104" cy="338554"/>
          </a:xfrm>
          <a:prstGeom prst="rect">
            <a:avLst/>
          </a:prstGeom>
          <a:noFill/>
        </p:spPr>
        <p:txBody>
          <a:bodyPr wrap="square" rtlCol="0">
            <a:spAutoFit/>
          </a:bodyPr>
          <a:lstStyle/>
          <a:p>
            <a:pPr algn="r"/>
            <a:r>
              <a:rPr lang="en-US" sz="1600" b="1" dirty="0" smtClean="0">
                <a:solidFill>
                  <a:schemeClr val="bg1">
                    <a:lumMod val="95000"/>
                  </a:schemeClr>
                </a:solidFill>
                <a:latin typeface="Candara" pitchFamily="34" charset="0"/>
                <a:cs typeface="Arial" pitchFamily="34" charset="0"/>
              </a:rPr>
              <a:t>Institute of Water Research</a:t>
            </a:r>
            <a:endParaRPr lang="en-US" sz="1600" b="1" dirty="0">
              <a:solidFill>
                <a:schemeClr val="bg1">
                  <a:lumMod val="95000"/>
                </a:schemeClr>
              </a:solidFill>
              <a:latin typeface="Candara" pitchFamily="34" charset="0"/>
              <a:cs typeface="Arial" pitchFamily="34" charset="0"/>
            </a:endParaRPr>
          </a:p>
        </p:txBody>
      </p:sp>
      <p:pic>
        <p:nvPicPr>
          <p:cNvPr id="12" name="Picture 4"/>
          <p:cNvPicPr>
            <a:picLocks noChangeAspect="1" noChangeArrowheads="1"/>
          </p:cNvPicPr>
          <p:nvPr userDrawn="1"/>
        </p:nvPicPr>
        <p:blipFill>
          <a:blip r:embed="rId15" cstate="print"/>
          <a:srcRect/>
          <a:stretch>
            <a:fillRect/>
          </a:stretch>
        </p:blipFill>
        <p:spPr bwMode="auto">
          <a:xfrm>
            <a:off x="8453504" y="6519672"/>
            <a:ext cx="628571" cy="350952"/>
          </a:xfrm>
          <a:prstGeom prst="rect">
            <a:avLst/>
          </a:prstGeom>
          <a:noFill/>
          <a:ln w="9525">
            <a:noFill/>
            <a:miter lim="800000"/>
            <a:headEnd/>
            <a:tailEnd/>
          </a:ln>
        </p:spPr>
      </p:pic>
      <p:sp>
        <p:nvSpPr>
          <p:cNvPr id="13" name="Slide Number Placeholder 12"/>
          <p:cNvSpPr>
            <a:spLocks noGrp="1"/>
          </p:cNvSpPr>
          <p:nvPr>
            <p:ph type="sldNum" sz="quarter" idx="4"/>
          </p:nvPr>
        </p:nvSpPr>
        <p:spPr>
          <a:xfrm>
            <a:off x="0" y="6477000"/>
            <a:ext cx="447675" cy="456058"/>
          </a:xfrm>
          <a:prstGeom prst="rect">
            <a:avLst/>
          </a:prstGeom>
        </p:spPr>
        <p:txBody>
          <a:bodyPr vert="horz" lIns="91440" tIns="45720" rIns="91440" bIns="45720" rtlCol="0" anchor="ctr"/>
          <a:lstStyle>
            <a:lvl1pPr algn="ctr">
              <a:defRPr sz="1200" b="1">
                <a:solidFill>
                  <a:schemeClr val="bg1">
                    <a:lumMod val="85000"/>
                  </a:schemeClr>
                </a:solidFill>
              </a:defRPr>
            </a:lvl1pPr>
          </a:lstStyle>
          <a:p>
            <a:fld id="{1F123EF6-98DF-4DBC-A270-3CB5C9F47457}" type="slidenum">
              <a:rPr lang="en-US" smtClean="0"/>
              <a:pPr/>
              <a:t>‹#›</a:t>
            </a:fld>
            <a:endParaRPr lang="en-US" dirty="0"/>
          </a:p>
        </p:txBody>
      </p:sp>
      <p:sp>
        <p:nvSpPr>
          <p:cNvPr id="16" name="Rectangle 15"/>
          <p:cNvSpPr/>
          <p:nvPr userDrawn="1"/>
        </p:nvSpPr>
        <p:spPr>
          <a:xfrm>
            <a:off x="9525" y="169545"/>
            <a:ext cx="9144000" cy="6248400"/>
          </a:xfrm>
          <a:prstGeom prst="rect">
            <a:avLst/>
          </a:prstGeom>
          <a:solidFill>
            <a:srgbClr val="5972A5">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47675" y="6473952"/>
            <a:ext cx="0" cy="459106"/>
          </a:xfrm>
          <a:prstGeom prst="line">
            <a:avLst/>
          </a:prstGeom>
          <a:ln w="15875">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52400" y="6446520"/>
            <a:ext cx="9601200" cy="0"/>
          </a:xfrm>
          <a:prstGeom prst="line">
            <a:avLst/>
          </a:prstGeom>
          <a:ln w="76200">
            <a:gradFill>
              <a:gsLst>
                <a:gs pos="0">
                  <a:schemeClr val="tx2">
                    <a:lumMod val="75000"/>
                  </a:schemeClr>
                </a:gs>
                <a:gs pos="85000">
                  <a:schemeClr val="accent1">
                    <a:tint val="44500"/>
                    <a:satMod val="160000"/>
                    <a:lumMod val="32000"/>
                  </a:schemeClr>
                </a:gs>
                <a:gs pos="92000">
                  <a:srgbClr val="FFCC66"/>
                </a:gs>
              </a:gsLst>
              <a:lin ang="5400000" scaled="0"/>
            </a:gra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r="3994"/>
          <a:stretch>
            <a:fillRect/>
          </a:stretch>
        </p:blipFill>
        <p:spPr bwMode="auto">
          <a:xfrm>
            <a:off x="1524000" y="6492240"/>
            <a:ext cx="1905000" cy="365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userDrawn="1"/>
        </p:nvPicPr>
        <p:blipFill>
          <a:blip r:embed="rId17" cstate="print">
            <a:extLst>
              <a:ext uri="{28A0092B-C50C-407E-A947-70E740481C1C}">
                <a14:useLocalDpi xmlns:a14="http://schemas.microsoft.com/office/drawing/2010/main" xmlns="" val="0"/>
              </a:ext>
            </a:extLst>
          </a:blip>
          <a:srcRect/>
          <a:stretch>
            <a:fillRect/>
          </a:stretch>
        </p:blipFill>
        <p:spPr bwMode="auto">
          <a:xfrm>
            <a:off x="457200" y="6492240"/>
            <a:ext cx="1099952" cy="365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DSC06527.JPG"/>
          <p:cNvPicPr>
            <a:picLocks noChangeAspect="1"/>
          </p:cNvPicPr>
          <p:nvPr userDrawn="1"/>
        </p:nvPicPr>
        <p:blipFill>
          <a:blip r:embed="rId14" cstate="print"/>
          <a:stretch>
            <a:fillRect/>
          </a:stretch>
        </p:blipFill>
        <p:spPr>
          <a:xfrm>
            <a:off x="0" y="0"/>
            <a:ext cx="9144000" cy="6858000"/>
          </a:xfrm>
          <a:prstGeom prst="rect">
            <a:avLst/>
          </a:prstGeom>
          <a:solidFill>
            <a:schemeClr val="accent5">
              <a:lumMod val="75000"/>
              <a:alpha val="52000"/>
            </a:schemeClr>
          </a:solidFill>
        </p:spPr>
      </p:pic>
      <p:sp>
        <p:nvSpPr>
          <p:cNvPr id="10" name="Rectangle 9"/>
          <p:cNvSpPr/>
          <p:nvPr userDrawn="1"/>
        </p:nvSpPr>
        <p:spPr>
          <a:xfrm>
            <a:off x="0" y="6475094"/>
            <a:ext cx="9144000" cy="382906"/>
          </a:xfrm>
          <a:prstGeom prst="rect">
            <a:avLst/>
          </a:prstGeom>
          <a:solidFill>
            <a:schemeClr val="tx1"/>
          </a:solidFill>
          <a:ln>
            <a:noFill/>
          </a:ln>
        </p:spPr>
        <p:style>
          <a:lnRef idx="2">
            <a:schemeClr val="dk1">
              <a:shade val="50000"/>
            </a:schemeClr>
          </a:lnRef>
          <a:fillRef idx="1003">
            <a:schemeClr val="dk1"/>
          </a:fillRef>
          <a:effectRef idx="0">
            <a:schemeClr val="dk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4"/>
          </p:nvPr>
        </p:nvSpPr>
        <p:spPr>
          <a:xfrm>
            <a:off x="0" y="6477000"/>
            <a:ext cx="538480" cy="456058"/>
          </a:xfrm>
          <a:prstGeom prst="rect">
            <a:avLst/>
          </a:prstGeom>
        </p:spPr>
        <p:txBody>
          <a:bodyPr vert="horz" lIns="91440" tIns="45720" rIns="91440" bIns="45720" rtlCol="0" anchor="ctr"/>
          <a:lstStyle>
            <a:lvl1pPr algn="ctr">
              <a:defRPr sz="1200" b="1">
                <a:solidFill>
                  <a:schemeClr val="bg1">
                    <a:lumMod val="85000"/>
                  </a:schemeClr>
                </a:solidFill>
              </a:defRPr>
            </a:lvl1pPr>
          </a:lstStyle>
          <a:p>
            <a:fld id="{1F123EF6-98DF-4DBC-A270-3CB5C9F47457}" type="slidenum">
              <a:rPr lang="en-US" smtClean="0"/>
              <a:pPr/>
              <a:t>‹#›</a:t>
            </a:fld>
            <a:endParaRPr lang="en-US" dirty="0"/>
          </a:p>
        </p:txBody>
      </p:sp>
      <p:sp>
        <p:nvSpPr>
          <p:cNvPr id="16" name="Rectangle 15"/>
          <p:cNvSpPr/>
          <p:nvPr userDrawn="1"/>
        </p:nvSpPr>
        <p:spPr>
          <a:xfrm>
            <a:off x="9525" y="169545"/>
            <a:ext cx="9144000" cy="6248400"/>
          </a:xfrm>
          <a:prstGeom prst="rect">
            <a:avLst/>
          </a:prstGeom>
          <a:solidFill>
            <a:srgbClr val="5972A5">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447675" y="6473952"/>
            <a:ext cx="0" cy="459106"/>
          </a:xfrm>
          <a:prstGeom prst="line">
            <a:avLst/>
          </a:prstGeom>
          <a:ln w="15875">
            <a:solidFill>
              <a:srgbClr val="FFCC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52400" y="6446520"/>
            <a:ext cx="9601200" cy="0"/>
          </a:xfrm>
          <a:prstGeom prst="line">
            <a:avLst/>
          </a:prstGeom>
          <a:ln w="76200">
            <a:gradFill>
              <a:gsLst>
                <a:gs pos="0">
                  <a:schemeClr val="tx2">
                    <a:lumMod val="75000"/>
                  </a:schemeClr>
                </a:gs>
                <a:gs pos="85000">
                  <a:schemeClr val="accent1">
                    <a:tint val="44500"/>
                    <a:satMod val="160000"/>
                    <a:lumMod val="32000"/>
                  </a:schemeClr>
                </a:gs>
                <a:gs pos="92000">
                  <a:srgbClr val="FFCC66"/>
                </a:gs>
              </a:gsLst>
              <a:lin ang="5400000" scaled="0"/>
            </a:gradFill>
          </a:ln>
          <a:effectLst>
            <a:outerShdw blurRad="50800" dist="381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r="3994"/>
          <a:stretch>
            <a:fillRect/>
          </a:stretch>
        </p:blipFill>
        <p:spPr bwMode="auto">
          <a:xfrm>
            <a:off x="1524000" y="6492240"/>
            <a:ext cx="1905000" cy="365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userDrawn="1"/>
        </p:nvPicPr>
        <p:blipFill>
          <a:blip r:embed="rId16" cstate="print">
            <a:extLst>
              <a:ext uri="{28A0092B-C50C-407E-A947-70E740481C1C}">
                <a14:useLocalDpi xmlns:a14="http://schemas.microsoft.com/office/drawing/2010/main" xmlns="" val="0"/>
              </a:ext>
            </a:extLst>
          </a:blip>
          <a:srcRect/>
          <a:stretch>
            <a:fillRect/>
          </a:stretch>
        </p:blipFill>
        <p:spPr bwMode="auto">
          <a:xfrm>
            <a:off x="457200" y="6492240"/>
            <a:ext cx="1099952" cy="365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userDrawn="1"/>
        </p:nvSpPr>
        <p:spPr>
          <a:xfrm>
            <a:off x="5791200" y="6531719"/>
            <a:ext cx="3352800" cy="230832"/>
          </a:xfrm>
          <a:prstGeom prst="rect">
            <a:avLst/>
          </a:prstGeom>
          <a:noFill/>
        </p:spPr>
        <p:txBody>
          <a:bodyPr wrap="square" rtlCol="0">
            <a:spAutoFit/>
          </a:bodyPr>
          <a:lstStyle/>
          <a:p>
            <a:pPr>
              <a:defRPr/>
            </a:pPr>
            <a:r>
              <a:rPr lang="en-US" sz="900" dirty="0" smtClean="0">
                <a:solidFill>
                  <a:schemeClr val="bg1"/>
                </a:solidFill>
              </a:rPr>
              <a:t>Purdue University is an Equal Opportunity/Equal Access institution.</a:t>
            </a:r>
            <a:endParaRPr lang="en-US" sz="9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7.xml"/><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1.xml"/><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2.xml"/><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3.xml"/><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4.xml"/><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6.xml"/><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7.xml"/><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8.xml"/><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9.xml"/><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0.xml"/><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2.xml"/><Relationship Id="rId1" Type="http://schemas.openxmlformats.org/officeDocument/2006/relationships/slideLayout" Target="../slideLayouts/slideLayout27.xml"/><Relationship Id="rId4" Type="http://schemas.openxmlformats.org/officeDocument/2006/relationships/image" Target="../media/image111.png"/></Relationships>
</file>

<file path=ppt/slides/_rels/slide12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3.xml"/><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4.xml"/><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6.xml"/><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3.png"/><Relationship Id="rId5" Type="http://schemas.openxmlformats.org/officeDocument/2006/relationships/diagramQuickStyle" Target="../diagrams/quickStyle1.xml"/><Relationship Id="rId10" Type="http://schemas.openxmlformats.org/officeDocument/2006/relationships/image" Target="../media/image42.png"/><Relationship Id="rId4" Type="http://schemas.openxmlformats.org/officeDocument/2006/relationships/diagramLayout" Target="../diagrams/layout1.xml"/><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diagramLayout" Target="../diagrams/layout3.xml"/><Relationship Id="rId18" Type="http://schemas.openxmlformats.org/officeDocument/2006/relationships/image" Target="../media/image36.png"/><Relationship Id="rId3" Type="http://schemas.openxmlformats.org/officeDocument/2006/relationships/diagramData" Target="../diagrams/data2.xml"/><Relationship Id="rId21" Type="http://schemas.openxmlformats.org/officeDocument/2006/relationships/image" Target="../media/image47.png"/><Relationship Id="rId7" Type="http://schemas.microsoft.com/office/2007/relationships/diagramDrawing" Target="../diagrams/drawing2.xml"/><Relationship Id="rId12" Type="http://schemas.openxmlformats.org/officeDocument/2006/relationships/diagramData" Target="../diagrams/data3.xml"/><Relationship Id="rId17" Type="http://schemas.openxmlformats.org/officeDocument/2006/relationships/image" Target="../media/image44.png"/><Relationship Id="rId2" Type="http://schemas.openxmlformats.org/officeDocument/2006/relationships/notesSlide" Target="../notesSlides/notesSlide22.xml"/><Relationship Id="rId16" Type="http://schemas.microsoft.com/office/2007/relationships/diagramDrawing" Target="../diagrams/drawing3.xml"/><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43.png"/><Relationship Id="rId5" Type="http://schemas.openxmlformats.org/officeDocument/2006/relationships/diagramQuickStyle" Target="../diagrams/quickStyle2.xml"/><Relationship Id="rId15" Type="http://schemas.openxmlformats.org/officeDocument/2006/relationships/diagramColors" Target="../diagrams/colors3.xml"/><Relationship Id="rId10" Type="http://schemas.openxmlformats.org/officeDocument/2006/relationships/image" Target="../media/image42.png"/><Relationship Id="rId19" Type="http://schemas.openxmlformats.org/officeDocument/2006/relationships/image" Target="../media/image45.png"/><Relationship Id="rId4" Type="http://schemas.openxmlformats.org/officeDocument/2006/relationships/diagramLayout" Target="../diagrams/layout2.xml"/><Relationship Id="rId9" Type="http://schemas.openxmlformats.org/officeDocument/2006/relationships/image" Target="../media/image41.png"/><Relationship Id="rId14" Type="http://schemas.openxmlformats.org/officeDocument/2006/relationships/diagramQuickStyle" Target="../diagrams/quickStyle3.xml"/><Relationship Id="rId22"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0.jpeg"/><Relationship Id="rId7" Type="http://schemas.openxmlformats.org/officeDocument/2006/relationships/diagramColors" Target="../diagrams/colors5.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89.jpe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32.xml"/><Relationship Id="rId4" Type="http://schemas.openxmlformats.org/officeDocument/2006/relationships/image" Target="../media/image99.emf"/></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10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6.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hyperlink" Target="https://engineering.purdue.edu/~lthia/" TargetMode="External"/><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799"/>
            <a:ext cx="7772400" cy="2904309"/>
          </a:xfrm>
          <a:solidFill>
            <a:schemeClr val="tx2">
              <a:lumMod val="75000"/>
              <a:alpha val="70000"/>
            </a:schemeClr>
          </a:solidFill>
          <a:ln>
            <a:solidFill>
              <a:schemeClr val="tx2">
                <a:lumMod val="75000"/>
              </a:schemeClr>
            </a:solidFill>
          </a:ln>
        </p:spPr>
        <p:txBody>
          <a:bodyPr>
            <a:normAutofit fontScale="90000"/>
          </a:bodyPr>
          <a:lstStyle/>
          <a:p>
            <a:r>
              <a:rPr lang="en-US" sz="4000" dirty="0"/>
              <a:t>Web-based Watershed Management Tools for 516(e</a:t>
            </a:r>
            <a:r>
              <a:rPr lang="en-US" sz="4000" dirty="0" smtClean="0"/>
              <a:t>)</a:t>
            </a:r>
            <a:br>
              <a:rPr lang="en-US" sz="4000" dirty="0" smtClean="0"/>
            </a:br>
            <a:r>
              <a:rPr lang="en-US" sz="4000" dirty="0" smtClean="0"/>
              <a:t/>
            </a:r>
            <a:br>
              <a:rPr lang="en-US" sz="4000" dirty="0" smtClean="0"/>
            </a:br>
            <a:r>
              <a:rPr lang="en-US" sz="4000" dirty="0" smtClean="0"/>
              <a:t>U.S. Army Corps of Engineers</a:t>
            </a:r>
            <a:r>
              <a:rPr lang="en-US" dirty="0"/>
              <a:t/>
            </a:r>
            <a:br>
              <a:rPr lang="en-US" dirty="0"/>
            </a:br>
            <a:r>
              <a:rPr lang="en-US" sz="3200" dirty="0" smtClean="0"/>
              <a:t>Training Workshop</a:t>
            </a:r>
            <a:br>
              <a:rPr lang="en-US" sz="3200" dirty="0" smtClean="0"/>
            </a:br>
            <a:r>
              <a:rPr lang="en-US" sz="3200" dirty="0" smtClean="0"/>
              <a:t/>
            </a:r>
            <a:br>
              <a:rPr lang="en-US" sz="3200" dirty="0" smtClean="0"/>
            </a:br>
            <a:endParaRPr lang="en-US" dirty="0"/>
          </a:p>
        </p:txBody>
      </p:sp>
      <p:sp>
        <p:nvSpPr>
          <p:cNvPr id="5" name="Slide Number Placeholder 4"/>
          <p:cNvSpPr>
            <a:spLocks noGrp="1"/>
          </p:cNvSpPr>
          <p:nvPr>
            <p:ph type="sldNum" sz="quarter" idx="12"/>
          </p:nvPr>
        </p:nvSpPr>
        <p:spPr/>
        <p:txBody>
          <a:bodyPr/>
          <a:lstStyle/>
          <a:p>
            <a:fld id="{0CB016A6-E42C-4255-9639-BF8CD777F2C2}" type="slidenum">
              <a:rPr lang="en-US" smtClean="0"/>
              <a:pPr/>
              <a:t>1</a:t>
            </a:fld>
            <a:endParaRPr lang="en-US" dirty="0"/>
          </a:p>
        </p:txBody>
      </p:sp>
      <p:sp>
        <p:nvSpPr>
          <p:cNvPr id="6" name="Subtitle 2"/>
          <p:cNvSpPr>
            <a:spLocks noGrp="1"/>
          </p:cNvSpPr>
          <p:nvPr>
            <p:ph type="subTitle" idx="1"/>
          </p:nvPr>
        </p:nvSpPr>
        <p:spPr>
          <a:xfrm>
            <a:off x="1097280" y="4384765"/>
            <a:ext cx="6988629" cy="1258389"/>
          </a:xfrm>
          <a:solidFill>
            <a:schemeClr val="bg1">
              <a:lumMod val="50000"/>
              <a:alpha val="76000"/>
            </a:schemeClr>
          </a:solidFill>
          <a:ln>
            <a:solidFill>
              <a:schemeClr val="tx2">
                <a:lumMod val="75000"/>
              </a:schemeClr>
            </a:solidFill>
          </a:ln>
        </p:spPr>
        <p:txBody>
          <a:bodyPr/>
          <a:lstStyle/>
          <a:p>
            <a:r>
              <a:rPr lang="en-US" sz="2000" dirty="0" smtClean="0"/>
              <a:t>Prepared by:</a:t>
            </a:r>
          </a:p>
          <a:p>
            <a:r>
              <a:rPr lang="en-US" sz="1800" dirty="0" smtClean="0"/>
              <a:t>Department of Agricultural and Biological Engineering </a:t>
            </a:r>
            <a:r>
              <a:rPr lang="en-US" sz="1800" b="1" dirty="0" smtClean="0">
                <a:sym typeface="Symbol"/>
              </a:rPr>
              <a:t> </a:t>
            </a:r>
            <a:r>
              <a:rPr lang="en-US" sz="1800" dirty="0" smtClean="0"/>
              <a:t>Purdue University</a:t>
            </a:r>
          </a:p>
          <a:p>
            <a:r>
              <a:rPr lang="en-US" sz="1800" dirty="0" smtClean="0">
                <a:solidFill>
                  <a:schemeClr val="bg1"/>
                </a:solidFill>
              </a:rPr>
              <a:t>Institute of Water Research </a:t>
            </a:r>
            <a:r>
              <a:rPr lang="en-US" sz="1800" b="1" dirty="0" smtClean="0">
                <a:sym typeface="Symbol"/>
              </a:rPr>
              <a:t> </a:t>
            </a:r>
            <a:r>
              <a:rPr lang="en-US" sz="1800" dirty="0" smtClean="0">
                <a:solidFill>
                  <a:schemeClr val="bg1"/>
                </a:solidFill>
              </a:rPr>
              <a:t>Michigan State University</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Digital Watershed</a:t>
            </a:r>
            <a:br>
              <a:rPr lang="en-US" dirty="0" smtClean="0"/>
            </a:br>
            <a:r>
              <a:rPr lang="en-US" sz="1600" dirty="0" smtClean="0">
                <a:solidFill>
                  <a:srgbClr val="E8C27E"/>
                </a:solidFill>
              </a:rPr>
              <a:t>High Impact targeting</a:t>
            </a:r>
            <a:br>
              <a:rPr lang="en-US" sz="1600" dirty="0" smtClean="0">
                <a:solidFill>
                  <a:srgbClr val="E8C27E"/>
                </a:solidFill>
              </a:rPr>
            </a:br>
            <a:r>
              <a:rPr lang="en-US" sz="1600" dirty="0" smtClean="0">
                <a:solidFill>
                  <a:srgbClr val="E8C27E"/>
                </a:solidFill>
              </a:rPr>
              <a:t>long-term hydrologic impact </a:t>
            </a:r>
            <a:r>
              <a:rPr lang="en-US" sz="1600" dirty="0" smtClean="0">
                <a:solidFill>
                  <a:srgbClr val="E8C27E"/>
                </a:solidFill>
              </a:rPr>
              <a:t>assessment lid</a:t>
            </a:r>
            <a:endParaRPr lang="en-US" dirty="0">
              <a:solidFill>
                <a:srgbClr val="E8C27E"/>
              </a:solidFill>
            </a:endParaRPr>
          </a:p>
        </p:txBody>
      </p:sp>
      <p:sp>
        <p:nvSpPr>
          <p:cNvPr id="6" name="Text Placeholder 5"/>
          <p:cNvSpPr>
            <a:spLocks noGrp="1"/>
          </p:cNvSpPr>
          <p:nvPr>
            <p:ph type="body" idx="1"/>
          </p:nvPr>
        </p:nvSpPr>
        <p:spPr>
          <a:xfrm>
            <a:off x="722313" y="3962400"/>
            <a:ext cx="1639887" cy="381000"/>
          </a:xfrm>
        </p:spPr>
        <p:txBody>
          <a:bodyPr/>
          <a:lstStyle/>
          <a:p>
            <a:r>
              <a:rPr lang="en-US" dirty="0" smtClean="0"/>
              <a:t>Walkthrough</a:t>
            </a:r>
            <a:endParaRPr lang="en-US" dirty="0"/>
          </a:p>
        </p:txBody>
      </p:sp>
      <p:sp>
        <p:nvSpPr>
          <p:cNvPr id="7" name="Slide Number Placeholder 6"/>
          <p:cNvSpPr>
            <a:spLocks noGrp="1"/>
          </p:cNvSpPr>
          <p:nvPr>
            <p:ph type="sldNum" sz="quarter" idx="12"/>
          </p:nvPr>
        </p:nvSpPr>
        <p:spPr/>
        <p:txBody>
          <a:bodyPr/>
          <a:lstStyle/>
          <a:p>
            <a:fld id="{0CB016A6-E42C-4255-9639-BF8CD777F2C2}" type="slidenum">
              <a:rPr lang="en-US" smtClean="0"/>
              <a:pPr/>
              <a:t>10</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48200"/>
            <a:ext cx="7772400" cy="1362075"/>
          </a:xfrm>
        </p:spPr>
        <p:txBody>
          <a:bodyPr>
            <a:normAutofit fontScale="90000"/>
          </a:bodyPr>
          <a:lstStyle/>
          <a:p>
            <a:r>
              <a:rPr lang="en-US" sz="1600" dirty="0" smtClean="0">
                <a:solidFill>
                  <a:srgbClr val="E8C27E"/>
                </a:solidFill>
              </a:rPr>
              <a:t>Digital Watershed</a:t>
            </a:r>
            <a:r>
              <a:rPr lang="en-US" dirty="0" smtClean="0">
                <a:solidFill>
                  <a:srgbClr val="E8C27E"/>
                </a:solidFill>
              </a:rPr>
              <a:t/>
            </a:r>
            <a:br>
              <a:rPr lang="en-US" dirty="0" smtClean="0">
                <a:solidFill>
                  <a:srgbClr val="E8C27E"/>
                </a:solidFill>
              </a:rPr>
            </a:br>
            <a:r>
              <a:rPr lang="en-US" sz="1600" dirty="0" smtClean="0">
                <a:solidFill>
                  <a:srgbClr val="E8C27E"/>
                </a:solidFill>
              </a:rPr>
              <a:t>High Impact targeting</a:t>
            </a:r>
            <a:r>
              <a:rPr lang="en-US" dirty="0" smtClean="0"/>
              <a:t/>
            </a:r>
            <a:br>
              <a:rPr lang="en-US" dirty="0" smtClean="0"/>
            </a:br>
            <a:r>
              <a:rPr lang="en-US" dirty="0" smtClean="0"/>
              <a:t>long-term hydrologic impact </a:t>
            </a:r>
            <a:r>
              <a:rPr lang="en-US" dirty="0" smtClean="0"/>
              <a:t>assessment lid</a:t>
            </a:r>
            <a:r>
              <a:rPr lang="en-US" dirty="0" smtClean="0">
                <a:solidFill>
                  <a:schemeClr val="bg1">
                    <a:lumMod val="85000"/>
                  </a:schemeClr>
                </a:solidFill>
              </a:rPr>
              <a:t/>
            </a:r>
            <a:br>
              <a:rPr lang="en-US" dirty="0" smtClean="0">
                <a:solidFill>
                  <a:schemeClr val="bg1">
                    <a:lumMod val="85000"/>
                  </a:schemeClr>
                </a:solidFill>
              </a:rPr>
            </a:br>
            <a:endParaRPr lang="en-US" dirty="0">
              <a:solidFill>
                <a:schemeClr val="bg1">
                  <a:lumMod val="85000"/>
                </a:schemeClr>
              </a:solidFill>
            </a:endParaRPr>
          </a:p>
        </p:txBody>
      </p:sp>
      <p:sp>
        <p:nvSpPr>
          <p:cNvPr id="4" name="Text Placeholder 3"/>
          <p:cNvSpPr>
            <a:spLocks noGrp="1"/>
          </p:cNvSpPr>
          <p:nvPr>
            <p:ph type="body" idx="1"/>
          </p:nvPr>
        </p:nvSpPr>
        <p:spPr>
          <a:xfrm>
            <a:off x="1981200" y="3276600"/>
            <a:ext cx="5068887" cy="990600"/>
          </a:xfrm>
        </p:spPr>
        <p:txBody>
          <a:bodyPr>
            <a:noAutofit/>
          </a:bodyPr>
          <a:lstStyle/>
          <a:p>
            <a:r>
              <a:rPr lang="en-US" sz="6600" dirty="0" smtClean="0">
                <a:solidFill>
                  <a:schemeClr val="tx1"/>
                </a:solidFill>
                <a:latin typeface="Arial" pitchFamily="34" charset="0"/>
                <a:cs typeface="Arial" pitchFamily="34" charset="0"/>
              </a:rPr>
              <a:t>Walkthrough</a:t>
            </a:r>
            <a:endParaRPr lang="en-US" sz="6600" dirty="0">
              <a:solidFill>
                <a:schemeClr val="tx1"/>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1" y="6486017"/>
            <a:ext cx="470263" cy="365125"/>
          </a:xfrm>
        </p:spPr>
        <p:txBody>
          <a:bodyPr/>
          <a:lstStyle/>
          <a:p>
            <a:fld id="{0CB016A6-E42C-4255-9639-BF8CD777F2C2}" type="slidenum">
              <a:rPr lang="en-US" smtClean="0"/>
              <a:pPr/>
              <a:t>100</a:t>
            </a:fld>
            <a:endParaRPr lang="en-US" dirty="0"/>
          </a:p>
        </p:txBody>
      </p:sp>
      <p:sp>
        <p:nvSpPr>
          <p:cNvPr id="7" name="Text Placeholder 3"/>
          <p:cNvSpPr txBox="1">
            <a:spLocks/>
          </p:cNvSpPr>
          <p:nvPr/>
        </p:nvSpPr>
        <p:spPr>
          <a:xfrm>
            <a:off x="457200" y="304800"/>
            <a:ext cx="8382000" cy="19050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a:t>At </a:t>
            </a:r>
            <a:r>
              <a:rPr lang="en-US" sz="2800" dirty="0" smtClean="0"/>
              <a:t>completion </a:t>
            </a:r>
            <a:r>
              <a:rPr lang="en-US" sz="2800" dirty="0"/>
              <a:t>of this tutorial, </a:t>
            </a:r>
            <a:r>
              <a:rPr lang="en-US" sz="2800" dirty="0" smtClean="0"/>
              <a:t>user </a:t>
            </a:r>
            <a:r>
              <a:rPr lang="en-US" sz="2800" dirty="0"/>
              <a:t>should be able to design a similar scenario, enter </a:t>
            </a:r>
            <a:r>
              <a:rPr lang="en-US" sz="2800" dirty="0" smtClean="0"/>
              <a:t>needed </a:t>
            </a:r>
            <a:r>
              <a:rPr lang="en-US" sz="2800" dirty="0"/>
              <a:t>input data in L-THIA LID, run the model, and create output tables and graphs to address development </a:t>
            </a:r>
            <a:r>
              <a:rPr lang="en-US" sz="2800" dirty="0" smtClean="0"/>
              <a:t>questions.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Walkthrough</a:t>
            </a:r>
            <a:endParaRPr lang="en-US" dirty="0"/>
          </a:p>
        </p:txBody>
      </p:sp>
      <p:sp>
        <p:nvSpPr>
          <p:cNvPr id="4" name="Slide Number Placeholder 3"/>
          <p:cNvSpPr>
            <a:spLocks noGrp="1"/>
          </p:cNvSpPr>
          <p:nvPr>
            <p:ph type="sldNum" sz="quarter" idx="12"/>
          </p:nvPr>
        </p:nvSpPr>
        <p:spPr>
          <a:xfrm>
            <a:off x="-1" y="6492875"/>
            <a:ext cx="496389" cy="365125"/>
          </a:xfrm>
        </p:spPr>
        <p:txBody>
          <a:bodyPr/>
          <a:lstStyle/>
          <a:p>
            <a:fld id="{0CB016A6-E42C-4255-9639-BF8CD777F2C2}" type="slidenum">
              <a:rPr lang="en-US" smtClean="0"/>
              <a:pPr/>
              <a:t>101</a:t>
            </a:fld>
            <a:endParaRPr lang="en-US" dirty="0"/>
          </a:p>
        </p:txBody>
      </p:sp>
      <p:sp>
        <p:nvSpPr>
          <p:cNvPr id="6" name="Text Placeholder 3"/>
          <p:cNvSpPr txBox="1">
            <a:spLocks/>
          </p:cNvSpPr>
          <p:nvPr/>
        </p:nvSpPr>
        <p:spPr>
          <a:xfrm>
            <a:off x="465909" y="1384662"/>
            <a:ext cx="8382000" cy="4310743"/>
          </a:xfrm>
          <a:prstGeom prst="rect">
            <a:avLst/>
          </a:prstGeom>
          <a:solidFill>
            <a:schemeClr val="bg1">
              <a:lumMod val="85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b="1" dirty="0">
                <a:solidFill>
                  <a:schemeClr val="tx1"/>
                </a:solidFill>
              </a:rPr>
              <a:t>Task:</a:t>
            </a:r>
            <a:r>
              <a:rPr lang="en-US" sz="2800" dirty="0">
                <a:solidFill>
                  <a:schemeClr val="tx1"/>
                </a:solidFill>
              </a:rPr>
              <a:t> Use L-THIA LID to explore a 1000+ unit housing proposal for </a:t>
            </a:r>
            <a:r>
              <a:rPr lang="en-US" sz="2800" dirty="0" smtClean="0">
                <a:solidFill>
                  <a:schemeClr val="tx1"/>
                </a:solidFill>
              </a:rPr>
              <a:t>Milan </a:t>
            </a:r>
            <a:r>
              <a:rPr lang="en-US" sz="2800" dirty="0">
                <a:solidFill>
                  <a:schemeClr val="tx1"/>
                </a:solidFill>
              </a:rPr>
              <a:t>or Saline area. We will start with </a:t>
            </a:r>
            <a:r>
              <a:rPr lang="en-US" sz="2800" dirty="0" smtClean="0">
                <a:solidFill>
                  <a:schemeClr val="tx1"/>
                </a:solidFill>
              </a:rPr>
              <a:t>assumption </a:t>
            </a:r>
            <a:r>
              <a:rPr lang="en-US" sz="2800" dirty="0">
                <a:solidFill>
                  <a:schemeClr val="tx1"/>
                </a:solidFill>
              </a:rPr>
              <a:t>of 1/8 acre lot sizes on 155 acres of land. </a:t>
            </a:r>
            <a:endParaRPr lang="en-US" sz="2800" dirty="0" smtClean="0">
              <a:solidFill>
                <a:schemeClr val="tx1"/>
              </a:solidFill>
            </a:endParaRPr>
          </a:p>
          <a:p>
            <a:r>
              <a:rPr lang="en-US" sz="2800" dirty="0" smtClean="0">
                <a:solidFill>
                  <a:schemeClr val="tx1"/>
                </a:solidFill>
              </a:rPr>
              <a:t>The </a:t>
            </a:r>
            <a:r>
              <a:rPr lang="en-US" sz="2800" dirty="0">
                <a:solidFill>
                  <a:schemeClr val="tx1"/>
                </a:solidFill>
              </a:rPr>
              <a:t>model will produce predictions for runoff volume and NPS sediment changes in various configurations of housing unit density including LID vs. non-LID results. </a:t>
            </a:r>
            <a:endParaRPr lang="en-US" sz="2800" dirty="0" smtClean="0">
              <a:solidFill>
                <a:schemeClr val="tx1"/>
              </a:solidFill>
            </a:endParaRPr>
          </a:p>
          <a:p>
            <a:r>
              <a:rPr lang="en-US" sz="2800" dirty="0" smtClean="0">
                <a:solidFill>
                  <a:schemeClr val="tx1"/>
                </a:solidFill>
              </a:rPr>
              <a:t>While </a:t>
            </a:r>
            <a:r>
              <a:rPr lang="en-US" sz="2800" dirty="0">
                <a:solidFill>
                  <a:schemeClr val="tx1"/>
                </a:solidFill>
              </a:rPr>
              <a:t>local political focus is on several NPS chemistries, this tutorial’s main focus is on sediment and runoff volume. </a:t>
            </a:r>
            <a:endParaRPr lang="en-US" sz="2800" dirty="0" smtClean="0">
              <a:solidFill>
                <a:schemeClr val="tx1"/>
              </a:solidFill>
            </a:endParaRPr>
          </a:p>
        </p:txBody>
      </p:sp>
    </p:spTree>
    <p:extLst>
      <p:ext uri="{BB962C8B-B14F-4D97-AF65-F5344CB8AC3E}">
        <p14:creationId xmlns:p14="http://schemas.microsoft.com/office/powerpoint/2010/main" xmlns="" val="366833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Walkthrough</a:t>
            </a:r>
            <a:endParaRPr lang="en-US" dirty="0"/>
          </a:p>
        </p:txBody>
      </p:sp>
      <p:sp>
        <p:nvSpPr>
          <p:cNvPr id="4" name="Slide Number Placeholder 3"/>
          <p:cNvSpPr>
            <a:spLocks noGrp="1"/>
          </p:cNvSpPr>
          <p:nvPr>
            <p:ph type="sldNum" sz="quarter" idx="12"/>
          </p:nvPr>
        </p:nvSpPr>
        <p:spPr>
          <a:xfrm>
            <a:off x="0" y="6492875"/>
            <a:ext cx="483326" cy="365125"/>
          </a:xfrm>
        </p:spPr>
        <p:txBody>
          <a:bodyPr/>
          <a:lstStyle/>
          <a:p>
            <a:fld id="{0CB016A6-E42C-4255-9639-BF8CD777F2C2}" type="slidenum">
              <a:rPr lang="en-US" smtClean="0"/>
              <a:pPr/>
              <a:t>102</a:t>
            </a:fld>
            <a:endParaRPr lang="en-US" dirty="0"/>
          </a:p>
        </p:txBody>
      </p:sp>
      <p:sp>
        <p:nvSpPr>
          <p:cNvPr id="6" name="Text Placeholder 3"/>
          <p:cNvSpPr txBox="1">
            <a:spLocks/>
          </p:cNvSpPr>
          <p:nvPr/>
        </p:nvSpPr>
        <p:spPr>
          <a:xfrm>
            <a:off x="2286000" y="863600"/>
            <a:ext cx="6858000" cy="6096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a:t>https://engineering.purdue.edu/~lthia/LID </a:t>
            </a:r>
            <a:endParaRPr lang="en-US" sz="2800" dirty="0" smtClean="0">
              <a:solidFill>
                <a:schemeClr val="tx1"/>
              </a:solidFill>
            </a:endParaRPr>
          </a:p>
        </p:txBody>
      </p:sp>
      <p:sp>
        <p:nvSpPr>
          <p:cNvPr id="2" name="TextBox 1"/>
          <p:cNvSpPr txBox="1"/>
          <p:nvPr/>
        </p:nvSpPr>
        <p:spPr>
          <a:xfrm>
            <a:off x="228600" y="1449977"/>
            <a:ext cx="8915400" cy="5170646"/>
          </a:xfrm>
          <a:prstGeom prst="rect">
            <a:avLst/>
          </a:prstGeom>
          <a:noFill/>
        </p:spPr>
        <p:txBody>
          <a:bodyPr wrap="square" rtlCol="0">
            <a:spAutoFit/>
          </a:bodyPr>
          <a:lstStyle/>
          <a:p>
            <a:r>
              <a:rPr lang="en-US" sz="2400" dirty="0"/>
              <a:t>The 5 part process is this: </a:t>
            </a:r>
            <a:endParaRPr lang="en-US" sz="2400" dirty="0" smtClean="0"/>
          </a:p>
          <a:p>
            <a:endParaRPr lang="en-US" sz="2400" dirty="0" smtClean="0"/>
          </a:p>
          <a:p>
            <a:pPr marL="342900" indent="-342900">
              <a:buAutoNum type="arabicParenBoth"/>
            </a:pPr>
            <a:r>
              <a:rPr lang="en-US" sz="2400" dirty="0" smtClean="0"/>
              <a:t> Select state </a:t>
            </a:r>
            <a:r>
              <a:rPr lang="en-US" sz="2400" dirty="0"/>
              <a:t>and county, which </a:t>
            </a:r>
            <a:r>
              <a:rPr lang="en-US" sz="2400" dirty="0" smtClean="0"/>
              <a:t>determines rainfall </a:t>
            </a:r>
            <a:r>
              <a:rPr lang="en-US" sz="2400" dirty="0"/>
              <a:t>data for </a:t>
            </a:r>
            <a:r>
              <a:rPr lang="en-US" sz="2400" dirty="0" smtClean="0"/>
              <a:t>30 year period</a:t>
            </a:r>
            <a:r>
              <a:rPr lang="en-US" sz="2400" dirty="0" smtClean="0"/>
              <a:t>.</a:t>
            </a:r>
          </a:p>
          <a:p>
            <a:pPr marL="342900" indent="-342900">
              <a:buAutoNum type="arabicParenBoth"/>
            </a:pPr>
            <a:endParaRPr lang="en-US" sz="2400" dirty="0" smtClean="0"/>
          </a:p>
          <a:p>
            <a:pPr marL="342900" indent="-342900">
              <a:buAutoNum type="arabicParenBoth"/>
            </a:pPr>
            <a:r>
              <a:rPr lang="en-US" sz="2400" dirty="0" smtClean="0"/>
              <a:t> Enter </a:t>
            </a:r>
            <a:r>
              <a:rPr lang="en-US" sz="2400" dirty="0"/>
              <a:t>land use and soil data for existing </a:t>
            </a:r>
            <a:r>
              <a:rPr lang="en-US" sz="2400" dirty="0" smtClean="0"/>
              <a:t>conditions.  </a:t>
            </a:r>
            <a:endParaRPr lang="en-US" sz="2400" dirty="0" smtClean="0"/>
          </a:p>
          <a:p>
            <a:pPr marL="342900" indent="-342900">
              <a:buAutoNum type="arabicParenBoth"/>
            </a:pPr>
            <a:endParaRPr lang="en-US" sz="2400" dirty="0" smtClean="0"/>
          </a:p>
          <a:p>
            <a:pPr marL="342900" indent="-342900">
              <a:buAutoNum type="arabicParenBoth"/>
            </a:pPr>
            <a:r>
              <a:rPr lang="en-US" sz="2400" dirty="0"/>
              <a:t> </a:t>
            </a:r>
            <a:r>
              <a:rPr lang="en-US" sz="2400" dirty="0" smtClean="0"/>
              <a:t>Enter </a:t>
            </a:r>
            <a:r>
              <a:rPr lang="en-US" sz="2400" dirty="0"/>
              <a:t>changed land use, reflecting a proposed </a:t>
            </a:r>
            <a:r>
              <a:rPr lang="en-US" sz="2400" dirty="0" smtClean="0"/>
              <a:t>development. </a:t>
            </a:r>
            <a:endParaRPr lang="en-US" sz="2400" dirty="0" smtClean="0"/>
          </a:p>
          <a:p>
            <a:pPr marL="342900" indent="-342900">
              <a:buAutoNum type="arabicParenBoth"/>
            </a:pPr>
            <a:endParaRPr lang="en-US" sz="2400" dirty="0" smtClean="0"/>
          </a:p>
          <a:p>
            <a:pPr marL="342900" indent="-342900">
              <a:buAutoNum type="arabicParenBoth"/>
            </a:pPr>
            <a:r>
              <a:rPr lang="en-US" sz="2400" dirty="0"/>
              <a:t> </a:t>
            </a:r>
            <a:r>
              <a:rPr lang="en-US" sz="2400" dirty="0" smtClean="0"/>
              <a:t>Select </a:t>
            </a:r>
            <a:r>
              <a:rPr lang="en-US" sz="2400" dirty="0" smtClean="0"/>
              <a:t>proportion </a:t>
            </a:r>
            <a:r>
              <a:rPr lang="en-US" sz="2400" dirty="0"/>
              <a:t>of </a:t>
            </a:r>
            <a:r>
              <a:rPr lang="en-US" sz="2400" dirty="0" smtClean="0"/>
              <a:t>area </a:t>
            </a:r>
            <a:r>
              <a:rPr lang="en-US" sz="2400" dirty="0"/>
              <a:t>that will receive LID practices, and may </a:t>
            </a:r>
            <a:r>
              <a:rPr lang="en-US" sz="2400" dirty="0" smtClean="0"/>
              <a:t> chose </a:t>
            </a:r>
            <a:r>
              <a:rPr lang="en-US" sz="2400" dirty="0"/>
              <a:t>to select some parameters for LID </a:t>
            </a:r>
            <a:r>
              <a:rPr lang="en-US" sz="2400" dirty="0" smtClean="0"/>
              <a:t>practices</a:t>
            </a:r>
            <a:r>
              <a:rPr lang="en-US" sz="2400" dirty="0" smtClean="0"/>
              <a:t>.</a:t>
            </a:r>
          </a:p>
          <a:p>
            <a:pPr marL="342900" indent="-342900">
              <a:buAutoNum type="arabicParenBoth"/>
            </a:pPr>
            <a:endParaRPr lang="en-US" sz="2400" dirty="0" smtClean="0"/>
          </a:p>
          <a:p>
            <a:pPr marL="342900" indent="-342900">
              <a:buAutoNum type="arabicParenBoth"/>
            </a:pPr>
            <a:r>
              <a:rPr lang="en-US" sz="2400" dirty="0" smtClean="0"/>
              <a:t> Model </a:t>
            </a:r>
            <a:r>
              <a:rPr lang="en-US" sz="2400" dirty="0"/>
              <a:t>runs and produces a table of outputs for </a:t>
            </a:r>
            <a:r>
              <a:rPr lang="en-US" sz="2400" dirty="0" smtClean="0"/>
              <a:t>examination.  </a:t>
            </a:r>
            <a:endParaRPr lang="en-US" sz="2400" dirty="0"/>
          </a:p>
          <a:p>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Hydrologic Soil Groups</a:t>
            </a:r>
          </a:p>
        </p:txBody>
      </p:sp>
      <p:sp>
        <p:nvSpPr>
          <p:cNvPr id="4" name="Slide Number Placeholder 3"/>
          <p:cNvSpPr>
            <a:spLocks noGrp="1"/>
          </p:cNvSpPr>
          <p:nvPr>
            <p:ph type="sldNum" sz="quarter" idx="12"/>
          </p:nvPr>
        </p:nvSpPr>
        <p:spPr>
          <a:xfrm>
            <a:off x="-1" y="6492875"/>
            <a:ext cx="470263" cy="365125"/>
          </a:xfrm>
        </p:spPr>
        <p:txBody>
          <a:bodyPr/>
          <a:lstStyle/>
          <a:p>
            <a:fld id="{0CB016A6-E42C-4255-9639-BF8CD777F2C2}" type="slidenum">
              <a:rPr lang="en-US" smtClean="0"/>
              <a:pPr/>
              <a:t>103</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81125" y="966788"/>
            <a:ext cx="6381750" cy="4924425"/>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 Placeholder 3"/>
          <p:cNvSpPr txBox="1">
            <a:spLocks/>
          </p:cNvSpPr>
          <p:nvPr/>
        </p:nvSpPr>
        <p:spPr>
          <a:xfrm>
            <a:off x="1384663" y="5891212"/>
            <a:ext cx="6400799" cy="557389"/>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en-US" sz="2800" dirty="0" smtClean="0">
                <a:solidFill>
                  <a:schemeClr val="tx1"/>
                </a:solidFill>
              </a:rPr>
              <a:t>Hydrologic Soil Groups</a:t>
            </a:r>
          </a:p>
        </p:txBody>
      </p:sp>
    </p:spTree>
    <p:extLst>
      <p:ext uri="{BB962C8B-B14F-4D97-AF65-F5344CB8AC3E}">
        <p14:creationId xmlns:p14="http://schemas.microsoft.com/office/powerpoint/2010/main" xmlns="" val="366833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Hydrologic Soil Groups</a:t>
            </a:r>
            <a:endParaRPr lang="en-US" dirty="0"/>
          </a:p>
        </p:txBody>
      </p:sp>
      <p:sp>
        <p:nvSpPr>
          <p:cNvPr id="4" name="Slide Number Placeholder 3"/>
          <p:cNvSpPr>
            <a:spLocks noGrp="1"/>
          </p:cNvSpPr>
          <p:nvPr>
            <p:ph type="sldNum" sz="quarter" idx="12"/>
          </p:nvPr>
        </p:nvSpPr>
        <p:spPr>
          <a:xfrm>
            <a:off x="-1" y="6492875"/>
            <a:ext cx="509451" cy="365125"/>
          </a:xfrm>
        </p:spPr>
        <p:txBody>
          <a:bodyPr/>
          <a:lstStyle/>
          <a:p>
            <a:fld id="{0CB016A6-E42C-4255-9639-BF8CD777F2C2}" type="slidenum">
              <a:rPr lang="en-US" smtClean="0"/>
              <a:pPr/>
              <a:t>104</a:t>
            </a:fld>
            <a:endParaRPr lang="en-US" dirty="0"/>
          </a:p>
        </p:txBody>
      </p:sp>
      <p:sp>
        <p:nvSpPr>
          <p:cNvPr id="6" name="Text Placeholder 3"/>
          <p:cNvSpPr txBox="1">
            <a:spLocks/>
          </p:cNvSpPr>
          <p:nvPr/>
        </p:nvSpPr>
        <p:spPr>
          <a:xfrm>
            <a:off x="442039" y="5439125"/>
            <a:ext cx="8382000" cy="557389"/>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solidFill>
                  <a:schemeClr val="tx1"/>
                </a:solidFill>
              </a:rPr>
              <a:t>Estimate HSG based on surface texture</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5106" y="1600200"/>
            <a:ext cx="8374482"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6833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Select State and county</a:t>
            </a:r>
            <a:endParaRPr lang="en-US" dirty="0"/>
          </a:p>
        </p:txBody>
      </p:sp>
      <p:sp>
        <p:nvSpPr>
          <p:cNvPr id="4" name="Slide Number Placeholder 3"/>
          <p:cNvSpPr>
            <a:spLocks noGrp="1"/>
          </p:cNvSpPr>
          <p:nvPr>
            <p:ph type="sldNum" sz="quarter" idx="12"/>
          </p:nvPr>
        </p:nvSpPr>
        <p:spPr>
          <a:xfrm>
            <a:off x="-1" y="6492875"/>
            <a:ext cx="444137" cy="365125"/>
          </a:xfrm>
        </p:spPr>
        <p:txBody>
          <a:bodyPr/>
          <a:lstStyle/>
          <a:p>
            <a:fld id="{0CB016A6-E42C-4255-9639-BF8CD777F2C2}" type="slidenum">
              <a:rPr lang="en-US" smtClean="0"/>
              <a:pPr/>
              <a:t>105</a:t>
            </a:fld>
            <a:endParaRPr lang="en-US"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1143000"/>
            <a:ext cx="6921173" cy="4673055"/>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Placeholder 3"/>
          <p:cNvSpPr txBox="1">
            <a:spLocks/>
          </p:cNvSpPr>
          <p:nvPr/>
        </p:nvSpPr>
        <p:spPr>
          <a:xfrm>
            <a:off x="1201783" y="5795754"/>
            <a:ext cx="6949440" cy="618109"/>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en-US" sz="2800" dirty="0" smtClean="0">
                <a:solidFill>
                  <a:schemeClr val="tx1"/>
                </a:solidFill>
              </a:rPr>
              <a:t>Select Michigan then Washtenaw County.</a:t>
            </a:r>
          </a:p>
        </p:txBody>
      </p:sp>
    </p:spTree>
    <p:extLst>
      <p:ext uri="{BB962C8B-B14F-4D97-AF65-F5344CB8AC3E}">
        <p14:creationId xmlns:p14="http://schemas.microsoft.com/office/powerpoint/2010/main" xmlns="" val="366833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 y="685800"/>
            <a:ext cx="7288554" cy="5099318"/>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Select Units</a:t>
            </a:r>
            <a:endParaRPr lang="en-US" dirty="0"/>
          </a:p>
        </p:txBody>
      </p:sp>
      <p:sp>
        <p:nvSpPr>
          <p:cNvPr id="4" name="Slide Number Placeholder 3"/>
          <p:cNvSpPr>
            <a:spLocks noGrp="1"/>
          </p:cNvSpPr>
          <p:nvPr>
            <p:ph type="sldNum" sz="quarter" idx="12"/>
          </p:nvPr>
        </p:nvSpPr>
        <p:spPr>
          <a:xfrm>
            <a:off x="-1" y="6492875"/>
            <a:ext cx="496389" cy="365125"/>
          </a:xfrm>
        </p:spPr>
        <p:txBody>
          <a:bodyPr/>
          <a:lstStyle/>
          <a:p>
            <a:fld id="{0CB016A6-E42C-4255-9639-BF8CD777F2C2}" type="slidenum">
              <a:rPr lang="en-US" smtClean="0"/>
              <a:pPr/>
              <a:t>106</a:t>
            </a:fld>
            <a:endParaRPr lang="en-US" dirty="0"/>
          </a:p>
        </p:txBody>
      </p:sp>
      <p:sp>
        <p:nvSpPr>
          <p:cNvPr id="6" name="Text Placeholder 3"/>
          <p:cNvSpPr txBox="1">
            <a:spLocks/>
          </p:cNvSpPr>
          <p:nvPr/>
        </p:nvSpPr>
        <p:spPr>
          <a:xfrm>
            <a:off x="0" y="5785118"/>
            <a:ext cx="9144000" cy="6858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solidFill>
                  <a:schemeClr val="tx1"/>
                </a:solidFill>
              </a:rPr>
              <a:t>    Select </a:t>
            </a:r>
            <a:r>
              <a:rPr lang="en-US" sz="2800" dirty="0">
                <a:solidFill>
                  <a:schemeClr val="tx1"/>
                </a:solidFill>
              </a:rPr>
              <a:t>acres as units- Note the tool tips and </a:t>
            </a:r>
            <a:r>
              <a:rPr lang="en-US" sz="2800" dirty="0" smtClean="0">
                <a:solidFill>
                  <a:schemeClr val="tx1"/>
                </a:solidFill>
              </a:rPr>
              <a:t>pop-ups over.</a:t>
            </a:r>
            <a:endParaRPr lang="en-US" sz="2800" dirty="0">
              <a:solidFill>
                <a:schemeClr val="tx1"/>
              </a:solidFill>
            </a:endParaRPr>
          </a:p>
        </p:txBody>
      </p:sp>
      <p:sp>
        <p:nvSpPr>
          <p:cNvPr id="2" name="Oval 1"/>
          <p:cNvSpPr/>
          <p:nvPr/>
        </p:nvSpPr>
        <p:spPr>
          <a:xfrm>
            <a:off x="3750468" y="2819400"/>
            <a:ext cx="1905000" cy="1752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6833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Pre-Developed </a:t>
            </a:r>
            <a:r>
              <a:rPr lang="en-US" dirty="0"/>
              <a:t>land use and </a:t>
            </a:r>
            <a:r>
              <a:rPr lang="en-US" dirty="0" smtClean="0"/>
              <a:t>soil</a:t>
            </a:r>
            <a:endParaRPr lang="en-US" dirty="0"/>
          </a:p>
        </p:txBody>
      </p:sp>
      <p:sp>
        <p:nvSpPr>
          <p:cNvPr id="4" name="Slide Number Placeholder 3"/>
          <p:cNvSpPr>
            <a:spLocks noGrp="1"/>
          </p:cNvSpPr>
          <p:nvPr>
            <p:ph type="sldNum" sz="quarter" idx="12"/>
          </p:nvPr>
        </p:nvSpPr>
        <p:spPr>
          <a:xfrm>
            <a:off x="0" y="6492875"/>
            <a:ext cx="457200" cy="365125"/>
          </a:xfrm>
        </p:spPr>
        <p:txBody>
          <a:bodyPr/>
          <a:lstStyle/>
          <a:p>
            <a:fld id="{0CB016A6-E42C-4255-9639-BF8CD777F2C2}" type="slidenum">
              <a:rPr lang="en-US" smtClean="0"/>
              <a:pPr/>
              <a:t>107</a:t>
            </a:fld>
            <a:endParaRPr lang="en-US"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36320" y="762000"/>
            <a:ext cx="6934200" cy="5247821"/>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 Placeholder 3"/>
          <p:cNvSpPr txBox="1">
            <a:spLocks/>
          </p:cNvSpPr>
          <p:nvPr/>
        </p:nvSpPr>
        <p:spPr>
          <a:xfrm>
            <a:off x="1008017" y="5460274"/>
            <a:ext cx="6960326" cy="9525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solidFill>
                  <a:schemeClr val="tx1"/>
                </a:solidFill>
              </a:rPr>
              <a:t>Agricultural – B Soil – 35 Acres</a:t>
            </a:r>
          </a:p>
          <a:p>
            <a:r>
              <a:rPr lang="en-US" sz="2800" dirty="0" smtClean="0">
                <a:solidFill>
                  <a:schemeClr val="tx1"/>
                </a:solidFill>
              </a:rPr>
              <a:t>Agricultural – C Soil – 120 Acres</a:t>
            </a:r>
            <a:endParaRPr lang="en-US" sz="2800" dirty="0">
              <a:solidFill>
                <a:schemeClr val="tx1"/>
              </a:solidFill>
            </a:endParaRPr>
          </a:p>
        </p:txBody>
      </p:sp>
    </p:spTree>
    <p:extLst>
      <p:ext uri="{BB962C8B-B14F-4D97-AF65-F5344CB8AC3E}">
        <p14:creationId xmlns:p14="http://schemas.microsoft.com/office/powerpoint/2010/main" xmlns="" val="366833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Post-Developed land use</a:t>
            </a:r>
            <a:endParaRPr lang="en-US" dirty="0"/>
          </a:p>
        </p:txBody>
      </p:sp>
      <p:sp>
        <p:nvSpPr>
          <p:cNvPr id="4" name="Slide Number Placeholder 3"/>
          <p:cNvSpPr>
            <a:spLocks noGrp="1"/>
          </p:cNvSpPr>
          <p:nvPr>
            <p:ph type="sldNum" sz="quarter" idx="12"/>
          </p:nvPr>
        </p:nvSpPr>
        <p:spPr>
          <a:xfrm>
            <a:off x="-1" y="6492875"/>
            <a:ext cx="470263" cy="365125"/>
          </a:xfrm>
        </p:spPr>
        <p:txBody>
          <a:bodyPr/>
          <a:lstStyle/>
          <a:p>
            <a:fld id="{0CB016A6-E42C-4255-9639-BF8CD777F2C2}" type="slidenum">
              <a:rPr lang="en-US" smtClean="0"/>
              <a:pPr/>
              <a:t>108</a:t>
            </a:fld>
            <a:endParaRPr lang="en-US" dirty="0"/>
          </a:p>
        </p:txBody>
      </p:sp>
      <p:sp>
        <p:nvSpPr>
          <p:cNvPr id="6" name="Text Placeholder 3"/>
          <p:cNvSpPr txBox="1">
            <a:spLocks/>
          </p:cNvSpPr>
          <p:nvPr/>
        </p:nvSpPr>
        <p:spPr>
          <a:xfrm>
            <a:off x="0" y="4953000"/>
            <a:ext cx="9144000" cy="14478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a:solidFill>
                  <a:schemeClr val="tx1"/>
                </a:solidFill>
              </a:rPr>
              <a:t>In this scenario of a single large development, </a:t>
            </a:r>
            <a:r>
              <a:rPr lang="en-US" sz="2800" dirty="0" smtClean="0">
                <a:solidFill>
                  <a:schemeClr val="tx1"/>
                </a:solidFill>
              </a:rPr>
              <a:t>build </a:t>
            </a:r>
            <a:r>
              <a:rPr lang="en-US" sz="2800" i="1" dirty="0" smtClean="0">
                <a:solidFill>
                  <a:schemeClr val="tx1"/>
                </a:solidFill>
              </a:rPr>
              <a:t>High </a:t>
            </a:r>
            <a:r>
              <a:rPr lang="en-US" sz="2800" i="1" dirty="0">
                <a:solidFill>
                  <a:schemeClr val="tx1"/>
                </a:solidFill>
              </a:rPr>
              <a:t>Density Residential 1/8 acre lot</a:t>
            </a:r>
            <a:r>
              <a:rPr lang="en-US" sz="2800" dirty="0">
                <a:solidFill>
                  <a:schemeClr val="tx1"/>
                </a:solidFill>
              </a:rPr>
              <a:t> – on all </a:t>
            </a:r>
            <a:r>
              <a:rPr lang="en-US" sz="2800" dirty="0" smtClean="0">
                <a:solidFill>
                  <a:schemeClr val="tx1"/>
                </a:solidFill>
              </a:rPr>
              <a:t>land </a:t>
            </a:r>
            <a:r>
              <a:rPr lang="en-US" sz="2800" dirty="0">
                <a:solidFill>
                  <a:schemeClr val="tx1"/>
                </a:solidFill>
              </a:rPr>
              <a:t>that is being developed.</a:t>
            </a:r>
            <a:endParaRPr lang="en-US" sz="2800" dirty="0" smtClean="0">
              <a:solidFill>
                <a:schemeClr val="tx1"/>
              </a:solidFill>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00044" y="762000"/>
            <a:ext cx="6943912" cy="4191000"/>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Oval 6"/>
          <p:cNvSpPr/>
          <p:nvPr/>
        </p:nvSpPr>
        <p:spPr>
          <a:xfrm>
            <a:off x="1295400" y="2286000"/>
            <a:ext cx="5257800" cy="1752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582006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 Values Button</a:t>
            </a:r>
            <a:endParaRPr lang="en-US" dirty="0"/>
          </a:p>
        </p:txBody>
      </p:sp>
      <p:sp>
        <p:nvSpPr>
          <p:cNvPr id="3" name="Slide Number Placeholder 2"/>
          <p:cNvSpPr>
            <a:spLocks noGrp="1"/>
          </p:cNvSpPr>
          <p:nvPr>
            <p:ph type="sldNum" sz="quarter" idx="12"/>
          </p:nvPr>
        </p:nvSpPr>
        <p:spPr>
          <a:xfrm>
            <a:off x="-1" y="6492875"/>
            <a:ext cx="496389" cy="365125"/>
          </a:xfrm>
        </p:spPr>
        <p:txBody>
          <a:bodyPr/>
          <a:lstStyle/>
          <a:p>
            <a:fld id="{0CB016A6-E42C-4255-9639-BF8CD777F2C2}" type="slidenum">
              <a:rPr lang="en-US" smtClean="0"/>
              <a:pPr/>
              <a:t>109</a:t>
            </a:fld>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34100" y="762000"/>
            <a:ext cx="2792299" cy="6070600"/>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 Placeholder 3"/>
          <p:cNvSpPr txBox="1">
            <a:spLocks/>
          </p:cNvSpPr>
          <p:nvPr/>
        </p:nvSpPr>
        <p:spPr>
          <a:xfrm>
            <a:off x="1676400" y="1293989"/>
            <a:ext cx="2743200" cy="4724400"/>
          </a:xfrm>
          <a:prstGeom prst="rect">
            <a:avLst/>
          </a:prstGeom>
          <a:solidFill>
            <a:schemeClr val="bg1">
              <a:lumMod val="50000"/>
              <a:alpha val="67000"/>
            </a:schemeClr>
          </a:solidFill>
          <a:ln>
            <a:solidFill>
              <a:schemeClr val="tx2">
                <a:lumMod val="75000"/>
              </a:schemeClr>
            </a:solidFill>
          </a:ln>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i="1" dirty="0">
                <a:solidFill>
                  <a:srgbClr val="C00000"/>
                </a:solidFill>
              </a:rPr>
              <a:t>This button </a:t>
            </a:r>
            <a:r>
              <a:rPr lang="en-US" sz="2800" dirty="0">
                <a:solidFill>
                  <a:schemeClr val="tx1"/>
                </a:solidFill>
              </a:rPr>
              <a:t>is used to copy a complicated set of pre-developed land use and soil </a:t>
            </a:r>
            <a:r>
              <a:rPr lang="en-US" sz="2800" dirty="0" smtClean="0">
                <a:solidFill>
                  <a:schemeClr val="tx1"/>
                </a:solidFill>
              </a:rPr>
              <a:t>values to lower </a:t>
            </a:r>
            <a:r>
              <a:rPr lang="en-US" sz="2800" dirty="0">
                <a:solidFill>
                  <a:schemeClr val="tx1"/>
                </a:solidFill>
              </a:rPr>
              <a:t>table </a:t>
            </a:r>
            <a:r>
              <a:rPr lang="en-US" sz="2800" i="1" dirty="0">
                <a:solidFill>
                  <a:schemeClr val="tx1"/>
                </a:solidFill>
              </a:rPr>
              <a:t>prior</a:t>
            </a:r>
            <a:r>
              <a:rPr lang="en-US" sz="2800" dirty="0">
                <a:solidFill>
                  <a:schemeClr val="tx1"/>
                </a:solidFill>
              </a:rPr>
              <a:t> to entry of post-developed land use.</a:t>
            </a:r>
          </a:p>
        </p:txBody>
      </p:sp>
      <p:sp>
        <p:nvSpPr>
          <p:cNvPr id="8" name="Oval 7"/>
          <p:cNvSpPr/>
          <p:nvPr/>
        </p:nvSpPr>
        <p:spPr>
          <a:xfrm>
            <a:off x="6105878" y="5715000"/>
            <a:ext cx="2743200" cy="6067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931781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cstate="screen"/>
          <a:srcRect/>
          <a:stretch/>
        </p:blipFill>
        <p:spPr bwMode="auto">
          <a:xfrm>
            <a:off x="-17059" y="1097279"/>
            <a:ext cx="9161060" cy="530352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0" y="0"/>
            <a:ext cx="9144000" cy="1097280"/>
          </a:xfrm>
        </p:spPr>
        <p:txBody>
          <a:bodyPr/>
          <a:lstStyle/>
          <a:p>
            <a:r>
              <a:rPr lang="en-US" sz="4000" dirty="0" smtClean="0"/>
              <a:t>Digital Watershed</a:t>
            </a:r>
            <a:r>
              <a:rPr lang="en-US" dirty="0" smtClean="0"/>
              <a:t/>
            </a:r>
            <a:br>
              <a:rPr lang="en-US" dirty="0" smtClean="0"/>
            </a:br>
            <a:r>
              <a:rPr lang="en-US" sz="2400" b="1" dirty="0" smtClean="0"/>
              <a:t>www.iwr.msu.edu/dw</a:t>
            </a:r>
            <a:endParaRPr lang="en-US" sz="2000" dirty="0"/>
          </a:p>
        </p:txBody>
      </p:sp>
      <p:sp>
        <p:nvSpPr>
          <p:cNvPr id="8" name="Slide Number Placeholder 7"/>
          <p:cNvSpPr>
            <a:spLocks noGrp="1"/>
          </p:cNvSpPr>
          <p:nvPr>
            <p:ph type="sldNum" sz="quarter" idx="12"/>
          </p:nvPr>
        </p:nvSpPr>
        <p:spPr/>
        <p:txBody>
          <a:bodyPr/>
          <a:lstStyle/>
          <a:p>
            <a:fld id="{0CB016A6-E42C-4255-9639-BF8CD777F2C2}" type="slidenum">
              <a:rPr lang="en-US" smtClean="0"/>
              <a:pPr/>
              <a:t>11</a:t>
            </a:fld>
            <a:endParaRPr lang="en-US" dirty="0"/>
          </a:p>
        </p:txBody>
      </p:sp>
      <p:sp>
        <p:nvSpPr>
          <p:cNvPr id="5" name="Rectangle 4"/>
          <p:cNvSpPr/>
          <p:nvPr/>
        </p:nvSpPr>
        <p:spPr>
          <a:xfrm>
            <a:off x="228600" y="2209800"/>
            <a:ext cx="1676400" cy="38100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24200" y="685800"/>
            <a:ext cx="2971800" cy="38100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9" presetClass="entr" presetSubtype="0" fill="hold" grpId="2"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0 0  L 0.25 0  E" pathEditMode="relative" ptsTypes="">
                                      <p:cBhvr>
                                        <p:cTn id="19" dur="2000" fill="hold"/>
                                        <p:tgtEl>
                                          <p:spTgt spid="5"/>
                                        </p:tgtEl>
                                        <p:attrNameLst>
                                          <p:attrName>ppt_x</p:attrName>
                                          <p:attrName>ppt_y</p:attrName>
                                        </p:attrNameLst>
                                      </p:cBhvr>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grpId="1" nodeType="clickEffect">
                                  <p:stCondLst>
                                    <p:cond delay="0"/>
                                  </p:stCondLst>
                                  <p:childTnLst>
                                    <p:animMotion origin="layout" path="M 0.25 0 L 0.51666 -0.00556 " pathEditMode="relative" rAng="0" ptsTypes="AA">
                                      <p:cBhvr>
                                        <p:cTn id="23" dur="2000" fill="hold"/>
                                        <p:tgtEl>
                                          <p:spTgt spid="5"/>
                                        </p:tgtEl>
                                        <p:attrNameLst>
                                          <p:attrName>ppt_x</p:attrName>
                                          <p:attrName>ppt_y</p:attrName>
                                        </p:attrNameLst>
                                      </p:cBhvr>
                                      <p:rCtr x="133" y="-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7" grpId="0" animBg="1"/>
      <p:bldP spid="7"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Copy Values Button</a:t>
            </a:r>
          </a:p>
        </p:txBody>
      </p:sp>
      <p:sp>
        <p:nvSpPr>
          <p:cNvPr id="4" name="Slide Number Placeholder 3"/>
          <p:cNvSpPr>
            <a:spLocks noGrp="1"/>
          </p:cNvSpPr>
          <p:nvPr>
            <p:ph type="sldNum" sz="quarter" idx="12"/>
          </p:nvPr>
        </p:nvSpPr>
        <p:spPr>
          <a:xfrm>
            <a:off x="-1" y="6492875"/>
            <a:ext cx="496389" cy="365125"/>
          </a:xfrm>
        </p:spPr>
        <p:txBody>
          <a:bodyPr/>
          <a:lstStyle/>
          <a:p>
            <a:fld id="{0CB016A6-E42C-4255-9639-BF8CD777F2C2}" type="slidenum">
              <a:rPr lang="en-US" smtClean="0"/>
              <a:pPr/>
              <a:t>110</a:t>
            </a:fld>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1292578"/>
            <a:ext cx="7986712" cy="3200400"/>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930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4312" y="711925"/>
            <a:ext cx="8715375" cy="4126715"/>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Apply LID Percentages</a:t>
            </a:r>
            <a:endParaRPr lang="en-US" dirty="0"/>
          </a:p>
        </p:txBody>
      </p:sp>
      <p:sp>
        <p:nvSpPr>
          <p:cNvPr id="4" name="Slide Number Placeholder 3"/>
          <p:cNvSpPr>
            <a:spLocks noGrp="1"/>
          </p:cNvSpPr>
          <p:nvPr>
            <p:ph type="sldNum" sz="quarter" idx="12"/>
          </p:nvPr>
        </p:nvSpPr>
        <p:spPr>
          <a:xfrm>
            <a:off x="0" y="6492875"/>
            <a:ext cx="483326" cy="365125"/>
          </a:xfrm>
        </p:spPr>
        <p:txBody>
          <a:bodyPr/>
          <a:lstStyle/>
          <a:p>
            <a:fld id="{0CB016A6-E42C-4255-9639-BF8CD777F2C2}" type="slidenum">
              <a:rPr lang="en-US" smtClean="0"/>
              <a:pPr/>
              <a:t>111</a:t>
            </a:fld>
            <a:endParaRPr lang="en-US" dirty="0"/>
          </a:p>
        </p:txBody>
      </p:sp>
      <p:sp>
        <p:nvSpPr>
          <p:cNvPr id="6" name="Text Placeholder 3"/>
          <p:cNvSpPr txBox="1">
            <a:spLocks/>
          </p:cNvSpPr>
          <p:nvPr/>
        </p:nvSpPr>
        <p:spPr>
          <a:xfrm>
            <a:off x="0" y="5562600"/>
            <a:ext cx="9144000" cy="8382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en-US" sz="2800" dirty="0" smtClean="0">
                <a:solidFill>
                  <a:schemeClr val="tx1"/>
                </a:solidFill>
              </a:rPr>
              <a:t>Apply LID practices to 100 % of development</a:t>
            </a:r>
          </a:p>
        </p:txBody>
      </p:sp>
      <p:sp>
        <p:nvSpPr>
          <p:cNvPr id="7" name="Oval 6"/>
          <p:cNvSpPr/>
          <p:nvPr/>
        </p:nvSpPr>
        <p:spPr>
          <a:xfrm>
            <a:off x="6400800" y="2133600"/>
            <a:ext cx="1981200" cy="22098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6833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Select LID Screening Level</a:t>
            </a:r>
          </a:p>
        </p:txBody>
      </p:sp>
      <p:sp>
        <p:nvSpPr>
          <p:cNvPr id="4" name="Slide Number Placeholder 3"/>
          <p:cNvSpPr>
            <a:spLocks noGrp="1"/>
          </p:cNvSpPr>
          <p:nvPr>
            <p:ph type="sldNum" sz="quarter" idx="12"/>
          </p:nvPr>
        </p:nvSpPr>
        <p:spPr>
          <a:xfrm>
            <a:off x="-1" y="6492875"/>
            <a:ext cx="509451" cy="365125"/>
          </a:xfrm>
        </p:spPr>
        <p:txBody>
          <a:bodyPr/>
          <a:lstStyle/>
          <a:p>
            <a:fld id="{0CB016A6-E42C-4255-9639-BF8CD777F2C2}" type="slidenum">
              <a:rPr lang="en-US" smtClean="0"/>
              <a:pPr/>
              <a:t>112</a:t>
            </a:fld>
            <a:endParaRPr lang="en-US" dirty="0"/>
          </a:p>
        </p:txBody>
      </p:sp>
      <p:sp>
        <p:nvSpPr>
          <p:cNvPr id="6" name="Text Placeholder 3"/>
          <p:cNvSpPr txBox="1">
            <a:spLocks/>
          </p:cNvSpPr>
          <p:nvPr/>
        </p:nvSpPr>
        <p:spPr>
          <a:xfrm>
            <a:off x="0" y="5676900"/>
            <a:ext cx="9144000" cy="7239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en-US" sz="2800" dirty="0">
                <a:solidFill>
                  <a:schemeClr val="tx1"/>
                </a:solidFill>
              </a:rPr>
              <a:t>In this </a:t>
            </a:r>
            <a:r>
              <a:rPr lang="en-US" sz="2800" dirty="0" smtClean="0">
                <a:solidFill>
                  <a:schemeClr val="tx1"/>
                </a:solidFill>
              </a:rPr>
              <a:t>scenario, begin with Basic LID Screening</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32933" y="1524000"/>
            <a:ext cx="7562107" cy="2867025"/>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930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Screening Level</a:t>
            </a:r>
            <a:endParaRPr lang="en-US" dirty="0"/>
          </a:p>
        </p:txBody>
      </p:sp>
      <p:sp>
        <p:nvSpPr>
          <p:cNvPr id="4" name="Slide Number Placeholder 3"/>
          <p:cNvSpPr>
            <a:spLocks noGrp="1"/>
          </p:cNvSpPr>
          <p:nvPr>
            <p:ph type="sldNum" sz="quarter" idx="12"/>
          </p:nvPr>
        </p:nvSpPr>
        <p:spPr>
          <a:xfrm>
            <a:off x="0" y="6492875"/>
            <a:ext cx="457200" cy="365125"/>
          </a:xfrm>
        </p:spPr>
        <p:txBody>
          <a:bodyPr/>
          <a:lstStyle/>
          <a:p>
            <a:fld id="{0CB016A6-E42C-4255-9639-BF8CD777F2C2}" type="slidenum">
              <a:rPr lang="en-US" smtClean="0"/>
              <a:pPr/>
              <a:t>113</a:t>
            </a:fld>
            <a:endParaRPr lang="en-US" dirty="0"/>
          </a:p>
        </p:txBody>
      </p:sp>
      <p:sp>
        <p:nvSpPr>
          <p:cNvPr id="2" name="TextBox 1"/>
          <p:cNvSpPr txBox="1"/>
          <p:nvPr/>
        </p:nvSpPr>
        <p:spPr>
          <a:xfrm>
            <a:off x="457200" y="1371600"/>
            <a:ext cx="8001000" cy="3416320"/>
          </a:xfrm>
          <a:prstGeom prst="rect">
            <a:avLst/>
          </a:prstGeom>
          <a:noFill/>
        </p:spPr>
        <p:txBody>
          <a:bodyPr wrap="square" rtlCol="0">
            <a:spAutoFit/>
          </a:bodyPr>
          <a:lstStyle/>
          <a:p>
            <a:r>
              <a:rPr lang="en-US" sz="2400" dirty="0" smtClean="0"/>
              <a:t>With L-THIA LID </a:t>
            </a:r>
            <a:r>
              <a:rPr lang="en-US" sz="2400" dirty="0"/>
              <a:t>“</a:t>
            </a:r>
            <a:r>
              <a:rPr lang="en-US" sz="2400" dirty="0" smtClean="0"/>
              <a:t>Basic Screening”, CN </a:t>
            </a:r>
            <a:r>
              <a:rPr lang="en-US" sz="2400" dirty="0"/>
              <a:t>is adjusted based on percent impervious </a:t>
            </a:r>
            <a:r>
              <a:rPr lang="en-US" sz="2400" dirty="0" smtClean="0"/>
              <a:t>estimated from land use and soil type. </a:t>
            </a:r>
          </a:p>
          <a:p>
            <a:endParaRPr lang="en-US" sz="2400" dirty="0" smtClean="0"/>
          </a:p>
          <a:p>
            <a:r>
              <a:rPr lang="en-US" sz="2400" dirty="0" smtClean="0"/>
              <a:t>For post-developed land use user can employ a slider to mimic LID goals.</a:t>
            </a:r>
          </a:p>
          <a:p>
            <a:endParaRPr lang="en-US" sz="2400" dirty="0"/>
          </a:p>
          <a:p>
            <a:r>
              <a:rPr lang="en-US" sz="2400" dirty="0" smtClean="0"/>
              <a:t>With “Lot-Level Screening” user can </a:t>
            </a:r>
            <a:r>
              <a:rPr lang="en-US" sz="2400" b="1" dirty="0" smtClean="0"/>
              <a:t>customize</a:t>
            </a:r>
            <a:r>
              <a:rPr lang="en-US" sz="2400" dirty="0" smtClean="0"/>
              <a:t> CN based on adjustments to landscape features within the development, to reflect LID practices at the “</a:t>
            </a:r>
            <a:r>
              <a:rPr lang="en-US" sz="2400" dirty="0" err="1" smtClean="0"/>
              <a:t>microscale</a:t>
            </a:r>
            <a:r>
              <a:rPr lang="en-US" sz="2400" dirty="0" smtClean="0"/>
              <a:t>”.</a:t>
            </a:r>
            <a:endParaRPr lang="en-US" sz="2400" dirty="0"/>
          </a:p>
        </p:txBody>
      </p:sp>
    </p:spTree>
    <p:extLst>
      <p:ext uri="{BB962C8B-B14F-4D97-AF65-F5344CB8AC3E}">
        <p14:creationId xmlns:p14="http://schemas.microsoft.com/office/powerpoint/2010/main" xmlns="" val="173930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2600" y="720065"/>
            <a:ext cx="6010275" cy="3662312"/>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Basic Screening</a:t>
            </a:r>
            <a:endParaRPr lang="en-US" dirty="0"/>
          </a:p>
        </p:txBody>
      </p:sp>
      <p:sp>
        <p:nvSpPr>
          <p:cNvPr id="4" name="Slide Number Placeholder 3"/>
          <p:cNvSpPr>
            <a:spLocks noGrp="1"/>
          </p:cNvSpPr>
          <p:nvPr>
            <p:ph type="sldNum" sz="quarter" idx="12"/>
          </p:nvPr>
        </p:nvSpPr>
        <p:spPr>
          <a:xfrm>
            <a:off x="-1" y="6492875"/>
            <a:ext cx="470263" cy="365125"/>
          </a:xfrm>
        </p:spPr>
        <p:txBody>
          <a:bodyPr/>
          <a:lstStyle/>
          <a:p>
            <a:fld id="{0CB016A6-E42C-4255-9639-BF8CD777F2C2}" type="slidenum">
              <a:rPr lang="en-US" smtClean="0"/>
              <a:pPr/>
              <a:t>114</a:t>
            </a:fld>
            <a:endParaRPr lang="en-US" dirty="0"/>
          </a:p>
        </p:txBody>
      </p:sp>
      <p:sp>
        <p:nvSpPr>
          <p:cNvPr id="6" name="Text Placeholder 3"/>
          <p:cNvSpPr txBox="1">
            <a:spLocks/>
          </p:cNvSpPr>
          <p:nvPr/>
        </p:nvSpPr>
        <p:spPr>
          <a:xfrm>
            <a:off x="0" y="4343400"/>
            <a:ext cx="9144000" cy="20574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en-US" sz="2800" dirty="0" smtClean="0">
                <a:solidFill>
                  <a:schemeClr val="tx1"/>
                </a:solidFill>
              </a:rPr>
              <a:t>This is the place to propose parameter changes; </a:t>
            </a:r>
          </a:p>
          <a:p>
            <a:pPr algn="ctr"/>
            <a:r>
              <a:rPr lang="en-US" sz="2800" dirty="0" smtClean="0">
                <a:solidFill>
                  <a:schemeClr val="tx1"/>
                </a:solidFill>
              </a:rPr>
              <a:t>for the “Basic Screening” model</a:t>
            </a:r>
            <a:r>
              <a:rPr lang="en-US" sz="2800" dirty="0">
                <a:solidFill>
                  <a:schemeClr val="tx1"/>
                </a:solidFill>
              </a:rPr>
              <a:t>. </a:t>
            </a:r>
            <a:r>
              <a:rPr lang="en-US" sz="2800" dirty="0" smtClean="0">
                <a:solidFill>
                  <a:schemeClr val="tx1"/>
                </a:solidFill>
              </a:rPr>
              <a:t>In </a:t>
            </a:r>
            <a:r>
              <a:rPr lang="en-US" sz="2800" dirty="0">
                <a:solidFill>
                  <a:schemeClr val="tx1"/>
                </a:solidFill>
              </a:rPr>
              <a:t>this scenario </a:t>
            </a:r>
            <a:r>
              <a:rPr lang="en-US" sz="2800" dirty="0" smtClean="0">
                <a:solidFill>
                  <a:schemeClr val="tx1"/>
                </a:solidFill>
              </a:rPr>
              <a:t>move slider to 60% for Residential and 75% for Commercial  now.</a:t>
            </a:r>
          </a:p>
          <a:p>
            <a:pPr algn="ctr"/>
            <a:r>
              <a:rPr lang="en-US" sz="2800" dirty="0" smtClean="0">
                <a:solidFill>
                  <a:schemeClr val="tx1"/>
                </a:solidFill>
              </a:rPr>
              <a:t>Click “Next”</a:t>
            </a:r>
          </a:p>
        </p:txBody>
      </p:sp>
      <p:sp>
        <p:nvSpPr>
          <p:cNvPr id="7" name="Oval 6"/>
          <p:cNvSpPr/>
          <p:nvPr/>
        </p:nvSpPr>
        <p:spPr>
          <a:xfrm>
            <a:off x="4640283" y="2286000"/>
            <a:ext cx="2819400" cy="10668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5031179" y="1676400"/>
            <a:ext cx="6096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3930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43350" y="781050"/>
            <a:ext cx="5048250" cy="5295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Results – Summary </a:t>
            </a:r>
            <a:endParaRPr lang="en-US" dirty="0"/>
          </a:p>
        </p:txBody>
      </p:sp>
      <p:sp>
        <p:nvSpPr>
          <p:cNvPr id="4" name="Slide Number Placeholder 3"/>
          <p:cNvSpPr>
            <a:spLocks noGrp="1"/>
          </p:cNvSpPr>
          <p:nvPr>
            <p:ph type="sldNum" sz="quarter" idx="12"/>
          </p:nvPr>
        </p:nvSpPr>
        <p:spPr>
          <a:xfrm>
            <a:off x="0" y="6492875"/>
            <a:ext cx="457200" cy="365125"/>
          </a:xfrm>
        </p:spPr>
        <p:txBody>
          <a:bodyPr/>
          <a:lstStyle/>
          <a:p>
            <a:fld id="{0CB016A6-E42C-4255-9639-BF8CD777F2C2}" type="slidenum">
              <a:rPr lang="en-US" smtClean="0"/>
              <a:pPr/>
              <a:t>115</a:t>
            </a:fld>
            <a:endParaRPr lang="en-US" dirty="0"/>
          </a:p>
        </p:txBody>
      </p:sp>
      <p:sp>
        <p:nvSpPr>
          <p:cNvPr id="6" name="Text Placeholder 3"/>
          <p:cNvSpPr txBox="1">
            <a:spLocks/>
          </p:cNvSpPr>
          <p:nvPr/>
        </p:nvSpPr>
        <p:spPr>
          <a:xfrm>
            <a:off x="152400" y="795338"/>
            <a:ext cx="3276600" cy="5148262"/>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a:solidFill>
                  <a:schemeClr val="tx1"/>
                </a:solidFill>
              </a:rPr>
              <a:t>“Summary of Scenarios” reports the default and adjusted (after development) percentage impervious surface. </a:t>
            </a:r>
          </a:p>
          <a:p>
            <a:endParaRPr lang="en-US" sz="2800" dirty="0">
              <a:solidFill>
                <a:schemeClr val="tx1"/>
              </a:solidFill>
            </a:endParaRPr>
          </a:p>
          <a:p>
            <a:r>
              <a:rPr lang="en-US" sz="2800" dirty="0" smtClean="0">
                <a:solidFill>
                  <a:schemeClr val="tx1"/>
                </a:solidFill>
              </a:rPr>
              <a:t>Also </a:t>
            </a:r>
            <a:r>
              <a:rPr lang="en-US" sz="2800" dirty="0">
                <a:solidFill>
                  <a:schemeClr val="tx1"/>
                </a:solidFill>
              </a:rPr>
              <a:t>reports a composite curve </a:t>
            </a:r>
            <a:r>
              <a:rPr lang="en-US" sz="2800" dirty="0" smtClean="0">
                <a:solidFill>
                  <a:schemeClr val="tx1"/>
                </a:solidFill>
              </a:rPr>
              <a:t>number.</a:t>
            </a:r>
          </a:p>
        </p:txBody>
      </p:sp>
      <p:sp>
        <p:nvSpPr>
          <p:cNvPr id="8" name="Oval 7"/>
          <p:cNvSpPr/>
          <p:nvPr/>
        </p:nvSpPr>
        <p:spPr>
          <a:xfrm>
            <a:off x="7696200" y="3886200"/>
            <a:ext cx="990600" cy="9144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91400" y="4953000"/>
            <a:ext cx="1600200" cy="12192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6833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txBox="1">
            <a:spLocks/>
          </p:cNvSpPr>
          <p:nvPr/>
        </p:nvSpPr>
        <p:spPr>
          <a:xfrm>
            <a:off x="5943600" y="6553200"/>
            <a:ext cx="30480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dirty="0" smtClean="0">
                <a:solidFill>
                  <a:schemeClr val="bg1"/>
                </a:solidFill>
              </a:rPr>
              <a:t>Purdue University is an Equal Opportunity/Equal Access institution.</a:t>
            </a:r>
            <a:endParaRPr lang="en-US" sz="800" dirty="0">
              <a:solidFill>
                <a:schemeClr val="bg1"/>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9468" y="685800"/>
            <a:ext cx="4944532" cy="61301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a:xfrm>
            <a:off x="-1" y="6492875"/>
            <a:ext cx="496389" cy="365125"/>
          </a:xfrm>
        </p:spPr>
        <p:txBody>
          <a:bodyPr/>
          <a:lstStyle/>
          <a:p>
            <a:fld id="{0CB016A6-E42C-4255-9639-BF8CD777F2C2}" type="slidenum">
              <a:rPr lang="en-US" smtClean="0"/>
              <a:pPr/>
              <a:t>116</a:t>
            </a:fld>
            <a:endParaRPr lang="en-US" dirty="0"/>
          </a:p>
        </p:txBody>
      </p:sp>
      <p:sp>
        <p:nvSpPr>
          <p:cNvPr id="6" name="Text Placeholder 3"/>
          <p:cNvSpPr txBox="1">
            <a:spLocks/>
          </p:cNvSpPr>
          <p:nvPr/>
        </p:nvSpPr>
        <p:spPr>
          <a:xfrm>
            <a:off x="237068" y="838200"/>
            <a:ext cx="3962400" cy="45720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a:solidFill>
                  <a:schemeClr val="tx1"/>
                </a:solidFill>
              </a:rPr>
              <a:t>This section reports “Curve Number by Land use” and includes </a:t>
            </a:r>
            <a:r>
              <a:rPr lang="en-US" sz="2800" dirty="0" smtClean="0">
                <a:solidFill>
                  <a:schemeClr val="tx1"/>
                </a:solidFill>
              </a:rPr>
              <a:t>adjustments </a:t>
            </a:r>
            <a:r>
              <a:rPr lang="en-US" sz="2800" dirty="0">
                <a:solidFill>
                  <a:schemeClr val="tx1"/>
                </a:solidFill>
              </a:rPr>
              <a:t>added by </a:t>
            </a:r>
            <a:r>
              <a:rPr lang="en-US" sz="2800" dirty="0" smtClean="0">
                <a:solidFill>
                  <a:schemeClr val="tx1"/>
                </a:solidFill>
              </a:rPr>
              <a:t>LID </a:t>
            </a:r>
            <a:r>
              <a:rPr lang="en-US" sz="2800" dirty="0">
                <a:solidFill>
                  <a:schemeClr val="tx1"/>
                </a:solidFill>
              </a:rPr>
              <a:t>practices</a:t>
            </a:r>
            <a:r>
              <a:rPr lang="en-US" sz="2800" dirty="0" smtClean="0">
                <a:solidFill>
                  <a:schemeClr val="tx1"/>
                </a:solidFill>
              </a:rPr>
              <a:t>.</a:t>
            </a:r>
          </a:p>
          <a:p>
            <a:endParaRPr lang="en-US" sz="2800" dirty="0">
              <a:solidFill>
                <a:schemeClr val="tx1"/>
              </a:solidFill>
            </a:endParaRPr>
          </a:p>
          <a:p>
            <a:r>
              <a:rPr lang="en-US" sz="2800" dirty="0" smtClean="0">
                <a:solidFill>
                  <a:schemeClr val="tx1"/>
                </a:solidFill>
              </a:rPr>
              <a:t>Average Annual Runoff Volume will be reported for each </a:t>
            </a:r>
            <a:r>
              <a:rPr lang="en-US" sz="2800" dirty="0" err="1" smtClean="0">
                <a:solidFill>
                  <a:schemeClr val="tx1"/>
                </a:solidFill>
              </a:rPr>
              <a:t>landuse</a:t>
            </a:r>
            <a:r>
              <a:rPr lang="en-US" sz="2800" dirty="0" smtClean="0">
                <a:solidFill>
                  <a:schemeClr val="tx1"/>
                </a:solidFill>
              </a:rPr>
              <a:t>.</a:t>
            </a:r>
          </a:p>
        </p:txBody>
      </p:sp>
      <p:sp>
        <p:nvSpPr>
          <p:cNvPr id="8" name="Oval 7"/>
          <p:cNvSpPr/>
          <p:nvPr/>
        </p:nvSpPr>
        <p:spPr>
          <a:xfrm>
            <a:off x="7884226" y="1981200"/>
            <a:ext cx="1143000" cy="8382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905008" y="3962400"/>
            <a:ext cx="1143000" cy="16002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3930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a:xfrm>
            <a:off x="-1" y="6492875"/>
            <a:ext cx="470263" cy="365125"/>
          </a:xfrm>
        </p:spPr>
        <p:txBody>
          <a:bodyPr/>
          <a:lstStyle/>
          <a:p>
            <a:fld id="{0CB016A6-E42C-4255-9639-BF8CD777F2C2}" type="slidenum">
              <a:rPr lang="en-US" smtClean="0"/>
              <a:pPr/>
              <a:t>117</a:t>
            </a:fld>
            <a:endParaRPr lang="en-US" dirty="0"/>
          </a:p>
        </p:txBody>
      </p:sp>
      <p:sp>
        <p:nvSpPr>
          <p:cNvPr id="6" name="Text Placeholder 3"/>
          <p:cNvSpPr txBox="1">
            <a:spLocks/>
          </p:cNvSpPr>
          <p:nvPr/>
        </p:nvSpPr>
        <p:spPr>
          <a:xfrm>
            <a:off x="152400" y="1066800"/>
            <a:ext cx="3048000" cy="48006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solidFill>
                  <a:schemeClr val="tx1"/>
                </a:solidFill>
              </a:rPr>
              <a:t>Final </a:t>
            </a:r>
            <a:r>
              <a:rPr lang="en-US" sz="2800" dirty="0">
                <a:solidFill>
                  <a:schemeClr val="tx1"/>
                </a:solidFill>
              </a:rPr>
              <a:t>sections of the results table are </a:t>
            </a:r>
            <a:r>
              <a:rPr lang="en-US" sz="2800" dirty="0" smtClean="0">
                <a:solidFill>
                  <a:schemeClr val="tx1"/>
                </a:solidFill>
              </a:rPr>
              <a:t>“Avg. Runoff Depth by Specific </a:t>
            </a:r>
            <a:r>
              <a:rPr lang="en-US" sz="2800" dirty="0" err="1" smtClean="0">
                <a:solidFill>
                  <a:schemeClr val="tx1"/>
                </a:solidFill>
              </a:rPr>
              <a:t>Landuse</a:t>
            </a:r>
            <a:r>
              <a:rPr lang="en-US" sz="2800" dirty="0" smtClean="0">
                <a:solidFill>
                  <a:schemeClr val="tx1"/>
                </a:solidFill>
              </a:rPr>
              <a:t> </a:t>
            </a:r>
          </a:p>
          <a:p>
            <a:r>
              <a:rPr lang="en-US" sz="2800" dirty="0" smtClean="0">
                <a:solidFill>
                  <a:schemeClr val="tx1"/>
                </a:solidFill>
              </a:rPr>
              <a:t>and</a:t>
            </a:r>
          </a:p>
          <a:p>
            <a:r>
              <a:rPr lang="en-US" sz="2800" dirty="0" smtClean="0">
                <a:solidFill>
                  <a:schemeClr val="tx1"/>
                </a:solidFill>
              </a:rPr>
              <a:t>Nonpoint </a:t>
            </a:r>
            <a:r>
              <a:rPr lang="en-US" sz="2800" dirty="0">
                <a:solidFill>
                  <a:schemeClr val="tx1"/>
                </a:solidFill>
              </a:rPr>
              <a:t>Source Pollutants </a:t>
            </a:r>
            <a:r>
              <a:rPr lang="en-US" sz="2800" dirty="0" smtClean="0">
                <a:solidFill>
                  <a:schemeClr val="tx1"/>
                </a:solidFill>
              </a:rPr>
              <a:t>Results table.</a:t>
            </a:r>
          </a:p>
          <a:p>
            <a:endParaRPr lang="en-US" sz="2800" dirty="0" smtClean="0">
              <a:solidFill>
                <a:schemeClr val="tx1"/>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02232" y="665513"/>
            <a:ext cx="5162550" cy="590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 name="Straight Arrow Connector 2"/>
          <p:cNvCxnSpPr/>
          <p:nvPr/>
        </p:nvCxnSpPr>
        <p:spPr>
          <a:xfrm flipV="1">
            <a:off x="2743200" y="2209800"/>
            <a:ext cx="4114800" cy="25136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819400" y="4038600"/>
            <a:ext cx="2362200" cy="4572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8190016" y="1689264"/>
            <a:ext cx="875805" cy="1292432"/>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922821" y="4970813"/>
            <a:ext cx="1143000" cy="160020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4368759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Nonpoint Source Results</a:t>
            </a:r>
            <a:endParaRPr lang="en-US" dirty="0"/>
          </a:p>
        </p:txBody>
      </p:sp>
      <p:sp>
        <p:nvSpPr>
          <p:cNvPr id="4" name="Slide Number Placeholder 3"/>
          <p:cNvSpPr>
            <a:spLocks noGrp="1"/>
          </p:cNvSpPr>
          <p:nvPr>
            <p:ph type="sldNum" sz="quarter" idx="12"/>
          </p:nvPr>
        </p:nvSpPr>
        <p:spPr>
          <a:xfrm>
            <a:off x="-1" y="6492875"/>
            <a:ext cx="470263" cy="365125"/>
          </a:xfrm>
        </p:spPr>
        <p:txBody>
          <a:bodyPr/>
          <a:lstStyle/>
          <a:p>
            <a:fld id="{0CB016A6-E42C-4255-9639-BF8CD777F2C2}" type="slidenum">
              <a:rPr lang="en-US" smtClean="0"/>
              <a:pPr/>
              <a:t>118</a:t>
            </a:fld>
            <a:endParaRPr lang="en-US" dirty="0"/>
          </a:p>
        </p:txBody>
      </p:sp>
      <p:sp>
        <p:nvSpPr>
          <p:cNvPr id="6" name="Text Placeholder 3"/>
          <p:cNvSpPr txBox="1">
            <a:spLocks/>
          </p:cNvSpPr>
          <p:nvPr/>
        </p:nvSpPr>
        <p:spPr>
          <a:xfrm>
            <a:off x="990600" y="1066800"/>
            <a:ext cx="3429000" cy="41148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a:solidFill>
                  <a:schemeClr val="tx1"/>
                </a:solidFill>
              </a:rPr>
              <a:t>Nonpoint Source Pollutants </a:t>
            </a:r>
            <a:r>
              <a:rPr lang="en-US" sz="2800" dirty="0" smtClean="0">
                <a:solidFill>
                  <a:schemeClr val="tx1"/>
                </a:solidFill>
              </a:rPr>
              <a:t>Results listing </a:t>
            </a:r>
            <a:r>
              <a:rPr lang="en-US" sz="2800" dirty="0">
                <a:solidFill>
                  <a:schemeClr val="tx1"/>
                </a:solidFill>
              </a:rPr>
              <a:t>includes </a:t>
            </a:r>
            <a:r>
              <a:rPr lang="en-US" sz="2800" dirty="0" smtClean="0">
                <a:solidFill>
                  <a:schemeClr val="tx1"/>
                </a:solidFill>
              </a:rPr>
              <a:t>predicted </a:t>
            </a:r>
            <a:r>
              <a:rPr lang="en-US" sz="2800" dirty="0">
                <a:solidFill>
                  <a:schemeClr val="tx1"/>
                </a:solidFill>
              </a:rPr>
              <a:t>results from 11 chemicals or metals, sediment, and 2 </a:t>
            </a:r>
            <a:r>
              <a:rPr lang="en-US" sz="2800" dirty="0" smtClean="0">
                <a:solidFill>
                  <a:schemeClr val="tx1"/>
                </a:solidFill>
              </a:rPr>
              <a:t>bacteria</a:t>
            </a:r>
            <a:r>
              <a:rPr lang="en-US" sz="2800" dirty="0">
                <a:solidFill>
                  <a:schemeClr val="tx1"/>
                </a:solidFill>
              </a:rPr>
              <a:t> </a:t>
            </a:r>
            <a:r>
              <a:rPr lang="en-US" sz="2800" dirty="0" smtClean="0">
                <a:solidFill>
                  <a:schemeClr val="tx1"/>
                </a:solidFill>
              </a:rPr>
              <a:t>indicators.</a:t>
            </a:r>
          </a:p>
          <a:p>
            <a:endParaRPr lang="en-US" sz="2800" dirty="0" smtClean="0">
              <a:solidFill>
                <a:schemeClr val="tx1"/>
              </a:solidFill>
            </a:endParaRP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3600" y="685801"/>
            <a:ext cx="3177822" cy="5969816"/>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368759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Nonpoint Source Results</a:t>
            </a:r>
          </a:p>
        </p:txBody>
      </p:sp>
      <p:sp>
        <p:nvSpPr>
          <p:cNvPr id="4" name="Slide Number Placeholder 3"/>
          <p:cNvSpPr>
            <a:spLocks noGrp="1"/>
          </p:cNvSpPr>
          <p:nvPr>
            <p:ph type="sldNum" sz="quarter" idx="12"/>
          </p:nvPr>
        </p:nvSpPr>
        <p:spPr>
          <a:xfrm>
            <a:off x="-1" y="6492875"/>
            <a:ext cx="509451" cy="365125"/>
          </a:xfrm>
        </p:spPr>
        <p:txBody>
          <a:bodyPr/>
          <a:lstStyle/>
          <a:p>
            <a:fld id="{0CB016A6-E42C-4255-9639-BF8CD777F2C2}" type="slidenum">
              <a:rPr lang="en-US" smtClean="0"/>
              <a:pPr/>
              <a:t>119</a:t>
            </a:fld>
            <a:endParaRPr lang="en-US" dirty="0"/>
          </a:p>
        </p:txBody>
      </p:sp>
      <p:sp>
        <p:nvSpPr>
          <p:cNvPr id="6" name="Text Placeholder 3"/>
          <p:cNvSpPr txBox="1">
            <a:spLocks/>
          </p:cNvSpPr>
          <p:nvPr/>
        </p:nvSpPr>
        <p:spPr>
          <a:xfrm>
            <a:off x="0" y="685800"/>
            <a:ext cx="3733800" cy="57150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a:solidFill>
                  <a:schemeClr val="tx1"/>
                </a:solidFill>
              </a:rPr>
              <a:t>This </a:t>
            </a:r>
            <a:r>
              <a:rPr lang="en-US" sz="2800" dirty="0" smtClean="0">
                <a:solidFill>
                  <a:schemeClr val="tx1"/>
                </a:solidFill>
              </a:rPr>
              <a:t>estimate </a:t>
            </a:r>
            <a:r>
              <a:rPr lang="en-US" sz="2800" dirty="0">
                <a:solidFill>
                  <a:schemeClr val="tx1"/>
                </a:solidFill>
              </a:rPr>
              <a:t>is based upon </a:t>
            </a:r>
            <a:r>
              <a:rPr lang="en-US" sz="2800" dirty="0" smtClean="0">
                <a:solidFill>
                  <a:schemeClr val="tx1"/>
                </a:solidFill>
              </a:rPr>
              <a:t>volume </a:t>
            </a:r>
            <a:r>
              <a:rPr lang="en-US" sz="2800" dirty="0">
                <a:solidFill>
                  <a:schemeClr val="tx1"/>
                </a:solidFill>
              </a:rPr>
              <a:t>of runoff and </a:t>
            </a:r>
            <a:r>
              <a:rPr lang="en-US" sz="2800" dirty="0" smtClean="0">
                <a:solidFill>
                  <a:schemeClr val="tx1"/>
                </a:solidFill>
              </a:rPr>
              <a:t>land </a:t>
            </a:r>
            <a:r>
              <a:rPr lang="en-US" sz="2800" dirty="0">
                <a:solidFill>
                  <a:schemeClr val="tx1"/>
                </a:solidFill>
              </a:rPr>
              <a:t>use it flows across, where </a:t>
            </a:r>
            <a:r>
              <a:rPr lang="en-US" sz="2800" dirty="0" smtClean="0">
                <a:solidFill>
                  <a:schemeClr val="tx1"/>
                </a:solidFill>
              </a:rPr>
              <a:t>runoff </a:t>
            </a:r>
            <a:r>
              <a:rPr lang="en-US" sz="2800" dirty="0">
                <a:solidFill>
                  <a:schemeClr val="tx1"/>
                </a:solidFill>
              </a:rPr>
              <a:t>is assumed to cover </a:t>
            </a:r>
            <a:r>
              <a:rPr lang="en-US" sz="2800" dirty="0" smtClean="0">
                <a:solidFill>
                  <a:schemeClr val="tx1"/>
                </a:solidFill>
              </a:rPr>
              <a:t>entire </a:t>
            </a:r>
            <a:r>
              <a:rPr lang="en-US" sz="2800" dirty="0">
                <a:solidFill>
                  <a:schemeClr val="tx1"/>
                </a:solidFill>
              </a:rPr>
              <a:t>watershed. </a:t>
            </a:r>
            <a:endParaRPr lang="en-US" sz="2800" dirty="0" smtClean="0">
              <a:solidFill>
                <a:schemeClr val="tx1"/>
              </a:solidFill>
            </a:endParaRPr>
          </a:p>
          <a:p>
            <a:r>
              <a:rPr lang="en-US" sz="2800" dirty="0" smtClean="0">
                <a:solidFill>
                  <a:schemeClr val="tx1"/>
                </a:solidFill>
              </a:rPr>
              <a:t>This </a:t>
            </a:r>
            <a:r>
              <a:rPr lang="en-US" sz="2800" dirty="0">
                <a:solidFill>
                  <a:schemeClr val="tx1"/>
                </a:solidFill>
              </a:rPr>
              <a:t>calculation is based upon </a:t>
            </a:r>
            <a:r>
              <a:rPr lang="en-US" sz="2800" dirty="0" smtClean="0">
                <a:solidFill>
                  <a:schemeClr val="tx1"/>
                </a:solidFill>
              </a:rPr>
              <a:t>CN </a:t>
            </a:r>
            <a:r>
              <a:rPr lang="en-US" sz="2800" dirty="0">
                <a:solidFill>
                  <a:schemeClr val="tx1"/>
                </a:solidFill>
              </a:rPr>
              <a:t>for each land use </a:t>
            </a:r>
            <a:r>
              <a:rPr lang="en-US" sz="2800" dirty="0" smtClean="0">
                <a:solidFill>
                  <a:schemeClr val="tx1"/>
                </a:solidFill>
              </a:rPr>
              <a:t>and volume </a:t>
            </a:r>
            <a:r>
              <a:rPr lang="en-US" sz="2800" dirty="0">
                <a:solidFill>
                  <a:schemeClr val="tx1"/>
                </a:solidFill>
              </a:rPr>
              <a:t>of runoff predicted for </a:t>
            </a:r>
            <a:r>
              <a:rPr lang="en-US" sz="2800" dirty="0" smtClean="0">
                <a:solidFill>
                  <a:schemeClr val="tx1"/>
                </a:solidFill>
              </a:rPr>
              <a:t>analysis </a:t>
            </a:r>
            <a:r>
              <a:rPr lang="en-US" sz="2800" dirty="0">
                <a:solidFill>
                  <a:schemeClr val="tx1"/>
                </a:solidFill>
              </a:rPr>
              <a:t>area</a:t>
            </a:r>
            <a:r>
              <a:rPr lang="en-US" sz="2800" dirty="0" smtClean="0">
                <a:solidFill>
                  <a:schemeClr val="tx1"/>
                </a:solidFill>
              </a:rPr>
              <a:t>.</a:t>
            </a:r>
            <a:endParaRPr lang="en-US" sz="2800" dirty="0">
              <a:solidFill>
                <a:schemeClr val="tx1"/>
              </a:solidFill>
            </a:endParaRPr>
          </a:p>
        </p:txBody>
      </p:sp>
      <p:pic>
        <p:nvPicPr>
          <p:cNvPr id="4098" name="Picture 2"/>
          <p:cNvPicPr>
            <a:picLocks noChangeAspect="1" noChangeArrowheads="1"/>
          </p:cNvPicPr>
          <p:nvPr/>
        </p:nvPicPr>
        <p:blipFill>
          <a:blip r:embed="rId3" cstate="print"/>
          <a:srcRect/>
          <a:stretch>
            <a:fillRect/>
          </a:stretch>
        </p:blipFill>
        <p:spPr bwMode="auto">
          <a:xfrm>
            <a:off x="3829608" y="685800"/>
            <a:ext cx="5314392" cy="2971800"/>
          </a:xfrm>
          <a:prstGeom prst="rect">
            <a:avLst/>
          </a:prstGeom>
          <a:noFill/>
          <a:ln w="9525">
            <a:solidFill>
              <a:schemeClr val="tx2">
                <a:lumMod val="75000"/>
              </a:schemeClr>
            </a:solidFill>
            <a:miter lim="800000"/>
            <a:headEnd/>
            <a:tailEnd/>
          </a:ln>
        </p:spPr>
      </p:pic>
      <p:sp>
        <p:nvSpPr>
          <p:cNvPr id="9" name="Down Arrow 8"/>
          <p:cNvSpPr/>
          <p:nvPr/>
        </p:nvSpPr>
        <p:spPr>
          <a:xfrm flipV="1">
            <a:off x="8077200" y="3581400"/>
            <a:ext cx="8382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3930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15922" y="731518"/>
            <a:ext cx="9166328"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7"/>
          <p:cNvSpPr>
            <a:spLocks noGrp="1"/>
          </p:cNvSpPr>
          <p:nvPr>
            <p:ph type="title"/>
          </p:nvPr>
        </p:nvSpPr>
        <p:spPr>
          <a:xfrm>
            <a:off x="15922" y="-1"/>
            <a:ext cx="9144000" cy="685800"/>
          </a:xfrm>
        </p:spPr>
        <p:txBody>
          <a:bodyPr/>
          <a:lstStyle/>
          <a:p>
            <a:pPr algn="l"/>
            <a:r>
              <a:rPr lang="en-US" sz="4000" dirty="0" smtClean="0"/>
              <a:t>Digital Watershed: </a:t>
            </a:r>
            <a:r>
              <a:rPr lang="en-US" sz="2800" dirty="0" smtClean="0"/>
              <a:t>Mapping Interface</a:t>
            </a:r>
            <a:r>
              <a:rPr lang="en-US" sz="3200" dirty="0" smtClean="0"/>
              <a:t/>
            </a:r>
            <a:br>
              <a:rPr lang="en-US" sz="3200" dirty="0" smtClean="0"/>
            </a:br>
            <a:r>
              <a:rPr lang="en-US" sz="2000" b="1" dirty="0" smtClean="0"/>
              <a:t/>
            </a:r>
            <a:br>
              <a:rPr lang="en-US" sz="2000" b="1" dirty="0" smtClean="0"/>
            </a:br>
            <a:endParaRPr lang="en-US" dirty="0"/>
          </a:p>
        </p:txBody>
      </p:sp>
      <p:sp>
        <p:nvSpPr>
          <p:cNvPr id="7" name="Slide Number Placeholder 6"/>
          <p:cNvSpPr>
            <a:spLocks noGrp="1"/>
          </p:cNvSpPr>
          <p:nvPr>
            <p:ph type="sldNum" sz="quarter" idx="12"/>
          </p:nvPr>
        </p:nvSpPr>
        <p:spPr>
          <a:xfrm>
            <a:off x="15922" y="6492874"/>
            <a:ext cx="381000" cy="365125"/>
          </a:xfrm>
        </p:spPr>
        <p:txBody>
          <a:bodyPr/>
          <a:lstStyle/>
          <a:p>
            <a:fld id="{2673946F-2334-4E8B-AF70-9E21D67EC05A}" type="slidenum">
              <a:rPr lang="en-US" smtClean="0"/>
              <a:pPr/>
              <a:t>12</a:t>
            </a:fld>
            <a:endParaRPr lang="en-US"/>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3200" y="0"/>
            <a:ext cx="2133600" cy="640080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228600" y="3352800"/>
            <a:ext cx="1447800" cy="20574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77000" y="1066800"/>
            <a:ext cx="1676400" cy="2286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76400" y="1600200"/>
            <a:ext cx="4800600" cy="4191000"/>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5" cstate="print"/>
          <a:srcRect/>
          <a:stretch>
            <a:fillRect/>
          </a:stretch>
        </p:blipFill>
        <p:spPr bwMode="auto">
          <a:xfrm>
            <a:off x="0" y="685800"/>
            <a:ext cx="9144000" cy="5733774"/>
          </a:xfrm>
          <a:prstGeom prst="rect">
            <a:avLst/>
          </a:prstGeom>
          <a:noFill/>
          <a:ln w="9525">
            <a:noFill/>
            <a:miter lim="800000"/>
            <a:headEnd/>
            <a:tailEnd/>
          </a:ln>
        </p:spPr>
      </p:pic>
      <p:pic>
        <p:nvPicPr>
          <p:cNvPr id="2050" name="Picture 2"/>
          <p:cNvPicPr>
            <a:picLocks noChangeAspect="1" noChangeArrowheads="1"/>
          </p:cNvPicPr>
          <p:nvPr/>
        </p:nvPicPr>
        <p:blipFill>
          <a:blip r:embed="rId6" cstate="screen"/>
          <a:srcRect/>
          <a:stretch>
            <a:fillRect/>
          </a:stretch>
        </p:blipFill>
        <p:spPr bwMode="auto">
          <a:xfrm>
            <a:off x="228600" y="1143000"/>
            <a:ext cx="6212448" cy="497721"/>
          </a:xfrm>
          <a:prstGeom prst="rect">
            <a:avLst/>
          </a:prstGeom>
          <a:noFill/>
          <a:ln w="38100">
            <a:solidFill>
              <a:schemeClr val="accent6">
                <a:lumMod val="75000"/>
              </a:schemeClr>
            </a:solid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31"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p:cTn id="23" dur="1000" fill="hold"/>
                                        <p:tgtEl>
                                          <p:spTgt spid="2054"/>
                                        </p:tgtEl>
                                        <p:attrNameLst>
                                          <p:attrName>ppt_w</p:attrName>
                                        </p:attrNameLst>
                                      </p:cBhvr>
                                      <p:tavLst>
                                        <p:tav tm="0">
                                          <p:val>
                                            <p:fltVal val="0"/>
                                          </p:val>
                                        </p:tav>
                                        <p:tav tm="100000">
                                          <p:val>
                                            <p:strVal val="#ppt_w"/>
                                          </p:val>
                                        </p:tav>
                                      </p:tavLst>
                                    </p:anim>
                                    <p:anim calcmode="lin" valueType="num">
                                      <p:cBhvr>
                                        <p:cTn id="24" dur="1000" fill="hold"/>
                                        <p:tgtEl>
                                          <p:spTgt spid="2054"/>
                                        </p:tgtEl>
                                        <p:attrNameLst>
                                          <p:attrName>ppt_h</p:attrName>
                                        </p:attrNameLst>
                                      </p:cBhvr>
                                      <p:tavLst>
                                        <p:tav tm="0">
                                          <p:val>
                                            <p:fltVal val="0"/>
                                          </p:val>
                                        </p:tav>
                                        <p:tav tm="100000">
                                          <p:val>
                                            <p:strVal val="#ppt_h"/>
                                          </p:val>
                                        </p:tav>
                                      </p:tavLst>
                                    </p:anim>
                                    <p:anim calcmode="lin" valueType="num">
                                      <p:cBhvr>
                                        <p:cTn id="25" dur="1000" fill="hold"/>
                                        <p:tgtEl>
                                          <p:spTgt spid="2054"/>
                                        </p:tgtEl>
                                        <p:attrNameLst>
                                          <p:attrName>style.rotation</p:attrName>
                                        </p:attrNameLst>
                                      </p:cBhvr>
                                      <p:tavLst>
                                        <p:tav tm="0">
                                          <p:val>
                                            <p:fltVal val="90"/>
                                          </p:val>
                                        </p:tav>
                                        <p:tav tm="100000">
                                          <p:val>
                                            <p:fltVal val="0"/>
                                          </p:val>
                                        </p:tav>
                                      </p:tavLst>
                                    </p:anim>
                                    <p:animEffect transition="in" filter="fade">
                                      <p:cBhvr>
                                        <p:cTn id="26" dur="1000"/>
                                        <p:tgtEl>
                                          <p:spTgt spid="205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2054"/>
                                        </p:tgtEl>
                                      </p:cBhvr>
                                    </p:animEffect>
                                    <p:set>
                                      <p:cBhvr>
                                        <p:cTn id="31" dur="1" fill="hold">
                                          <p:stCondLst>
                                            <p:cond delay="499"/>
                                          </p:stCondLst>
                                        </p:cTn>
                                        <p:tgtEl>
                                          <p:spTgt spid="2054"/>
                                        </p:tgtEl>
                                        <p:attrNameLst>
                                          <p:attrName>style.visibility</p:attrName>
                                        </p:attrNameLst>
                                      </p:cBhvr>
                                      <p:to>
                                        <p:strVal val="hidden"/>
                                      </p:to>
                                    </p:set>
                                  </p:childTnLst>
                                </p:cTn>
                              </p:par>
                              <p:par>
                                <p:cTn id="32" presetID="9"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1000" fill="hold"/>
                                        <p:tgtEl>
                                          <p:spTgt spid="2050"/>
                                        </p:tgtEl>
                                        <p:attrNameLst>
                                          <p:attrName>ppt_w</p:attrName>
                                        </p:attrNameLst>
                                      </p:cBhvr>
                                      <p:tavLst>
                                        <p:tav tm="0">
                                          <p:val>
                                            <p:fltVal val="0"/>
                                          </p:val>
                                        </p:tav>
                                        <p:tav tm="100000">
                                          <p:val>
                                            <p:strVal val="#ppt_w"/>
                                          </p:val>
                                        </p:tav>
                                      </p:tavLst>
                                    </p:anim>
                                    <p:anim calcmode="lin" valueType="num">
                                      <p:cBhvr>
                                        <p:cTn id="45" dur="1000" fill="hold"/>
                                        <p:tgtEl>
                                          <p:spTgt spid="2050"/>
                                        </p:tgtEl>
                                        <p:attrNameLst>
                                          <p:attrName>ppt_h</p:attrName>
                                        </p:attrNameLst>
                                      </p:cBhvr>
                                      <p:tavLst>
                                        <p:tav tm="0">
                                          <p:val>
                                            <p:fltVal val="0"/>
                                          </p:val>
                                        </p:tav>
                                        <p:tav tm="100000">
                                          <p:val>
                                            <p:strVal val="#ppt_h"/>
                                          </p:val>
                                        </p:tav>
                                      </p:tavLst>
                                    </p:anim>
                                    <p:anim calcmode="lin" valueType="num">
                                      <p:cBhvr>
                                        <p:cTn id="46" dur="1000" fill="hold"/>
                                        <p:tgtEl>
                                          <p:spTgt spid="2050"/>
                                        </p:tgtEl>
                                        <p:attrNameLst>
                                          <p:attrName>style.rotation</p:attrName>
                                        </p:attrNameLst>
                                      </p:cBhvr>
                                      <p:tavLst>
                                        <p:tav tm="0">
                                          <p:val>
                                            <p:fltVal val="90"/>
                                          </p:val>
                                        </p:tav>
                                        <p:tav tm="100000">
                                          <p:val>
                                            <p:fltVal val="0"/>
                                          </p:val>
                                        </p:tav>
                                      </p:tavLst>
                                    </p:anim>
                                    <p:animEffect transition="in" filter="fade">
                                      <p:cBhvr>
                                        <p:cTn id="47"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3" grpId="0" animBg="1"/>
      <p:bldP spid="13"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Nonpoint Source Results</a:t>
            </a:r>
          </a:p>
        </p:txBody>
      </p:sp>
      <p:sp>
        <p:nvSpPr>
          <p:cNvPr id="3" name="Slide Number Placeholder 2"/>
          <p:cNvSpPr>
            <a:spLocks noGrp="1"/>
          </p:cNvSpPr>
          <p:nvPr>
            <p:ph type="sldNum" sz="quarter" idx="12"/>
          </p:nvPr>
        </p:nvSpPr>
        <p:spPr>
          <a:xfrm>
            <a:off x="-1" y="6492875"/>
            <a:ext cx="470263" cy="365125"/>
          </a:xfrm>
        </p:spPr>
        <p:txBody>
          <a:bodyPr/>
          <a:lstStyle/>
          <a:p>
            <a:fld id="{0CB016A6-E42C-4255-9639-BF8CD777F2C2}" type="slidenum">
              <a:rPr lang="en-US" smtClean="0"/>
              <a:pPr/>
              <a:t>120</a:t>
            </a:fld>
            <a:endParaRPr lang="en-US" dirty="0"/>
          </a:p>
        </p:txBody>
      </p:sp>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00550" y="1391356"/>
            <a:ext cx="4743450" cy="491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71689"/>
            <a:ext cx="4743450" cy="491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a:xfrm flipH="1">
            <a:off x="5791200" y="3848806"/>
            <a:ext cx="609600" cy="0"/>
          </a:xfrm>
          <a:prstGeom prst="straightConnector1">
            <a:avLst/>
          </a:prstGeom>
          <a:ln w="762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38800" y="5053189"/>
            <a:ext cx="0" cy="53340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001894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two of Tutorial</a:t>
            </a:r>
            <a:endParaRPr lang="en-US" dirty="0"/>
          </a:p>
        </p:txBody>
      </p:sp>
      <p:sp>
        <p:nvSpPr>
          <p:cNvPr id="3" name="Slide Number Placeholder 2"/>
          <p:cNvSpPr>
            <a:spLocks noGrp="1"/>
          </p:cNvSpPr>
          <p:nvPr>
            <p:ph type="sldNum" sz="quarter" idx="12"/>
          </p:nvPr>
        </p:nvSpPr>
        <p:spPr>
          <a:xfrm>
            <a:off x="-1" y="6492875"/>
            <a:ext cx="496389" cy="365125"/>
          </a:xfrm>
        </p:spPr>
        <p:txBody>
          <a:bodyPr/>
          <a:lstStyle/>
          <a:p>
            <a:fld id="{0CB016A6-E42C-4255-9639-BF8CD777F2C2}" type="slidenum">
              <a:rPr lang="en-US" smtClean="0"/>
              <a:pPr/>
              <a:t>121</a:t>
            </a:fld>
            <a:endParaRPr lang="en-US" dirty="0"/>
          </a:p>
        </p:txBody>
      </p:sp>
      <p:sp>
        <p:nvSpPr>
          <p:cNvPr id="4" name="Text Placeholder 3"/>
          <p:cNvSpPr txBox="1">
            <a:spLocks/>
          </p:cNvSpPr>
          <p:nvPr/>
        </p:nvSpPr>
        <p:spPr>
          <a:xfrm>
            <a:off x="0" y="685800"/>
            <a:ext cx="3733800" cy="57150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solidFill>
                  <a:schemeClr val="tx1"/>
                </a:solidFill>
              </a:rPr>
              <a:t>The second half of the tutorial is a Lot Level Screening process using the same input data.</a:t>
            </a:r>
          </a:p>
          <a:p>
            <a:endParaRPr lang="en-US" sz="2800" dirty="0">
              <a:solidFill>
                <a:schemeClr val="tx1"/>
              </a:solidFill>
            </a:endParaRPr>
          </a:p>
          <a:p>
            <a:r>
              <a:rPr lang="en-US" sz="2800" dirty="0" smtClean="0">
                <a:solidFill>
                  <a:schemeClr val="tx1"/>
                </a:solidFill>
              </a:rPr>
              <a:t>Use link on bottom of results page to ‘return to spreadsheet’ – you may need to click “back” on your browser once.</a:t>
            </a:r>
            <a:endParaRPr lang="en-US" sz="2800" dirty="0">
              <a:solidFill>
                <a:schemeClr val="tx1"/>
              </a:solidFill>
            </a:endParaRPr>
          </a:p>
        </p:txBody>
      </p:sp>
      <p:pic>
        <p:nvPicPr>
          <p:cNvPr id="1945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62022" y="685800"/>
            <a:ext cx="5374569" cy="5391768"/>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Oval 6"/>
          <p:cNvSpPr/>
          <p:nvPr/>
        </p:nvSpPr>
        <p:spPr>
          <a:xfrm>
            <a:off x="5458706" y="5467968"/>
            <a:ext cx="19812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124200" y="4114800"/>
            <a:ext cx="2133600" cy="135316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650565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 Level Screening</a:t>
            </a:r>
            <a:endParaRPr lang="en-US" dirty="0"/>
          </a:p>
        </p:txBody>
      </p:sp>
      <p:sp>
        <p:nvSpPr>
          <p:cNvPr id="3" name="Slide Number Placeholder 2"/>
          <p:cNvSpPr>
            <a:spLocks noGrp="1"/>
          </p:cNvSpPr>
          <p:nvPr>
            <p:ph type="sldNum" sz="quarter" idx="12"/>
          </p:nvPr>
        </p:nvSpPr>
        <p:spPr>
          <a:xfrm>
            <a:off x="0" y="6492875"/>
            <a:ext cx="483326" cy="365125"/>
          </a:xfrm>
        </p:spPr>
        <p:txBody>
          <a:bodyPr/>
          <a:lstStyle/>
          <a:p>
            <a:fld id="{0CB016A6-E42C-4255-9639-BF8CD777F2C2}" type="slidenum">
              <a:rPr lang="en-US" smtClean="0"/>
              <a:pPr/>
              <a:t>122</a:t>
            </a:fld>
            <a:endParaRPr lang="en-US" dirty="0"/>
          </a:p>
        </p:txBody>
      </p:sp>
      <p:sp>
        <p:nvSpPr>
          <p:cNvPr id="6" name="Text Placeholder 3"/>
          <p:cNvSpPr txBox="1">
            <a:spLocks/>
          </p:cNvSpPr>
          <p:nvPr/>
        </p:nvSpPr>
        <p:spPr>
          <a:xfrm>
            <a:off x="304800" y="1600200"/>
            <a:ext cx="3124200" cy="27432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solidFill>
                  <a:schemeClr val="tx1"/>
                </a:solidFill>
              </a:rPr>
              <a:t>The second half of the tutorial is a Lot Level Screening process using same input data.</a:t>
            </a:r>
          </a:p>
          <a:p>
            <a:endParaRPr lang="en-US" sz="2800" dirty="0">
              <a:solidFill>
                <a:schemeClr val="tx1"/>
              </a:solidFill>
            </a:endParaRPr>
          </a:p>
        </p:txBody>
      </p:sp>
      <p:sp>
        <p:nvSpPr>
          <p:cNvPr id="7" name="Footer Placeholder 4"/>
          <p:cNvSpPr txBox="1">
            <a:spLocks/>
          </p:cNvSpPr>
          <p:nvPr/>
        </p:nvSpPr>
        <p:spPr>
          <a:xfrm>
            <a:off x="5943600" y="6553200"/>
            <a:ext cx="30480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800" smtClean="0">
                <a:solidFill>
                  <a:schemeClr val="bg1"/>
                </a:solidFill>
              </a:rPr>
              <a:t>Purdue University is an Equal Opportunity/Equal Access institution.</a:t>
            </a:r>
            <a:endParaRPr lang="en-US" sz="800" dirty="0">
              <a:solidFill>
                <a:schemeClr val="bg1"/>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14850" y="685800"/>
            <a:ext cx="4629150" cy="6172200"/>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18475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Select LID Screening Level</a:t>
            </a:r>
            <a:endParaRPr lang="en-US" dirty="0"/>
          </a:p>
        </p:txBody>
      </p:sp>
      <p:sp>
        <p:nvSpPr>
          <p:cNvPr id="4" name="Slide Number Placeholder 3"/>
          <p:cNvSpPr>
            <a:spLocks noGrp="1"/>
          </p:cNvSpPr>
          <p:nvPr>
            <p:ph type="sldNum" sz="quarter" idx="12"/>
          </p:nvPr>
        </p:nvSpPr>
        <p:spPr>
          <a:xfrm>
            <a:off x="-1" y="6492875"/>
            <a:ext cx="470263" cy="365125"/>
          </a:xfrm>
        </p:spPr>
        <p:txBody>
          <a:bodyPr/>
          <a:lstStyle/>
          <a:p>
            <a:fld id="{0CB016A6-E42C-4255-9639-BF8CD777F2C2}" type="slidenum">
              <a:rPr lang="en-US" smtClean="0"/>
              <a:pPr/>
              <a:t>123</a:t>
            </a:fld>
            <a:endParaRPr lang="en-US" dirty="0"/>
          </a:p>
        </p:txBody>
      </p:sp>
      <p:sp>
        <p:nvSpPr>
          <p:cNvPr id="6" name="Text Placeholder 3"/>
          <p:cNvSpPr txBox="1">
            <a:spLocks/>
          </p:cNvSpPr>
          <p:nvPr/>
        </p:nvSpPr>
        <p:spPr>
          <a:xfrm>
            <a:off x="0" y="4953000"/>
            <a:ext cx="9144000" cy="14478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a:solidFill>
                  <a:schemeClr val="tx1"/>
                </a:solidFill>
              </a:rPr>
              <a:t>In this scenario </a:t>
            </a:r>
            <a:r>
              <a:rPr lang="en-US" sz="2800" dirty="0" smtClean="0">
                <a:solidFill>
                  <a:schemeClr val="tx1"/>
                </a:solidFill>
              </a:rPr>
              <a:t>we will do a Lot Level Screening of </a:t>
            </a:r>
            <a:r>
              <a:rPr lang="en-US" sz="2800" dirty="0">
                <a:solidFill>
                  <a:schemeClr val="tx1"/>
                </a:solidFill>
              </a:rPr>
              <a:t>a single large development, </a:t>
            </a:r>
            <a:r>
              <a:rPr lang="en-US" sz="2800" dirty="0" smtClean="0">
                <a:solidFill>
                  <a:schemeClr val="tx1"/>
                </a:solidFill>
              </a:rPr>
              <a:t>with </a:t>
            </a:r>
            <a:r>
              <a:rPr lang="en-US" sz="2800" i="1" dirty="0" smtClean="0">
                <a:solidFill>
                  <a:schemeClr val="tx1"/>
                </a:solidFill>
              </a:rPr>
              <a:t>High </a:t>
            </a:r>
            <a:r>
              <a:rPr lang="en-US" sz="2800" i="1" dirty="0">
                <a:solidFill>
                  <a:schemeClr val="tx1"/>
                </a:solidFill>
              </a:rPr>
              <a:t>Density Residential 1/8 acre lot</a:t>
            </a:r>
            <a:r>
              <a:rPr lang="en-US" sz="2800" dirty="0">
                <a:solidFill>
                  <a:schemeClr val="tx1"/>
                </a:solidFill>
              </a:rPr>
              <a:t> – on all </a:t>
            </a:r>
            <a:r>
              <a:rPr lang="en-US" sz="2800" dirty="0" smtClean="0">
                <a:solidFill>
                  <a:schemeClr val="tx1"/>
                </a:solidFill>
              </a:rPr>
              <a:t>land </a:t>
            </a:r>
            <a:r>
              <a:rPr lang="en-US" sz="2800" dirty="0">
                <a:solidFill>
                  <a:schemeClr val="tx1"/>
                </a:solidFill>
              </a:rPr>
              <a:t>that is being developed.</a:t>
            </a:r>
            <a:endParaRPr lang="en-US" sz="2800" dirty="0" smtClean="0">
              <a:solidFill>
                <a:schemeClr val="tx1"/>
              </a:solidFill>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 y="1219200"/>
            <a:ext cx="7467600" cy="3200400"/>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 name="Straight Arrow Connector 6"/>
          <p:cNvCxnSpPr/>
          <p:nvPr/>
        </p:nvCxnSpPr>
        <p:spPr>
          <a:xfrm>
            <a:off x="2057400" y="2743200"/>
            <a:ext cx="8382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3930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0200" y="653548"/>
            <a:ext cx="3719616" cy="6077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BMPs at Lot Level</a:t>
            </a:r>
            <a:endParaRPr lang="en-US" dirty="0"/>
          </a:p>
        </p:txBody>
      </p:sp>
      <p:sp>
        <p:nvSpPr>
          <p:cNvPr id="4" name="Slide Number Placeholder 3"/>
          <p:cNvSpPr>
            <a:spLocks noGrp="1"/>
          </p:cNvSpPr>
          <p:nvPr>
            <p:ph type="sldNum" sz="quarter" idx="12"/>
          </p:nvPr>
        </p:nvSpPr>
        <p:spPr>
          <a:xfrm>
            <a:off x="0" y="6492875"/>
            <a:ext cx="457200" cy="365125"/>
          </a:xfrm>
        </p:spPr>
        <p:txBody>
          <a:bodyPr/>
          <a:lstStyle/>
          <a:p>
            <a:fld id="{0CB016A6-E42C-4255-9639-BF8CD777F2C2}" type="slidenum">
              <a:rPr lang="en-US" smtClean="0"/>
              <a:pPr/>
              <a:t>124</a:t>
            </a:fld>
            <a:endParaRPr lang="en-US" dirty="0"/>
          </a:p>
        </p:txBody>
      </p:sp>
      <p:sp>
        <p:nvSpPr>
          <p:cNvPr id="6" name="Text Placeholder 3"/>
          <p:cNvSpPr txBox="1">
            <a:spLocks/>
          </p:cNvSpPr>
          <p:nvPr/>
        </p:nvSpPr>
        <p:spPr>
          <a:xfrm>
            <a:off x="381000" y="653548"/>
            <a:ext cx="3048000" cy="5747252"/>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solidFill>
                  <a:schemeClr val="tx1"/>
                </a:solidFill>
              </a:rPr>
              <a:t>Each land use has a set of controls for LID practices. </a:t>
            </a:r>
          </a:p>
          <a:p>
            <a:r>
              <a:rPr lang="en-US" sz="2800" dirty="0" smtClean="0">
                <a:solidFill>
                  <a:schemeClr val="tx1"/>
                </a:solidFill>
              </a:rPr>
              <a:t>In this tutorial we have one post-developed land use, “High Density Residential” and two clusters of tools – because there are two soil types.</a:t>
            </a:r>
          </a:p>
        </p:txBody>
      </p:sp>
      <p:sp>
        <p:nvSpPr>
          <p:cNvPr id="2" name="Rounded Rectangle 1"/>
          <p:cNvSpPr/>
          <p:nvPr/>
        </p:nvSpPr>
        <p:spPr>
          <a:xfrm>
            <a:off x="5410200" y="2209800"/>
            <a:ext cx="2743200" cy="21336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410200" y="4343400"/>
            <a:ext cx="2819400" cy="2286000"/>
          </a:xfrm>
          <a:prstGeom prst="round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895600" y="5257800"/>
            <a:ext cx="2514600" cy="914400"/>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009900" y="2971800"/>
            <a:ext cx="2247900" cy="1905000"/>
          </a:xfrm>
          <a:prstGeom prst="straightConnector1">
            <a:avLst/>
          </a:prstGeom>
          <a:ln w="762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7600" y="2286000"/>
            <a:ext cx="1905000" cy="461665"/>
          </a:xfrm>
          <a:prstGeom prst="rect">
            <a:avLst/>
          </a:prstGeom>
          <a:noFill/>
        </p:spPr>
        <p:txBody>
          <a:bodyPr wrap="square" rtlCol="0">
            <a:spAutoFit/>
          </a:bodyPr>
          <a:lstStyle/>
          <a:p>
            <a:r>
              <a:rPr lang="en-US" sz="2400" dirty="0" smtClean="0"/>
              <a:t>Soil Group B</a:t>
            </a:r>
            <a:endParaRPr lang="en-US" sz="2400" dirty="0"/>
          </a:p>
        </p:txBody>
      </p:sp>
      <p:sp>
        <p:nvSpPr>
          <p:cNvPr id="14" name="TextBox 13"/>
          <p:cNvSpPr txBox="1"/>
          <p:nvPr/>
        </p:nvSpPr>
        <p:spPr>
          <a:xfrm>
            <a:off x="3556000" y="4572000"/>
            <a:ext cx="1919111" cy="461665"/>
          </a:xfrm>
          <a:prstGeom prst="rect">
            <a:avLst/>
          </a:prstGeom>
          <a:noFill/>
        </p:spPr>
        <p:txBody>
          <a:bodyPr wrap="square" rtlCol="0">
            <a:spAutoFit/>
          </a:bodyPr>
          <a:lstStyle/>
          <a:p>
            <a:r>
              <a:rPr lang="en-US" sz="2400" dirty="0" smtClean="0"/>
              <a:t>Soil Group C</a:t>
            </a:r>
            <a:endParaRPr lang="en-US" sz="2400" dirty="0"/>
          </a:p>
        </p:txBody>
      </p:sp>
      <p:cxnSp>
        <p:nvCxnSpPr>
          <p:cNvPr id="15" name="Straight Arrow Connector 14"/>
          <p:cNvCxnSpPr/>
          <p:nvPr/>
        </p:nvCxnSpPr>
        <p:spPr>
          <a:xfrm flipV="1">
            <a:off x="4622800" y="1034344"/>
            <a:ext cx="1879600" cy="5334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488481" y="1106079"/>
            <a:ext cx="1290738" cy="461665"/>
          </a:xfrm>
          <a:prstGeom prst="rect">
            <a:avLst/>
          </a:prstGeom>
          <a:noFill/>
        </p:spPr>
        <p:txBody>
          <a:bodyPr wrap="none" rtlCol="0">
            <a:spAutoFit/>
          </a:bodyPr>
          <a:lstStyle/>
          <a:p>
            <a:r>
              <a:rPr lang="en-US" sz="2400" dirty="0" smtClean="0"/>
              <a:t>Land use</a:t>
            </a:r>
            <a:endParaRPr lang="en-US" sz="2400" dirty="0"/>
          </a:p>
        </p:txBody>
      </p:sp>
    </p:spTree>
    <p:extLst>
      <p:ext uri="{BB962C8B-B14F-4D97-AF65-F5344CB8AC3E}">
        <p14:creationId xmlns:p14="http://schemas.microsoft.com/office/powerpoint/2010/main" xmlns="" val="173930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Rain Barrels</a:t>
            </a:r>
            <a:endParaRPr lang="en-US" dirty="0"/>
          </a:p>
        </p:txBody>
      </p:sp>
      <p:sp>
        <p:nvSpPr>
          <p:cNvPr id="4" name="Slide Number Placeholder 3"/>
          <p:cNvSpPr>
            <a:spLocks noGrp="1"/>
          </p:cNvSpPr>
          <p:nvPr>
            <p:ph type="sldNum" sz="quarter" idx="12"/>
          </p:nvPr>
        </p:nvSpPr>
        <p:spPr>
          <a:xfrm>
            <a:off x="0" y="6492875"/>
            <a:ext cx="522514" cy="365125"/>
          </a:xfrm>
        </p:spPr>
        <p:txBody>
          <a:bodyPr/>
          <a:lstStyle/>
          <a:p>
            <a:fld id="{0CB016A6-E42C-4255-9639-BF8CD777F2C2}" type="slidenum">
              <a:rPr lang="en-US" smtClean="0"/>
              <a:pPr/>
              <a:t>125</a:t>
            </a:fld>
            <a:endParaRPr lang="en-US" dirty="0"/>
          </a:p>
        </p:txBody>
      </p:sp>
      <p:sp>
        <p:nvSpPr>
          <p:cNvPr id="6" name="Text Placeholder 3"/>
          <p:cNvSpPr txBox="1">
            <a:spLocks/>
          </p:cNvSpPr>
          <p:nvPr/>
        </p:nvSpPr>
        <p:spPr>
          <a:xfrm>
            <a:off x="309748" y="685800"/>
            <a:ext cx="3794831" cy="5714999"/>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a:solidFill>
                  <a:schemeClr val="tx1"/>
                </a:solidFill>
              </a:rPr>
              <a:t>In this </a:t>
            </a:r>
            <a:r>
              <a:rPr lang="en-US" sz="2800" dirty="0" smtClean="0">
                <a:solidFill>
                  <a:schemeClr val="tx1"/>
                </a:solidFill>
              </a:rPr>
              <a:t>first case for Lot Level Screening, lets examine impact of rain barrels on all lots (full build-out of 8 per acre on all 155 acres).</a:t>
            </a:r>
          </a:p>
          <a:p>
            <a:r>
              <a:rPr lang="en-US" sz="2800" dirty="0" smtClean="0">
                <a:solidFill>
                  <a:schemeClr val="tx1"/>
                </a:solidFill>
              </a:rPr>
              <a:t>Check the box for Rain Barrels under each </a:t>
            </a:r>
            <a:r>
              <a:rPr lang="en-US" sz="2800" dirty="0" err="1" smtClean="0">
                <a:solidFill>
                  <a:schemeClr val="tx1"/>
                </a:solidFill>
              </a:rPr>
              <a:t>Landuse</a:t>
            </a:r>
            <a:r>
              <a:rPr lang="en-US" sz="2800" dirty="0" smtClean="0">
                <a:solidFill>
                  <a:schemeClr val="tx1"/>
                </a:solidFill>
              </a:rPr>
              <a:t>.</a:t>
            </a:r>
          </a:p>
          <a:p>
            <a:r>
              <a:rPr lang="en-US" sz="2800" dirty="0" smtClean="0">
                <a:solidFill>
                  <a:schemeClr val="tx1"/>
                </a:solidFill>
              </a:rPr>
              <a:t>-Remember to tab over and  do it for Commercial Land use.</a:t>
            </a: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69153" y="685800"/>
            <a:ext cx="3451096" cy="6008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3" name="Straight Arrow Connector 2"/>
          <p:cNvCxnSpPr/>
          <p:nvPr/>
        </p:nvCxnSpPr>
        <p:spPr>
          <a:xfrm>
            <a:off x="4670961" y="3733800"/>
            <a:ext cx="10668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724400" y="6248400"/>
            <a:ext cx="10668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582006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a:xfrm>
            <a:off x="-1" y="6492875"/>
            <a:ext cx="444137" cy="365125"/>
          </a:xfrm>
        </p:spPr>
        <p:txBody>
          <a:bodyPr/>
          <a:lstStyle/>
          <a:p>
            <a:fld id="{0CB016A6-E42C-4255-9639-BF8CD777F2C2}" type="slidenum">
              <a:rPr lang="en-US" smtClean="0"/>
              <a:pPr/>
              <a:t>126</a:t>
            </a:fld>
            <a:endParaRPr lang="en-US" dirty="0"/>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0" y="1143000"/>
            <a:ext cx="4933950" cy="282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 Placeholder 3"/>
          <p:cNvSpPr txBox="1">
            <a:spLocks/>
          </p:cNvSpPr>
          <p:nvPr/>
        </p:nvSpPr>
        <p:spPr>
          <a:xfrm>
            <a:off x="304801" y="685800"/>
            <a:ext cx="2819400" cy="57150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solidFill>
                  <a:schemeClr val="tx1"/>
                </a:solidFill>
              </a:rPr>
              <a:t>After you repeat the process for both tabs (for a total of three checkboxes) click “Next”.</a:t>
            </a:r>
          </a:p>
          <a:p>
            <a:r>
              <a:rPr lang="en-US" sz="2800" dirty="0" smtClean="0">
                <a:solidFill>
                  <a:schemeClr val="tx1"/>
                </a:solidFill>
              </a:rPr>
              <a:t>The only changes we have made is to employ rain barrels on all lots and on commercial development.</a:t>
            </a:r>
          </a:p>
        </p:txBody>
      </p:sp>
    </p:spTree>
    <p:extLst>
      <p:ext uri="{BB962C8B-B14F-4D97-AF65-F5344CB8AC3E}">
        <p14:creationId xmlns:p14="http://schemas.microsoft.com/office/powerpoint/2010/main" xmlns="" val="31531017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16022" y="1200150"/>
            <a:ext cx="6455156" cy="3695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Average Runoff</a:t>
            </a:r>
            <a:endParaRPr lang="en-US" dirty="0"/>
          </a:p>
        </p:txBody>
      </p:sp>
      <p:sp>
        <p:nvSpPr>
          <p:cNvPr id="3" name="Slide Number Placeholder 2"/>
          <p:cNvSpPr>
            <a:spLocks noGrp="1"/>
          </p:cNvSpPr>
          <p:nvPr>
            <p:ph type="sldNum" sz="quarter" idx="12"/>
          </p:nvPr>
        </p:nvSpPr>
        <p:spPr>
          <a:xfrm>
            <a:off x="-1" y="6492875"/>
            <a:ext cx="496389" cy="365125"/>
          </a:xfrm>
        </p:spPr>
        <p:txBody>
          <a:bodyPr/>
          <a:lstStyle/>
          <a:p>
            <a:fld id="{0CB016A6-E42C-4255-9639-BF8CD777F2C2}" type="slidenum">
              <a:rPr lang="en-US" smtClean="0"/>
              <a:pPr/>
              <a:t>127</a:t>
            </a:fld>
            <a:endParaRPr lang="en-US" dirty="0"/>
          </a:p>
        </p:txBody>
      </p:sp>
      <p:sp>
        <p:nvSpPr>
          <p:cNvPr id="4" name="Oval 3"/>
          <p:cNvSpPr/>
          <p:nvPr/>
        </p:nvSpPr>
        <p:spPr>
          <a:xfrm>
            <a:off x="4986647" y="3962400"/>
            <a:ext cx="4038600" cy="762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7005947" y="4726379"/>
            <a:ext cx="1223653" cy="114102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1" name="Text Placeholder 3"/>
          <p:cNvSpPr txBox="1">
            <a:spLocks/>
          </p:cNvSpPr>
          <p:nvPr/>
        </p:nvSpPr>
        <p:spPr>
          <a:xfrm>
            <a:off x="0" y="647700"/>
            <a:ext cx="2819400" cy="58293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sz="2800" dirty="0" smtClean="0"/>
          </a:p>
          <a:p>
            <a:endParaRPr lang="en-US" sz="2800" dirty="0"/>
          </a:p>
          <a:p>
            <a:r>
              <a:rPr lang="en-US" sz="2800" dirty="0" smtClean="0"/>
              <a:t>The </a:t>
            </a:r>
            <a:r>
              <a:rPr lang="en-US" sz="2800" dirty="0"/>
              <a:t>model </a:t>
            </a:r>
            <a:r>
              <a:rPr lang="en-US" sz="2800" dirty="0" smtClean="0"/>
              <a:t>predicts </a:t>
            </a:r>
            <a:r>
              <a:rPr lang="en-US" sz="2800" dirty="0"/>
              <a:t>that while runoff is up with the full </a:t>
            </a:r>
            <a:r>
              <a:rPr lang="en-US" sz="2800" dirty="0" err="1"/>
              <a:t>buildout</a:t>
            </a:r>
            <a:r>
              <a:rPr lang="en-US" sz="2800" dirty="0"/>
              <a:t> of 1240 lots, </a:t>
            </a:r>
            <a:r>
              <a:rPr lang="en-US" sz="2800" dirty="0" smtClean="0"/>
              <a:t>addition </a:t>
            </a:r>
            <a:r>
              <a:rPr lang="en-US" sz="2800" dirty="0"/>
              <a:t>of rain barrels could reduce </a:t>
            </a:r>
            <a:r>
              <a:rPr lang="en-US" sz="2800" dirty="0" smtClean="0"/>
              <a:t>average runoff </a:t>
            </a:r>
            <a:r>
              <a:rPr lang="en-US" sz="2800" dirty="0"/>
              <a:t>by </a:t>
            </a:r>
            <a:r>
              <a:rPr lang="en-US" sz="2800" b="1" i="1" dirty="0" smtClean="0"/>
              <a:t>10 </a:t>
            </a:r>
            <a:r>
              <a:rPr lang="en-US" sz="2800" b="1" i="1" dirty="0"/>
              <a:t>acre-feet</a:t>
            </a:r>
            <a:r>
              <a:rPr lang="en-US" sz="2800" dirty="0"/>
              <a:t> per year.</a:t>
            </a:r>
          </a:p>
          <a:p>
            <a:endParaRPr lang="en-US" sz="2800" dirty="0" smtClean="0">
              <a:solidFill>
                <a:schemeClr val="tx1"/>
              </a:solidFill>
            </a:endParaRPr>
          </a:p>
          <a:p>
            <a:endParaRPr lang="en-US" sz="2800" dirty="0" smtClean="0">
              <a:solidFill>
                <a:schemeClr val="tx1"/>
              </a:solidFill>
            </a:endParaRPr>
          </a:p>
        </p:txBody>
      </p:sp>
    </p:spTree>
    <p:extLst>
      <p:ext uri="{BB962C8B-B14F-4D97-AF65-F5344CB8AC3E}">
        <p14:creationId xmlns:p14="http://schemas.microsoft.com/office/powerpoint/2010/main" xmlns="" val="26275132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Suspended Solids</a:t>
            </a:r>
            <a:endParaRPr lang="en-US" dirty="0"/>
          </a:p>
        </p:txBody>
      </p:sp>
      <p:sp>
        <p:nvSpPr>
          <p:cNvPr id="3" name="Slide Number Placeholder 2"/>
          <p:cNvSpPr>
            <a:spLocks noGrp="1"/>
          </p:cNvSpPr>
          <p:nvPr>
            <p:ph type="sldNum" sz="quarter" idx="12"/>
          </p:nvPr>
        </p:nvSpPr>
        <p:spPr>
          <a:xfrm>
            <a:off x="-1" y="6492875"/>
            <a:ext cx="444137" cy="365125"/>
          </a:xfrm>
        </p:spPr>
        <p:txBody>
          <a:bodyPr/>
          <a:lstStyle/>
          <a:p>
            <a:fld id="{0CB016A6-E42C-4255-9639-BF8CD777F2C2}" type="slidenum">
              <a:rPr lang="en-US" smtClean="0"/>
              <a:pPr/>
              <a:t>128</a:t>
            </a:fld>
            <a:endParaRPr lang="en-US" dirty="0"/>
          </a:p>
        </p:txBody>
      </p:sp>
      <p:sp>
        <p:nvSpPr>
          <p:cNvPr id="5" name="Text Placeholder 3"/>
          <p:cNvSpPr txBox="1">
            <a:spLocks/>
          </p:cNvSpPr>
          <p:nvPr/>
        </p:nvSpPr>
        <p:spPr>
          <a:xfrm>
            <a:off x="0" y="647700"/>
            <a:ext cx="2971800" cy="58293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sz="2800" dirty="0" smtClean="0"/>
          </a:p>
          <a:p>
            <a:endParaRPr lang="en-US" sz="2800" dirty="0"/>
          </a:p>
          <a:p>
            <a:r>
              <a:rPr lang="en-US" sz="2800" dirty="0" smtClean="0"/>
              <a:t>The </a:t>
            </a:r>
            <a:r>
              <a:rPr lang="en-US" sz="2800" dirty="0"/>
              <a:t>model </a:t>
            </a:r>
            <a:r>
              <a:rPr lang="en-US" sz="2800" dirty="0" smtClean="0"/>
              <a:t>predicts Suspended Solids are less with removal of </a:t>
            </a:r>
            <a:r>
              <a:rPr lang="en-US" sz="2800" dirty="0" err="1" smtClean="0"/>
              <a:t>ag</a:t>
            </a:r>
            <a:r>
              <a:rPr lang="en-US" sz="2800" dirty="0" smtClean="0"/>
              <a:t> land, with </a:t>
            </a:r>
            <a:r>
              <a:rPr lang="en-US" sz="2800" dirty="0"/>
              <a:t>the full </a:t>
            </a:r>
            <a:r>
              <a:rPr lang="en-US" sz="2800" dirty="0" err="1"/>
              <a:t>buildout</a:t>
            </a:r>
            <a:r>
              <a:rPr lang="en-US" sz="2800" dirty="0"/>
              <a:t> of 1240 </a:t>
            </a:r>
            <a:r>
              <a:rPr lang="en-US" sz="2800" dirty="0" smtClean="0"/>
              <a:t>lots the </a:t>
            </a:r>
            <a:r>
              <a:rPr lang="en-US" sz="2800" dirty="0"/>
              <a:t>addition of rain barrels could reduce </a:t>
            </a:r>
            <a:r>
              <a:rPr lang="en-US" sz="2800" dirty="0" smtClean="0"/>
              <a:t>Average Suspended Solids  </a:t>
            </a:r>
            <a:r>
              <a:rPr lang="en-US" sz="2800" dirty="0"/>
              <a:t>by </a:t>
            </a:r>
            <a:r>
              <a:rPr lang="en-US" sz="2800" b="1" i="1" dirty="0" smtClean="0"/>
              <a:t>10 percent</a:t>
            </a:r>
            <a:r>
              <a:rPr lang="en-US" sz="2800" dirty="0" smtClean="0"/>
              <a:t> </a:t>
            </a:r>
            <a:r>
              <a:rPr lang="en-US" sz="2800" dirty="0"/>
              <a:t>per year</a:t>
            </a:r>
            <a:r>
              <a:rPr lang="en-US" sz="2800" dirty="0" smtClean="0"/>
              <a:t>.</a:t>
            </a:r>
          </a:p>
          <a:p>
            <a:endParaRPr lang="en-US" sz="28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52801" y="714375"/>
            <a:ext cx="5774376" cy="5691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908233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Slide Number Placeholder 2"/>
          <p:cNvSpPr>
            <a:spLocks noGrp="1"/>
          </p:cNvSpPr>
          <p:nvPr>
            <p:ph type="sldNum" sz="quarter" idx="12"/>
          </p:nvPr>
        </p:nvSpPr>
        <p:spPr>
          <a:xfrm>
            <a:off x="0" y="6492875"/>
            <a:ext cx="522514" cy="365125"/>
          </a:xfrm>
        </p:spPr>
        <p:txBody>
          <a:bodyPr/>
          <a:lstStyle/>
          <a:p>
            <a:fld id="{0CB016A6-E42C-4255-9639-BF8CD777F2C2}" type="slidenum">
              <a:rPr lang="en-US" smtClean="0"/>
              <a:pPr/>
              <a:t>129</a:t>
            </a:fld>
            <a:endParaRPr lang="en-US" dirty="0"/>
          </a:p>
        </p:txBody>
      </p:sp>
      <p:sp>
        <p:nvSpPr>
          <p:cNvPr id="5" name="Rectangle 4"/>
          <p:cNvSpPr/>
          <p:nvPr/>
        </p:nvSpPr>
        <p:spPr>
          <a:xfrm>
            <a:off x="838200" y="990600"/>
            <a:ext cx="7772400" cy="4154984"/>
          </a:xfrm>
          <a:prstGeom prst="rect">
            <a:avLst/>
          </a:prstGeom>
        </p:spPr>
        <p:txBody>
          <a:bodyPr wrap="square">
            <a:spAutoFit/>
          </a:bodyPr>
          <a:lstStyle/>
          <a:p>
            <a:r>
              <a:rPr lang="en-US" sz="2400" b="1" dirty="0"/>
              <a:t>LID Scenario	Avg. Annual Runoff Volume (acre-</a:t>
            </a:r>
            <a:r>
              <a:rPr lang="en-US" sz="2400" b="1" dirty="0" err="1"/>
              <a:t>ft</a:t>
            </a:r>
            <a:r>
              <a:rPr lang="en-US" sz="2400" b="1" dirty="0"/>
              <a:t>)	</a:t>
            </a:r>
            <a:endParaRPr lang="en-US" sz="2400" dirty="0"/>
          </a:p>
          <a:p>
            <a:r>
              <a:rPr lang="en-US" sz="2400" dirty="0"/>
              <a:t>Pre-Development (existing hydrology)	</a:t>
            </a:r>
            <a:r>
              <a:rPr lang="en-US" sz="2400" dirty="0" smtClean="0"/>
              <a:t>	</a:t>
            </a:r>
            <a:r>
              <a:rPr lang="en-US" sz="2400" b="1" dirty="0" smtClean="0"/>
              <a:t>34.2</a:t>
            </a:r>
            <a:endParaRPr lang="en-US" sz="2400" b="1" dirty="0"/>
          </a:p>
          <a:p>
            <a:r>
              <a:rPr lang="en-US" sz="2400" dirty="0"/>
              <a:t>Post-Development without </a:t>
            </a:r>
            <a:r>
              <a:rPr lang="en-US" sz="2400" dirty="0" smtClean="0"/>
              <a:t>LID			</a:t>
            </a:r>
            <a:r>
              <a:rPr lang="en-US" sz="2400" b="1" dirty="0" smtClean="0">
                <a:solidFill>
                  <a:srgbClr val="C00000"/>
                </a:solidFill>
              </a:rPr>
              <a:t>90.8</a:t>
            </a:r>
          </a:p>
          <a:p>
            <a:endParaRPr lang="en-US" sz="2400" dirty="0"/>
          </a:p>
          <a:p>
            <a:r>
              <a:rPr lang="en-US" sz="2400" b="1" dirty="0"/>
              <a:t>LID Options	</a:t>
            </a:r>
            <a:endParaRPr lang="en-US" sz="2400" dirty="0"/>
          </a:p>
          <a:p>
            <a:r>
              <a:rPr lang="en-US" sz="2400" dirty="0"/>
              <a:t>Post-Development with Green Roof	</a:t>
            </a:r>
            <a:r>
              <a:rPr lang="en-US" sz="2400" dirty="0" smtClean="0"/>
              <a:t>		65.0</a:t>
            </a:r>
            <a:endParaRPr lang="en-US" sz="2400" dirty="0"/>
          </a:p>
          <a:p>
            <a:r>
              <a:rPr lang="en-US" sz="2400" dirty="0"/>
              <a:t>Post-Development with Rain Barrels	</a:t>
            </a:r>
            <a:r>
              <a:rPr lang="en-US" sz="2400" dirty="0" smtClean="0"/>
              <a:t>		80.4</a:t>
            </a:r>
            <a:endParaRPr lang="en-US" sz="2400" dirty="0"/>
          </a:p>
          <a:p>
            <a:r>
              <a:rPr lang="en-US" sz="2400" dirty="0"/>
              <a:t>Post-Development with </a:t>
            </a:r>
            <a:r>
              <a:rPr lang="en-US" sz="2400" dirty="0" err="1"/>
              <a:t>Bioretention</a:t>
            </a:r>
            <a:r>
              <a:rPr lang="en-US" sz="2400" dirty="0"/>
              <a:t>	</a:t>
            </a:r>
            <a:r>
              <a:rPr lang="en-US" sz="2400" dirty="0" smtClean="0"/>
              <a:t>		65.1</a:t>
            </a:r>
            <a:r>
              <a:rPr lang="en-US" sz="2400" dirty="0"/>
              <a:t>	</a:t>
            </a:r>
          </a:p>
          <a:p>
            <a:r>
              <a:rPr lang="en-US" sz="2400" b="1" dirty="0"/>
              <a:t>Post-Development with Porous </a:t>
            </a:r>
            <a:r>
              <a:rPr lang="en-US" sz="2400" b="1" dirty="0" smtClean="0"/>
              <a:t>Parking (Med.)</a:t>
            </a:r>
            <a:r>
              <a:rPr lang="en-US" sz="2400" b="1" dirty="0"/>
              <a:t>	</a:t>
            </a:r>
            <a:r>
              <a:rPr lang="en-US" sz="2400" b="1" dirty="0" smtClean="0"/>
              <a:t>52.8</a:t>
            </a:r>
            <a:endParaRPr lang="en-US" sz="2400" dirty="0"/>
          </a:p>
          <a:p>
            <a:r>
              <a:rPr lang="en-US" sz="2400" dirty="0"/>
              <a:t>Post-Development with Roads with </a:t>
            </a:r>
            <a:r>
              <a:rPr lang="en-US" sz="2400" dirty="0" smtClean="0"/>
              <a:t>Dis. Swales</a:t>
            </a:r>
            <a:r>
              <a:rPr lang="en-US" sz="2400" dirty="0"/>
              <a:t>	</a:t>
            </a:r>
            <a:r>
              <a:rPr lang="en-US" sz="2400" dirty="0" smtClean="0"/>
              <a:t>76.4</a:t>
            </a:r>
            <a:endParaRPr lang="en-US" sz="2400" dirty="0"/>
          </a:p>
          <a:p>
            <a:r>
              <a:rPr lang="en-US" sz="2400" dirty="0"/>
              <a:t>Post-Development with Nature Conservation Area	</a:t>
            </a:r>
            <a:r>
              <a:rPr lang="en-US" sz="2400" dirty="0" smtClean="0"/>
              <a:t>82.7</a:t>
            </a:r>
            <a:r>
              <a:rPr lang="en-US" dirty="0"/>
              <a:t>	</a:t>
            </a:r>
          </a:p>
        </p:txBody>
      </p:sp>
      <p:sp>
        <p:nvSpPr>
          <p:cNvPr id="6" name="Text Placeholder 3"/>
          <p:cNvSpPr txBox="1">
            <a:spLocks/>
          </p:cNvSpPr>
          <p:nvPr/>
        </p:nvSpPr>
        <p:spPr>
          <a:xfrm>
            <a:off x="0" y="5791200"/>
            <a:ext cx="9144000" cy="6096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sz="2800" dirty="0" smtClean="0"/>
          </a:p>
          <a:p>
            <a:endParaRPr lang="en-US" sz="2800" dirty="0"/>
          </a:p>
          <a:p>
            <a:endParaRPr lang="en-US" sz="2800" dirty="0"/>
          </a:p>
        </p:txBody>
      </p:sp>
      <p:sp>
        <p:nvSpPr>
          <p:cNvPr id="7" name="TextBox 6"/>
          <p:cNvSpPr txBox="1"/>
          <p:nvPr/>
        </p:nvSpPr>
        <p:spPr>
          <a:xfrm>
            <a:off x="1387749" y="5865167"/>
            <a:ext cx="6673302" cy="461665"/>
          </a:xfrm>
          <a:prstGeom prst="rect">
            <a:avLst/>
          </a:prstGeom>
          <a:noFill/>
        </p:spPr>
        <p:txBody>
          <a:bodyPr wrap="none" rtlCol="0">
            <a:spAutoFit/>
          </a:bodyPr>
          <a:lstStyle/>
          <a:p>
            <a:r>
              <a:rPr lang="en-US" sz="2400" dirty="0" smtClean="0"/>
              <a:t>This table represents 6 individual runs of the model.</a:t>
            </a:r>
            <a:endParaRPr lang="en-US" sz="2400" dirty="0"/>
          </a:p>
        </p:txBody>
      </p:sp>
    </p:spTree>
    <p:extLst>
      <p:ext uri="{BB962C8B-B14F-4D97-AF65-F5344CB8AC3E}">
        <p14:creationId xmlns:p14="http://schemas.microsoft.com/office/powerpoint/2010/main" xmlns="" val="42691529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0"/>
            <a:ext cx="9144000" cy="762000"/>
          </a:xfrm>
        </p:spPr>
        <p:txBody>
          <a:bodyPr/>
          <a:lstStyle/>
          <a:p>
            <a:r>
              <a:rPr lang="en-US" sz="4000" dirty="0" smtClean="0"/>
              <a:t>Digital Watershed: </a:t>
            </a:r>
            <a:r>
              <a:rPr lang="en-US" sz="2800" dirty="0" smtClean="0"/>
              <a:t>Surf Your Watershed</a:t>
            </a:r>
            <a:r>
              <a:rPr lang="en-US" dirty="0" smtClean="0"/>
              <a:t/>
            </a:r>
            <a:br>
              <a:rPr lang="en-US" dirty="0" smtClean="0"/>
            </a:br>
            <a:endParaRPr lang="en-US" dirty="0"/>
          </a:p>
        </p:txBody>
      </p:sp>
      <p:sp>
        <p:nvSpPr>
          <p:cNvPr id="7" name="Slide Number Placeholder 6"/>
          <p:cNvSpPr>
            <a:spLocks noGrp="1"/>
          </p:cNvSpPr>
          <p:nvPr>
            <p:ph type="sldNum" sz="quarter" idx="12"/>
          </p:nvPr>
        </p:nvSpPr>
        <p:spPr/>
        <p:txBody>
          <a:bodyPr/>
          <a:lstStyle/>
          <a:p>
            <a:fld id="{2673946F-2334-4E8B-AF70-9E21D67EC05A}" type="slidenum">
              <a:rPr lang="en-US" smtClean="0"/>
              <a:pPr/>
              <a:t>13</a:t>
            </a:fld>
            <a:endParaRPr lang="en-US"/>
          </a:p>
        </p:txBody>
      </p:sp>
      <p:pic>
        <p:nvPicPr>
          <p:cNvPr id="17411" name="Picture 12"/>
          <p:cNvPicPr>
            <a:picLocks noChangeAspect="1" noChangeArrowheads="1"/>
          </p:cNvPicPr>
          <p:nvPr/>
        </p:nvPicPr>
        <p:blipFill>
          <a:blip r:embed="rId3" cstate="screen"/>
          <a:srcRect/>
          <a:stretch>
            <a:fillRect/>
          </a:stretch>
        </p:blipFill>
        <p:spPr bwMode="auto">
          <a:xfrm>
            <a:off x="228600" y="152400"/>
            <a:ext cx="457200" cy="441325"/>
          </a:xfrm>
          <a:prstGeom prst="rect">
            <a:avLst/>
          </a:prstGeom>
          <a:noFill/>
          <a:ln w="9525">
            <a:noFill/>
            <a:miter lim="800000"/>
            <a:headEnd/>
            <a:tailEnd/>
          </a:ln>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19334" y="1143000"/>
            <a:ext cx="9163334" cy="4814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648200"/>
            <a:ext cx="7772400" cy="1362075"/>
          </a:xfrm>
        </p:spPr>
        <p:txBody>
          <a:bodyPr>
            <a:normAutofit fontScale="90000"/>
          </a:bodyPr>
          <a:lstStyle/>
          <a:p>
            <a:r>
              <a:rPr lang="en-US" sz="1600" dirty="0" smtClean="0">
                <a:solidFill>
                  <a:srgbClr val="E8C27E"/>
                </a:solidFill>
              </a:rPr>
              <a:t>Digital Watershed</a:t>
            </a:r>
            <a:r>
              <a:rPr lang="en-US" dirty="0" smtClean="0">
                <a:solidFill>
                  <a:srgbClr val="E8C27E"/>
                </a:solidFill>
              </a:rPr>
              <a:t/>
            </a:r>
            <a:br>
              <a:rPr lang="en-US" dirty="0" smtClean="0">
                <a:solidFill>
                  <a:srgbClr val="E8C27E"/>
                </a:solidFill>
              </a:rPr>
            </a:br>
            <a:r>
              <a:rPr lang="en-US" sz="1600" dirty="0" smtClean="0">
                <a:solidFill>
                  <a:srgbClr val="E8C27E"/>
                </a:solidFill>
              </a:rPr>
              <a:t>High Impact targeting</a:t>
            </a:r>
            <a:r>
              <a:rPr lang="en-US" dirty="0" smtClean="0"/>
              <a:t/>
            </a:r>
            <a:br>
              <a:rPr lang="en-US" dirty="0" smtClean="0"/>
            </a:br>
            <a:r>
              <a:rPr lang="en-US" dirty="0" smtClean="0"/>
              <a:t>long-term hydrologic impact </a:t>
            </a:r>
            <a:r>
              <a:rPr lang="en-US" dirty="0" smtClean="0"/>
              <a:t>assessment LID </a:t>
            </a:r>
            <a:r>
              <a:rPr lang="en-US" dirty="0" smtClean="0">
                <a:solidFill>
                  <a:schemeClr val="bg1">
                    <a:lumMod val="85000"/>
                  </a:schemeClr>
                </a:solidFill>
              </a:rPr>
              <a:t/>
            </a:r>
            <a:br>
              <a:rPr lang="en-US" dirty="0" smtClean="0">
                <a:solidFill>
                  <a:schemeClr val="bg1">
                    <a:lumMod val="85000"/>
                  </a:schemeClr>
                </a:solidFill>
              </a:rPr>
            </a:br>
            <a:endParaRPr lang="en-US" dirty="0">
              <a:solidFill>
                <a:schemeClr val="bg1">
                  <a:lumMod val="85000"/>
                </a:schemeClr>
              </a:solidFill>
            </a:endParaRPr>
          </a:p>
        </p:txBody>
      </p:sp>
      <p:sp>
        <p:nvSpPr>
          <p:cNvPr id="4" name="Text Placeholder 3"/>
          <p:cNvSpPr>
            <a:spLocks noGrp="1"/>
          </p:cNvSpPr>
          <p:nvPr>
            <p:ph type="body" idx="1"/>
          </p:nvPr>
        </p:nvSpPr>
        <p:spPr/>
        <p:txBody>
          <a:bodyPr>
            <a:normAutofit/>
          </a:bodyPr>
          <a:lstStyle/>
          <a:p>
            <a:r>
              <a:rPr lang="en-US" dirty="0" smtClean="0">
                <a:latin typeface="Arial" pitchFamily="34" charset="0"/>
                <a:cs typeface="Arial" pitchFamily="34" charset="0"/>
              </a:rPr>
              <a:t>Tutorial</a:t>
            </a:r>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a:xfrm>
            <a:off x="0" y="6486017"/>
            <a:ext cx="457200" cy="365125"/>
          </a:xfrm>
        </p:spPr>
        <p:txBody>
          <a:bodyPr/>
          <a:lstStyle/>
          <a:p>
            <a:fld id="{0CB016A6-E42C-4255-9639-BF8CD777F2C2}" type="slidenum">
              <a:rPr lang="en-US" smtClean="0"/>
              <a:pPr/>
              <a:t>130</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screen"/>
          <a:srcRect/>
          <a:stretch>
            <a:fillRect/>
          </a:stretch>
        </p:blipFill>
        <p:spPr bwMode="auto">
          <a:xfrm>
            <a:off x="838200" y="677839"/>
            <a:ext cx="7429225" cy="5715000"/>
          </a:xfrm>
          <a:prstGeom prst="rect">
            <a:avLst/>
          </a:prstGeom>
          <a:ln>
            <a:noFill/>
          </a:ln>
          <a:effectLst>
            <a:outerShdw blurRad="292100" dist="139700" dir="2700000" algn="tl" rotWithShape="0">
              <a:srgbClr val="333333">
                <a:alpha val="65000"/>
              </a:srgbClr>
            </a:outerShdw>
          </a:effectLst>
        </p:spPr>
      </p:pic>
      <p:sp>
        <p:nvSpPr>
          <p:cNvPr id="9" name="Title 8"/>
          <p:cNvSpPr>
            <a:spLocks noGrp="1"/>
          </p:cNvSpPr>
          <p:nvPr>
            <p:ph type="title"/>
          </p:nvPr>
        </p:nvSpPr>
        <p:spPr/>
        <p:txBody>
          <a:bodyPr/>
          <a:lstStyle/>
          <a:p>
            <a:r>
              <a:rPr lang="en-US" sz="4000" dirty="0" smtClean="0"/>
              <a:t>Digital Watershed: </a:t>
            </a:r>
            <a:r>
              <a:rPr lang="en-US" sz="2800" dirty="0" err="1" smtClean="0"/>
              <a:t>ATtILA</a:t>
            </a:r>
            <a:r>
              <a:rPr lang="en-US" dirty="0" smtClean="0"/>
              <a:t/>
            </a:r>
            <a:br>
              <a:rPr lang="en-US" dirty="0" smtClean="0"/>
            </a:br>
            <a:endParaRPr lang="en-US" dirty="0"/>
          </a:p>
        </p:txBody>
      </p:sp>
      <p:sp>
        <p:nvSpPr>
          <p:cNvPr id="8" name="Slide Number Placeholder 7"/>
          <p:cNvSpPr>
            <a:spLocks noGrp="1"/>
          </p:cNvSpPr>
          <p:nvPr>
            <p:ph type="sldNum" sz="quarter" idx="12"/>
          </p:nvPr>
        </p:nvSpPr>
        <p:spPr/>
        <p:txBody>
          <a:bodyPr/>
          <a:lstStyle/>
          <a:p>
            <a:fld id="{2673946F-2334-4E8B-AF70-9E21D67EC05A}" type="slidenum">
              <a:rPr lang="en-US" smtClean="0"/>
              <a:pPr/>
              <a:t>14</a:t>
            </a:fld>
            <a:endParaRPr lang="en-US"/>
          </a:p>
        </p:txBody>
      </p:sp>
      <p:pic>
        <p:nvPicPr>
          <p:cNvPr id="6" name="Picture 14"/>
          <p:cNvPicPr>
            <a:picLocks noChangeAspect="1" noChangeArrowheads="1"/>
          </p:cNvPicPr>
          <p:nvPr/>
        </p:nvPicPr>
        <p:blipFill>
          <a:blip r:embed="rId4" cstate="screen"/>
          <a:srcRect/>
          <a:stretch>
            <a:fillRect/>
          </a:stretch>
        </p:blipFill>
        <p:spPr bwMode="auto">
          <a:xfrm>
            <a:off x="228600" y="152400"/>
            <a:ext cx="381000" cy="36671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screen"/>
          <a:srcRect/>
          <a:stretch>
            <a:fillRect/>
          </a:stretch>
        </p:blipFill>
        <p:spPr bwMode="auto">
          <a:xfrm>
            <a:off x="475957" y="761998"/>
            <a:ext cx="8072001" cy="5678013"/>
          </a:xfrm>
          <a:prstGeom prst="rect">
            <a:avLst/>
          </a:prstGeom>
          <a:ln>
            <a:noFill/>
          </a:ln>
          <a:effectLst>
            <a:outerShdw blurRad="292100" dist="139700" dir="2700000" algn="tl" rotWithShape="0">
              <a:srgbClr val="333333">
                <a:alpha val="65000"/>
              </a:srgbClr>
            </a:outerShdw>
          </a:effectLst>
        </p:spPr>
      </p:pic>
      <p:pic>
        <p:nvPicPr>
          <p:cNvPr id="5123" name="Picture 3"/>
          <p:cNvPicPr>
            <a:picLocks noChangeAspect="1" noChangeArrowheads="1"/>
          </p:cNvPicPr>
          <p:nvPr/>
        </p:nvPicPr>
        <p:blipFill>
          <a:blip r:embed="rId4" cstate="screen"/>
          <a:srcRect/>
          <a:stretch>
            <a:fillRect/>
          </a:stretch>
        </p:blipFill>
        <p:spPr bwMode="auto">
          <a:xfrm>
            <a:off x="475956" y="735035"/>
            <a:ext cx="8072001" cy="5698746"/>
          </a:xfrm>
          <a:prstGeom prst="rect">
            <a:avLst/>
          </a:prstGeom>
          <a:ln>
            <a:noFill/>
          </a:ln>
          <a:effectLst>
            <a:outerShdw blurRad="292100" dist="139700" dir="2700000" algn="tl" rotWithShape="0">
              <a:srgbClr val="333333">
                <a:alpha val="65000"/>
              </a:srgbClr>
            </a:outerShdw>
          </a:effectLst>
        </p:spPr>
      </p:pic>
      <p:sp>
        <p:nvSpPr>
          <p:cNvPr id="10" name="Title 9"/>
          <p:cNvSpPr>
            <a:spLocks noGrp="1"/>
          </p:cNvSpPr>
          <p:nvPr>
            <p:ph type="title"/>
          </p:nvPr>
        </p:nvSpPr>
        <p:spPr/>
        <p:txBody>
          <a:bodyPr/>
          <a:lstStyle/>
          <a:p>
            <a:r>
              <a:rPr lang="en-US" sz="4000" dirty="0" smtClean="0"/>
              <a:t>Digital Watershed:  </a:t>
            </a:r>
            <a:r>
              <a:rPr lang="en-US" sz="2800" dirty="0" smtClean="0"/>
              <a:t>Watershed Reporting</a:t>
            </a:r>
            <a:r>
              <a:rPr lang="en-US" sz="4000" dirty="0" smtClean="0"/>
              <a:t/>
            </a:r>
            <a:br>
              <a:rPr lang="en-US" sz="4000" dirty="0" smtClean="0"/>
            </a:br>
            <a:endParaRPr lang="en-US" dirty="0"/>
          </a:p>
        </p:txBody>
      </p:sp>
      <p:sp>
        <p:nvSpPr>
          <p:cNvPr id="8" name="Slide Number Placeholder 7"/>
          <p:cNvSpPr>
            <a:spLocks noGrp="1"/>
          </p:cNvSpPr>
          <p:nvPr>
            <p:ph type="sldNum" sz="quarter" idx="12"/>
          </p:nvPr>
        </p:nvSpPr>
        <p:spPr/>
        <p:txBody>
          <a:bodyPr/>
          <a:lstStyle/>
          <a:p>
            <a:fld id="{2673946F-2334-4E8B-AF70-9E21D67EC05A}" type="slidenum">
              <a:rPr lang="en-US" smtClean="0"/>
              <a:pPr/>
              <a:t>15</a:t>
            </a:fld>
            <a:endParaRPr lang="en-US"/>
          </a:p>
        </p:txBody>
      </p:sp>
      <p:pic>
        <p:nvPicPr>
          <p:cNvPr id="25603" name="Picture 20"/>
          <p:cNvPicPr>
            <a:picLocks noChangeAspect="1" noChangeArrowheads="1"/>
          </p:cNvPicPr>
          <p:nvPr/>
        </p:nvPicPr>
        <p:blipFill>
          <a:blip r:embed="rId5" cstate="screen"/>
          <a:srcRect/>
          <a:stretch>
            <a:fillRect/>
          </a:stretch>
        </p:blipFill>
        <p:spPr bwMode="auto">
          <a:xfrm>
            <a:off x="228600" y="152400"/>
            <a:ext cx="457200" cy="43021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screen"/>
          <a:stretch>
            <a:fillRect/>
          </a:stretch>
        </p:blipFill>
        <p:spPr bwMode="auto">
          <a:xfrm>
            <a:off x="762000" y="685800"/>
            <a:ext cx="7543800" cy="5674290"/>
          </a:xfrm>
          <a:prstGeom prst="rect">
            <a:avLst/>
          </a:prstGeom>
          <a:ln>
            <a:noFill/>
          </a:ln>
          <a:effectLst>
            <a:outerShdw blurRad="292100" dist="139700" dir="2700000" algn="tl" rotWithShape="0">
              <a:srgbClr val="333333">
                <a:alpha val="65000"/>
              </a:srgbClr>
            </a:outerShdw>
          </a:effectLst>
        </p:spPr>
      </p:pic>
      <p:sp>
        <p:nvSpPr>
          <p:cNvPr id="9" name="Title 8"/>
          <p:cNvSpPr>
            <a:spLocks noGrp="1"/>
          </p:cNvSpPr>
          <p:nvPr>
            <p:ph type="title"/>
          </p:nvPr>
        </p:nvSpPr>
        <p:spPr/>
        <p:txBody>
          <a:bodyPr/>
          <a:lstStyle/>
          <a:p>
            <a:r>
              <a:rPr lang="en-US" sz="4000" dirty="0" smtClean="0"/>
              <a:t>Digital Watershed: </a:t>
            </a:r>
            <a:r>
              <a:rPr lang="en-US" sz="2800" dirty="0" smtClean="0"/>
              <a:t>STORET</a:t>
            </a:r>
            <a:r>
              <a:rPr lang="en-US" dirty="0" smtClean="0"/>
              <a:t/>
            </a:r>
            <a:br>
              <a:rPr lang="en-US" dirty="0" smtClean="0"/>
            </a:br>
            <a:endParaRPr lang="en-US" dirty="0"/>
          </a:p>
        </p:txBody>
      </p:sp>
      <p:sp>
        <p:nvSpPr>
          <p:cNvPr id="7" name="Slide Number Placeholder 6"/>
          <p:cNvSpPr>
            <a:spLocks noGrp="1"/>
          </p:cNvSpPr>
          <p:nvPr>
            <p:ph type="sldNum" sz="quarter" idx="12"/>
          </p:nvPr>
        </p:nvSpPr>
        <p:spPr/>
        <p:txBody>
          <a:bodyPr/>
          <a:lstStyle/>
          <a:p>
            <a:fld id="{2673946F-2334-4E8B-AF70-9E21D67EC05A}" type="slidenum">
              <a:rPr lang="en-US" smtClean="0"/>
              <a:pPr/>
              <a:t>16</a:t>
            </a:fld>
            <a:endParaRPr lang="en-US"/>
          </a:p>
        </p:txBody>
      </p:sp>
      <p:pic>
        <p:nvPicPr>
          <p:cNvPr id="26627" name="Picture 19"/>
          <p:cNvPicPr>
            <a:picLocks noChangeAspect="1" noChangeArrowheads="1"/>
          </p:cNvPicPr>
          <p:nvPr/>
        </p:nvPicPr>
        <p:blipFill>
          <a:blip r:embed="rId4" cstate="screen"/>
          <a:srcRect/>
          <a:stretch>
            <a:fillRect/>
          </a:stretch>
        </p:blipFill>
        <p:spPr bwMode="auto">
          <a:xfrm>
            <a:off x="228600" y="152400"/>
            <a:ext cx="381000" cy="3429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screen"/>
          <a:stretch>
            <a:fillRect/>
          </a:stretch>
        </p:blipFill>
        <p:spPr bwMode="auto">
          <a:xfrm>
            <a:off x="0" y="1066800"/>
            <a:ext cx="9144000" cy="5334000"/>
          </a:xfrm>
          <a:prstGeom prst="rect">
            <a:avLst/>
          </a:prstGeom>
          <a:noFill/>
          <a:ln>
            <a:noFill/>
          </a:ln>
        </p:spPr>
      </p:pic>
      <p:sp>
        <p:nvSpPr>
          <p:cNvPr id="8" name="Title 7"/>
          <p:cNvSpPr>
            <a:spLocks noGrp="1"/>
          </p:cNvSpPr>
          <p:nvPr>
            <p:ph type="title"/>
          </p:nvPr>
        </p:nvSpPr>
        <p:spPr>
          <a:xfrm>
            <a:off x="0" y="0"/>
            <a:ext cx="9144000" cy="1066800"/>
          </a:xfrm>
        </p:spPr>
        <p:txBody>
          <a:bodyPr/>
          <a:lstStyle/>
          <a:p>
            <a:r>
              <a:rPr lang="en-US" sz="4800" dirty="0" smtClean="0"/>
              <a:t>Digital Watershed: </a:t>
            </a:r>
            <a:r>
              <a:rPr lang="en-US" sz="2800" dirty="0" smtClean="0"/>
              <a:t>STORET</a:t>
            </a:r>
            <a:r>
              <a:rPr lang="en-US" sz="4000" dirty="0" smtClean="0"/>
              <a:t/>
            </a:r>
            <a:br>
              <a:rPr lang="en-US" sz="4000" dirty="0" smtClean="0"/>
            </a:br>
            <a:endParaRPr lang="en-US" dirty="0"/>
          </a:p>
        </p:txBody>
      </p:sp>
      <p:sp>
        <p:nvSpPr>
          <p:cNvPr id="7" name="Slide Number Placeholder 6"/>
          <p:cNvSpPr>
            <a:spLocks noGrp="1"/>
          </p:cNvSpPr>
          <p:nvPr>
            <p:ph type="sldNum" sz="quarter" idx="12"/>
          </p:nvPr>
        </p:nvSpPr>
        <p:spPr/>
        <p:txBody>
          <a:bodyPr/>
          <a:lstStyle/>
          <a:p>
            <a:fld id="{2673946F-2334-4E8B-AF70-9E21D67EC05A}" type="slidenum">
              <a:rPr lang="en-US" smtClean="0"/>
              <a:pPr/>
              <a:t>17</a:t>
            </a:fld>
            <a:endParaRPr lang="en-US"/>
          </a:p>
        </p:txBody>
      </p:sp>
      <p:pic>
        <p:nvPicPr>
          <p:cNvPr id="5" name="Picture 19"/>
          <p:cNvPicPr>
            <a:picLocks noChangeAspect="1" noChangeArrowheads="1"/>
          </p:cNvPicPr>
          <p:nvPr/>
        </p:nvPicPr>
        <p:blipFill>
          <a:blip r:embed="rId4" cstate="screen"/>
          <a:srcRect/>
          <a:stretch>
            <a:fillRect/>
          </a:stretch>
        </p:blipFill>
        <p:spPr bwMode="auto">
          <a:xfrm>
            <a:off x="228600" y="228600"/>
            <a:ext cx="381000" cy="3429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Watershed: </a:t>
            </a:r>
            <a:r>
              <a:rPr lang="en-US" sz="3600" dirty="0" smtClean="0"/>
              <a:t>USPED Modeling</a:t>
            </a:r>
            <a:endParaRPr lang="en-US" sz="3600"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18</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0" y="685800"/>
            <a:ext cx="9144000" cy="571500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228600"/>
            <a:ext cx="364332" cy="34295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85800"/>
            <a:ext cx="9144000" cy="5757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Line 6"/>
          <p:cNvSpPr>
            <a:spLocks noChangeShapeType="1"/>
          </p:cNvSpPr>
          <p:nvPr/>
        </p:nvSpPr>
        <p:spPr bwMode="auto">
          <a:xfrm flipH="1" flipV="1">
            <a:off x="3771331" y="2476500"/>
            <a:ext cx="457200" cy="533400"/>
          </a:xfrm>
          <a:prstGeom prst="line">
            <a:avLst/>
          </a:prstGeom>
          <a:noFill/>
          <a:ln w="76200">
            <a:solidFill>
              <a:schemeClr val="accent6"/>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 name="Title 1"/>
          <p:cNvSpPr>
            <a:spLocks noGrp="1"/>
          </p:cNvSpPr>
          <p:nvPr>
            <p:ph type="title"/>
          </p:nvPr>
        </p:nvSpPr>
        <p:spPr>
          <a:xfrm>
            <a:off x="0" y="0"/>
            <a:ext cx="9144000" cy="685800"/>
          </a:xfrm>
        </p:spPr>
        <p:txBody>
          <a:bodyPr/>
          <a:lstStyle/>
          <a:p>
            <a:r>
              <a:rPr lang="en-US" dirty="0" smtClean="0"/>
              <a:t>Digital Watershed: </a:t>
            </a:r>
            <a:r>
              <a:rPr lang="en-US" sz="2800" dirty="0" smtClean="0"/>
              <a:t>Delineate </a:t>
            </a:r>
            <a:r>
              <a:rPr lang="en-US" sz="2800" smtClean="0"/>
              <a:t>a Watershed</a:t>
            </a:r>
            <a:endParaRPr lang="en-US" sz="2800" dirty="0"/>
          </a:p>
        </p:txBody>
      </p:sp>
      <p:sp>
        <p:nvSpPr>
          <p:cNvPr id="6" name="Slide Number Placeholder 5"/>
          <p:cNvSpPr>
            <a:spLocks noGrp="1"/>
          </p:cNvSpPr>
          <p:nvPr>
            <p:ph type="sldNum" sz="quarter" idx="12"/>
          </p:nvPr>
        </p:nvSpPr>
        <p:spPr/>
        <p:txBody>
          <a:bodyPr/>
          <a:lstStyle/>
          <a:p>
            <a:fld id="{0CB016A6-E42C-4255-9639-BF8CD777F2C2}" type="slidenum">
              <a:rPr lang="en-US" smtClean="0"/>
              <a:pPr/>
              <a:t>19</a:t>
            </a:fld>
            <a:endParaRPr lang="en-US" dirty="0"/>
          </a:p>
        </p:txBody>
      </p:sp>
      <p:pic>
        <p:nvPicPr>
          <p:cNvPr id="28677"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2880" y="109182"/>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726146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Context</a:t>
            </a:r>
            <a:endParaRPr lang="en-US" dirty="0"/>
          </a:p>
        </p:txBody>
      </p:sp>
      <p:sp>
        <p:nvSpPr>
          <p:cNvPr id="4" name="Content Placeholder 3"/>
          <p:cNvSpPr>
            <a:spLocks noGrp="1"/>
          </p:cNvSpPr>
          <p:nvPr>
            <p:ph idx="1"/>
          </p:nvPr>
        </p:nvSpPr>
        <p:spPr/>
        <p:txBody>
          <a:bodyPr/>
          <a:lstStyle/>
          <a:p>
            <a:pPr>
              <a:buNone/>
            </a:pPr>
            <a:r>
              <a:rPr lang="en-US" dirty="0" smtClean="0"/>
              <a:t>USACE, the Institute of Water Research (IWR) at Michigan State University, and the Department of Agricultural and Biological Engineering at Purdue University have collaborated on a number of projects over the past decade to provide decision-support tools for sediment loading reductions to the Great Lakes and its tributaries.</a:t>
            </a:r>
          </a:p>
        </p:txBody>
      </p:sp>
      <p:sp>
        <p:nvSpPr>
          <p:cNvPr id="5" name="Slide Number Placeholder 4"/>
          <p:cNvSpPr>
            <a:spLocks noGrp="1"/>
          </p:cNvSpPr>
          <p:nvPr>
            <p:ph type="sldNum" sz="quarter" idx="12"/>
          </p:nvPr>
        </p:nvSpPr>
        <p:spPr/>
        <p:txBody>
          <a:bodyPr/>
          <a:lstStyle/>
          <a:p>
            <a:fld id="{0CB016A6-E42C-4255-9639-BF8CD777F2C2}" type="slidenum">
              <a:rPr lang="en-US" smtClean="0"/>
              <a:pPr/>
              <a:t>2</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6458466"/>
            <a:ext cx="2066925" cy="399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250" y="6477463"/>
            <a:ext cx="1047750" cy="354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t>Digital Watershed: </a:t>
            </a:r>
            <a:r>
              <a:rPr lang="en-US" sz="2800" dirty="0" smtClean="0"/>
              <a:t>Delineate a Watershed</a:t>
            </a:r>
            <a:endParaRPr lang="en-US" sz="2800"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20</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0" y="685800"/>
            <a:ext cx="9144000" cy="5715000"/>
          </a:xfrm>
          <a:prstGeom prst="rect">
            <a:avLst/>
          </a:prstGeom>
          <a:noFill/>
          <a:ln w="9525">
            <a:noFill/>
            <a:miter lim="800000"/>
            <a:headEnd/>
            <a:tailEnd/>
          </a:ln>
        </p:spPr>
      </p:pic>
    </p:spTree>
    <p:extLst>
      <p:ext uri="{BB962C8B-B14F-4D97-AF65-F5344CB8AC3E}">
        <p14:creationId xmlns:p14="http://schemas.microsoft.com/office/powerpoint/2010/main" xmlns="" val="11100148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Digital Watershed: </a:t>
            </a:r>
            <a:r>
              <a:rPr lang="en-US" sz="2800" dirty="0" smtClean="0"/>
              <a:t>Additional Tools</a:t>
            </a:r>
            <a:endParaRPr lang="en-US" sz="2000" dirty="0"/>
          </a:p>
        </p:txBody>
      </p:sp>
      <p:sp>
        <p:nvSpPr>
          <p:cNvPr id="3" name="Slide Number Placeholder 2"/>
          <p:cNvSpPr>
            <a:spLocks noGrp="1"/>
          </p:cNvSpPr>
          <p:nvPr>
            <p:ph type="sldNum" sz="quarter" idx="12"/>
          </p:nvPr>
        </p:nvSpPr>
        <p:spPr/>
        <p:txBody>
          <a:bodyPr/>
          <a:lstStyle/>
          <a:p>
            <a:fld id="{0CB016A6-E42C-4255-9639-BF8CD777F2C2}" type="slidenum">
              <a:rPr lang="en-US" smtClean="0"/>
              <a:pPr/>
              <a:t>21</a:t>
            </a:fld>
            <a:endParaRPr lang="en-US" dirty="0"/>
          </a:p>
        </p:txBody>
      </p:sp>
      <p:graphicFrame>
        <p:nvGraphicFramePr>
          <p:cNvPr id="10" name="Diagram 9"/>
          <p:cNvGraphicFramePr/>
          <p:nvPr>
            <p:extLst>
              <p:ext uri="{D42A27DB-BD31-4B8C-83A1-F6EECF244321}">
                <p14:modId xmlns:p14="http://schemas.microsoft.com/office/powerpoint/2010/main" xmlns="" val="4155797616"/>
              </p:ext>
            </p:extLst>
          </p:nvPr>
        </p:nvGraphicFramePr>
        <p:xfrm>
          <a:off x="0" y="685800"/>
          <a:ext cx="91440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38200" y="4038600"/>
            <a:ext cx="689276" cy="35197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04800" y="5334000"/>
            <a:ext cx="689276" cy="31706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97732" y="2667000"/>
            <a:ext cx="457200" cy="45720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57200" y="1371600"/>
            <a:ext cx="440532" cy="440532"/>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340239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graphicEl>
                                              <a:dgm id="{43174A07-AA78-45BE-A3AB-B4585E178282}"/>
                                            </p:graphicEl>
                                          </p:spTgt>
                                        </p:tgtEl>
                                        <p:attrNameLst>
                                          <p:attrName>style.visibility</p:attrName>
                                        </p:attrNameLst>
                                      </p:cBhvr>
                                      <p:to>
                                        <p:strVal val="visible"/>
                                      </p:to>
                                    </p:set>
                                    <p:animEffect transition="in" filter="fade">
                                      <p:cBhvr>
                                        <p:cTn id="7" dur="1000"/>
                                        <p:tgtEl>
                                          <p:spTgt spid="10">
                                            <p:graphicEl>
                                              <a:dgm id="{43174A07-AA78-45BE-A3AB-B4585E178282}"/>
                                            </p:graphicEl>
                                          </p:spTgt>
                                        </p:tgtEl>
                                      </p:cBhvr>
                                    </p:animEffect>
                                    <p:anim calcmode="lin" valueType="num">
                                      <p:cBhvr>
                                        <p:cTn id="8" dur="1000" fill="hold"/>
                                        <p:tgtEl>
                                          <p:spTgt spid="10">
                                            <p:graphicEl>
                                              <a:dgm id="{43174A07-AA78-45BE-A3AB-B4585E178282}"/>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43174A07-AA78-45BE-A3AB-B4585E178282}"/>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graphicEl>
                                              <a:dgm id="{C6EB97D0-060D-4E55-9577-DBAB353FB482}"/>
                                            </p:graphicEl>
                                          </p:spTgt>
                                        </p:tgtEl>
                                        <p:attrNameLst>
                                          <p:attrName>style.visibility</p:attrName>
                                        </p:attrNameLst>
                                      </p:cBhvr>
                                      <p:to>
                                        <p:strVal val="visible"/>
                                      </p:to>
                                    </p:set>
                                    <p:animEffect transition="in" filter="fade">
                                      <p:cBhvr>
                                        <p:cTn id="12" dur="1000"/>
                                        <p:tgtEl>
                                          <p:spTgt spid="10">
                                            <p:graphicEl>
                                              <a:dgm id="{C6EB97D0-060D-4E55-9577-DBAB353FB482}"/>
                                            </p:graphicEl>
                                          </p:spTgt>
                                        </p:tgtEl>
                                      </p:cBhvr>
                                    </p:animEffect>
                                    <p:anim calcmode="lin" valueType="num">
                                      <p:cBhvr>
                                        <p:cTn id="13" dur="1000" fill="hold"/>
                                        <p:tgtEl>
                                          <p:spTgt spid="10">
                                            <p:graphicEl>
                                              <a:dgm id="{C6EB97D0-060D-4E55-9577-DBAB353FB482}"/>
                                            </p:graphicEl>
                                          </p:spTgt>
                                        </p:tgtEl>
                                        <p:attrNameLst>
                                          <p:attrName>ppt_x</p:attrName>
                                        </p:attrNameLst>
                                      </p:cBhvr>
                                      <p:tavLst>
                                        <p:tav tm="0">
                                          <p:val>
                                            <p:strVal val="#ppt_x"/>
                                          </p:val>
                                        </p:tav>
                                        <p:tav tm="100000">
                                          <p:val>
                                            <p:strVal val="#ppt_x"/>
                                          </p:val>
                                        </p:tav>
                                      </p:tavLst>
                                    </p:anim>
                                    <p:anim calcmode="lin" valueType="num">
                                      <p:cBhvr>
                                        <p:cTn id="14" dur="1000" fill="hold"/>
                                        <p:tgtEl>
                                          <p:spTgt spid="10">
                                            <p:graphicEl>
                                              <a:dgm id="{C6EB97D0-060D-4E55-9577-DBAB353FB482}"/>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fade">
                                      <p:cBhvr>
                                        <p:cTn id="17" dur="1000"/>
                                        <p:tgtEl>
                                          <p:spTgt spid="7174"/>
                                        </p:tgtEl>
                                      </p:cBhvr>
                                    </p:animEffect>
                                    <p:anim calcmode="lin" valueType="num">
                                      <p:cBhvr>
                                        <p:cTn id="18" dur="1000" fill="hold"/>
                                        <p:tgtEl>
                                          <p:spTgt spid="7174"/>
                                        </p:tgtEl>
                                        <p:attrNameLst>
                                          <p:attrName>ppt_x</p:attrName>
                                        </p:attrNameLst>
                                      </p:cBhvr>
                                      <p:tavLst>
                                        <p:tav tm="0">
                                          <p:val>
                                            <p:strVal val="#ppt_x"/>
                                          </p:val>
                                        </p:tav>
                                        <p:tav tm="100000">
                                          <p:val>
                                            <p:strVal val="#ppt_x"/>
                                          </p:val>
                                        </p:tav>
                                      </p:tavLst>
                                    </p:anim>
                                    <p:anim calcmode="lin" valueType="num">
                                      <p:cBhvr>
                                        <p:cTn id="19" dur="1000" fill="hold"/>
                                        <p:tgtEl>
                                          <p:spTgt spid="717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graphicEl>
                                              <a:dgm id="{E2E3EA38-DA8B-4527-8D41-618D9DABB0B8}"/>
                                            </p:graphicEl>
                                          </p:spTgt>
                                        </p:tgtEl>
                                        <p:attrNameLst>
                                          <p:attrName>style.visibility</p:attrName>
                                        </p:attrNameLst>
                                      </p:cBhvr>
                                      <p:to>
                                        <p:strVal val="visible"/>
                                      </p:to>
                                    </p:set>
                                    <p:animEffect transition="in" filter="fade">
                                      <p:cBhvr>
                                        <p:cTn id="22" dur="1000"/>
                                        <p:tgtEl>
                                          <p:spTgt spid="10">
                                            <p:graphicEl>
                                              <a:dgm id="{E2E3EA38-DA8B-4527-8D41-618D9DABB0B8}"/>
                                            </p:graphicEl>
                                          </p:spTgt>
                                        </p:tgtEl>
                                      </p:cBhvr>
                                    </p:animEffect>
                                    <p:anim calcmode="lin" valueType="num">
                                      <p:cBhvr>
                                        <p:cTn id="23" dur="1000" fill="hold"/>
                                        <p:tgtEl>
                                          <p:spTgt spid="10">
                                            <p:graphicEl>
                                              <a:dgm id="{E2E3EA38-DA8B-4527-8D41-618D9DABB0B8}"/>
                                            </p:graphicEl>
                                          </p:spTgt>
                                        </p:tgtEl>
                                        <p:attrNameLst>
                                          <p:attrName>ppt_x</p:attrName>
                                        </p:attrNameLst>
                                      </p:cBhvr>
                                      <p:tavLst>
                                        <p:tav tm="0">
                                          <p:val>
                                            <p:strVal val="#ppt_x"/>
                                          </p:val>
                                        </p:tav>
                                        <p:tav tm="100000">
                                          <p:val>
                                            <p:strVal val="#ppt_x"/>
                                          </p:val>
                                        </p:tav>
                                      </p:tavLst>
                                    </p:anim>
                                    <p:anim calcmode="lin" valueType="num">
                                      <p:cBhvr>
                                        <p:cTn id="24" dur="1000" fill="hold"/>
                                        <p:tgtEl>
                                          <p:spTgt spid="10">
                                            <p:graphicEl>
                                              <a:dgm id="{E2E3EA38-DA8B-4527-8D41-618D9DABB0B8}"/>
                                            </p:graphic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graphicEl>
                                              <a:dgm id="{6C8650BD-AF28-4F16-90F2-B5ED1D327726}"/>
                                            </p:graphicEl>
                                          </p:spTgt>
                                        </p:tgtEl>
                                        <p:attrNameLst>
                                          <p:attrName>style.visibility</p:attrName>
                                        </p:attrNameLst>
                                      </p:cBhvr>
                                      <p:to>
                                        <p:strVal val="visible"/>
                                      </p:to>
                                    </p:set>
                                    <p:animEffect transition="in" filter="fade">
                                      <p:cBhvr>
                                        <p:cTn id="29" dur="1000"/>
                                        <p:tgtEl>
                                          <p:spTgt spid="10">
                                            <p:graphicEl>
                                              <a:dgm id="{6C8650BD-AF28-4F16-90F2-B5ED1D327726}"/>
                                            </p:graphicEl>
                                          </p:spTgt>
                                        </p:tgtEl>
                                      </p:cBhvr>
                                    </p:animEffect>
                                    <p:anim calcmode="lin" valueType="num">
                                      <p:cBhvr>
                                        <p:cTn id="30" dur="1000" fill="hold"/>
                                        <p:tgtEl>
                                          <p:spTgt spid="10">
                                            <p:graphicEl>
                                              <a:dgm id="{6C8650BD-AF28-4F16-90F2-B5ED1D327726}"/>
                                            </p:graphicEl>
                                          </p:spTgt>
                                        </p:tgtEl>
                                        <p:attrNameLst>
                                          <p:attrName>ppt_x</p:attrName>
                                        </p:attrNameLst>
                                      </p:cBhvr>
                                      <p:tavLst>
                                        <p:tav tm="0">
                                          <p:val>
                                            <p:strVal val="#ppt_x"/>
                                          </p:val>
                                        </p:tav>
                                        <p:tav tm="100000">
                                          <p:val>
                                            <p:strVal val="#ppt_x"/>
                                          </p:val>
                                        </p:tav>
                                      </p:tavLst>
                                    </p:anim>
                                    <p:anim calcmode="lin" valueType="num">
                                      <p:cBhvr>
                                        <p:cTn id="31" dur="1000" fill="hold"/>
                                        <p:tgtEl>
                                          <p:spTgt spid="10">
                                            <p:graphicEl>
                                              <a:dgm id="{6C8650BD-AF28-4F16-90F2-B5ED1D327726}"/>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fade">
                                      <p:cBhvr>
                                        <p:cTn id="34" dur="1000"/>
                                        <p:tgtEl>
                                          <p:spTgt spid="7172"/>
                                        </p:tgtEl>
                                      </p:cBhvr>
                                    </p:animEffect>
                                    <p:anim calcmode="lin" valueType="num">
                                      <p:cBhvr>
                                        <p:cTn id="35" dur="1000" fill="hold"/>
                                        <p:tgtEl>
                                          <p:spTgt spid="7172"/>
                                        </p:tgtEl>
                                        <p:attrNameLst>
                                          <p:attrName>ppt_x</p:attrName>
                                        </p:attrNameLst>
                                      </p:cBhvr>
                                      <p:tavLst>
                                        <p:tav tm="0">
                                          <p:val>
                                            <p:strVal val="#ppt_x"/>
                                          </p:val>
                                        </p:tav>
                                        <p:tav tm="100000">
                                          <p:val>
                                            <p:strVal val="#ppt_x"/>
                                          </p:val>
                                        </p:tav>
                                      </p:tavLst>
                                    </p:anim>
                                    <p:anim calcmode="lin" valueType="num">
                                      <p:cBhvr>
                                        <p:cTn id="36" dur="1000" fill="hold"/>
                                        <p:tgtEl>
                                          <p:spTgt spid="717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graphicEl>
                                              <a:dgm id="{1A9C762A-F489-409D-A991-6E3C2A759468}"/>
                                            </p:graphicEl>
                                          </p:spTgt>
                                        </p:tgtEl>
                                        <p:attrNameLst>
                                          <p:attrName>style.visibility</p:attrName>
                                        </p:attrNameLst>
                                      </p:cBhvr>
                                      <p:to>
                                        <p:strVal val="visible"/>
                                      </p:to>
                                    </p:set>
                                    <p:animEffect transition="in" filter="fade">
                                      <p:cBhvr>
                                        <p:cTn id="39" dur="1000"/>
                                        <p:tgtEl>
                                          <p:spTgt spid="10">
                                            <p:graphicEl>
                                              <a:dgm id="{1A9C762A-F489-409D-A991-6E3C2A759468}"/>
                                            </p:graphicEl>
                                          </p:spTgt>
                                        </p:tgtEl>
                                      </p:cBhvr>
                                    </p:animEffect>
                                    <p:anim calcmode="lin" valueType="num">
                                      <p:cBhvr>
                                        <p:cTn id="40" dur="1000" fill="hold"/>
                                        <p:tgtEl>
                                          <p:spTgt spid="10">
                                            <p:graphicEl>
                                              <a:dgm id="{1A9C762A-F489-409D-A991-6E3C2A759468}"/>
                                            </p:graphicEl>
                                          </p:spTgt>
                                        </p:tgtEl>
                                        <p:attrNameLst>
                                          <p:attrName>ppt_x</p:attrName>
                                        </p:attrNameLst>
                                      </p:cBhvr>
                                      <p:tavLst>
                                        <p:tav tm="0">
                                          <p:val>
                                            <p:strVal val="#ppt_x"/>
                                          </p:val>
                                        </p:tav>
                                        <p:tav tm="100000">
                                          <p:val>
                                            <p:strVal val="#ppt_x"/>
                                          </p:val>
                                        </p:tav>
                                      </p:tavLst>
                                    </p:anim>
                                    <p:anim calcmode="lin" valueType="num">
                                      <p:cBhvr>
                                        <p:cTn id="41" dur="1000" fill="hold"/>
                                        <p:tgtEl>
                                          <p:spTgt spid="10">
                                            <p:graphicEl>
                                              <a:dgm id="{1A9C762A-F489-409D-A991-6E3C2A759468}"/>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graphicEl>
                                              <a:dgm id="{BACA9AF4-6586-492F-9BBD-B5A4976E2227}"/>
                                            </p:graphicEl>
                                          </p:spTgt>
                                        </p:tgtEl>
                                        <p:attrNameLst>
                                          <p:attrName>style.visibility</p:attrName>
                                        </p:attrNameLst>
                                      </p:cBhvr>
                                      <p:to>
                                        <p:strVal val="visible"/>
                                      </p:to>
                                    </p:set>
                                    <p:animEffect transition="in" filter="fade">
                                      <p:cBhvr>
                                        <p:cTn id="46" dur="1000"/>
                                        <p:tgtEl>
                                          <p:spTgt spid="10">
                                            <p:graphicEl>
                                              <a:dgm id="{BACA9AF4-6586-492F-9BBD-B5A4976E2227}"/>
                                            </p:graphicEl>
                                          </p:spTgt>
                                        </p:tgtEl>
                                      </p:cBhvr>
                                    </p:animEffect>
                                    <p:anim calcmode="lin" valueType="num">
                                      <p:cBhvr>
                                        <p:cTn id="47" dur="1000" fill="hold"/>
                                        <p:tgtEl>
                                          <p:spTgt spid="10">
                                            <p:graphicEl>
                                              <a:dgm id="{BACA9AF4-6586-492F-9BBD-B5A4976E2227}"/>
                                            </p:graphicEl>
                                          </p:spTgt>
                                        </p:tgtEl>
                                        <p:attrNameLst>
                                          <p:attrName>ppt_x</p:attrName>
                                        </p:attrNameLst>
                                      </p:cBhvr>
                                      <p:tavLst>
                                        <p:tav tm="0">
                                          <p:val>
                                            <p:strVal val="#ppt_x"/>
                                          </p:val>
                                        </p:tav>
                                        <p:tav tm="100000">
                                          <p:val>
                                            <p:strVal val="#ppt_x"/>
                                          </p:val>
                                        </p:tav>
                                      </p:tavLst>
                                    </p:anim>
                                    <p:anim calcmode="lin" valueType="num">
                                      <p:cBhvr>
                                        <p:cTn id="48" dur="1000" fill="hold"/>
                                        <p:tgtEl>
                                          <p:spTgt spid="10">
                                            <p:graphicEl>
                                              <a:dgm id="{BACA9AF4-6586-492F-9BBD-B5A4976E2227}"/>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7170"/>
                                        </p:tgtEl>
                                        <p:attrNameLst>
                                          <p:attrName>style.visibility</p:attrName>
                                        </p:attrNameLst>
                                      </p:cBhvr>
                                      <p:to>
                                        <p:strVal val="visible"/>
                                      </p:to>
                                    </p:set>
                                    <p:animEffect transition="in" filter="fade">
                                      <p:cBhvr>
                                        <p:cTn id="51" dur="1000"/>
                                        <p:tgtEl>
                                          <p:spTgt spid="7170"/>
                                        </p:tgtEl>
                                      </p:cBhvr>
                                    </p:animEffect>
                                    <p:anim calcmode="lin" valueType="num">
                                      <p:cBhvr>
                                        <p:cTn id="52" dur="1000" fill="hold"/>
                                        <p:tgtEl>
                                          <p:spTgt spid="7170"/>
                                        </p:tgtEl>
                                        <p:attrNameLst>
                                          <p:attrName>ppt_x</p:attrName>
                                        </p:attrNameLst>
                                      </p:cBhvr>
                                      <p:tavLst>
                                        <p:tav tm="0">
                                          <p:val>
                                            <p:strVal val="#ppt_x"/>
                                          </p:val>
                                        </p:tav>
                                        <p:tav tm="100000">
                                          <p:val>
                                            <p:strVal val="#ppt_x"/>
                                          </p:val>
                                        </p:tav>
                                      </p:tavLst>
                                    </p:anim>
                                    <p:anim calcmode="lin" valueType="num">
                                      <p:cBhvr>
                                        <p:cTn id="53" dur="1000" fill="hold"/>
                                        <p:tgtEl>
                                          <p:spTgt spid="717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graphicEl>
                                              <a:dgm id="{A5C2911C-D9D0-43AD-A624-1214700E3D66}"/>
                                            </p:graphicEl>
                                          </p:spTgt>
                                        </p:tgtEl>
                                        <p:attrNameLst>
                                          <p:attrName>style.visibility</p:attrName>
                                        </p:attrNameLst>
                                      </p:cBhvr>
                                      <p:to>
                                        <p:strVal val="visible"/>
                                      </p:to>
                                    </p:set>
                                    <p:animEffect transition="in" filter="fade">
                                      <p:cBhvr>
                                        <p:cTn id="56" dur="1000"/>
                                        <p:tgtEl>
                                          <p:spTgt spid="10">
                                            <p:graphicEl>
                                              <a:dgm id="{A5C2911C-D9D0-43AD-A624-1214700E3D66}"/>
                                            </p:graphicEl>
                                          </p:spTgt>
                                        </p:tgtEl>
                                      </p:cBhvr>
                                    </p:animEffect>
                                    <p:anim calcmode="lin" valueType="num">
                                      <p:cBhvr>
                                        <p:cTn id="57" dur="1000" fill="hold"/>
                                        <p:tgtEl>
                                          <p:spTgt spid="10">
                                            <p:graphicEl>
                                              <a:dgm id="{A5C2911C-D9D0-43AD-A624-1214700E3D66}"/>
                                            </p:graphicEl>
                                          </p:spTgt>
                                        </p:tgtEl>
                                        <p:attrNameLst>
                                          <p:attrName>ppt_x</p:attrName>
                                        </p:attrNameLst>
                                      </p:cBhvr>
                                      <p:tavLst>
                                        <p:tav tm="0">
                                          <p:val>
                                            <p:strVal val="#ppt_x"/>
                                          </p:val>
                                        </p:tav>
                                        <p:tav tm="100000">
                                          <p:val>
                                            <p:strVal val="#ppt_x"/>
                                          </p:val>
                                        </p:tav>
                                      </p:tavLst>
                                    </p:anim>
                                    <p:anim calcmode="lin" valueType="num">
                                      <p:cBhvr>
                                        <p:cTn id="58" dur="1000" fill="hold"/>
                                        <p:tgtEl>
                                          <p:spTgt spid="10">
                                            <p:graphicEl>
                                              <a:dgm id="{A5C2911C-D9D0-43AD-A624-1214700E3D66}"/>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0">
                                            <p:graphicEl>
                                              <a:dgm id="{13A1C451-CB4B-4F75-AC22-B01B3F7BD5DA}"/>
                                            </p:graphicEl>
                                          </p:spTgt>
                                        </p:tgtEl>
                                        <p:attrNameLst>
                                          <p:attrName>style.visibility</p:attrName>
                                        </p:attrNameLst>
                                      </p:cBhvr>
                                      <p:to>
                                        <p:strVal val="visible"/>
                                      </p:to>
                                    </p:set>
                                    <p:animEffect transition="in" filter="fade">
                                      <p:cBhvr>
                                        <p:cTn id="63" dur="1000"/>
                                        <p:tgtEl>
                                          <p:spTgt spid="10">
                                            <p:graphicEl>
                                              <a:dgm id="{13A1C451-CB4B-4F75-AC22-B01B3F7BD5DA}"/>
                                            </p:graphicEl>
                                          </p:spTgt>
                                        </p:tgtEl>
                                      </p:cBhvr>
                                    </p:animEffect>
                                    <p:anim calcmode="lin" valueType="num">
                                      <p:cBhvr>
                                        <p:cTn id="64" dur="1000" fill="hold"/>
                                        <p:tgtEl>
                                          <p:spTgt spid="10">
                                            <p:graphicEl>
                                              <a:dgm id="{13A1C451-CB4B-4F75-AC22-B01B3F7BD5DA}"/>
                                            </p:graphicEl>
                                          </p:spTgt>
                                        </p:tgtEl>
                                        <p:attrNameLst>
                                          <p:attrName>ppt_x</p:attrName>
                                        </p:attrNameLst>
                                      </p:cBhvr>
                                      <p:tavLst>
                                        <p:tav tm="0">
                                          <p:val>
                                            <p:strVal val="#ppt_x"/>
                                          </p:val>
                                        </p:tav>
                                        <p:tav tm="100000">
                                          <p:val>
                                            <p:strVal val="#ppt_x"/>
                                          </p:val>
                                        </p:tav>
                                      </p:tavLst>
                                    </p:anim>
                                    <p:anim calcmode="lin" valueType="num">
                                      <p:cBhvr>
                                        <p:cTn id="65" dur="1000" fill="hold"/>
                                        <p:tgtEl>
                                          <p:spTgt spid="10">
                                            <p:graphicEl>
                                              <a:dgm id="{13A1C451-CB4B-4F75-AC22-B01B3F7BD5DA}"/>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7171"/>
                                        </p:tgtEl>
                                        <p:attrNameLst>
                                          <p:attrName>style.visibility</p:attrName>
                                        </p:attrNameLst>
                                      </p:cBhvr>
                                      <p:to>
                                        <p:strVal val="visible"/>
                                      </p:to>
                                    </p:set>
                                    <p:animEffect transition="in" filter="fade">
                                      <p:cBhvr>
                                        <p:cTn id="68" dur="1000"/>
                                        <p:tgtEl>
                                          <p:spTgt spid="7171"/>
                                        </p:tgtEl>
                                      </p:cBhvr>
                                    </p:animEffect>
                                    <p:anim calcmode="lin" valueType="num">
                                      <p:cBhvr>
                                        <p:cTn id="69" dur="1000" fill="hold"/>
                                        <p:tgtEl>
                                          <p:spTgt spid="7171"/>
                                        </p:tgtEl>
                                        <p:attrNameLst>
                                          <p:attrName>ppt_x</p:attrName>
                                        </p:attrNameLst>
                                      </p:cBhvr>
                                      <p:tavLst>
                                        <p:tav tm="0">
                                          <p:val>
                                            <p:strVal val="#ppt_x"/>
                                          </p:val>
                                        </p:tav>
                                        <p:tav tm="100000">
                                          <p:val>
                                            <p:strVal val="#ppt_x"/>
                                          </p:val>
                                        </p:tav>
                                      </p:tavLst>
                                    </p:anim>
                                    <p:anim calcmode="lin" valueType="num">
                                      <p:cBhvr>
                                        <p:cTn id="70" dur="1000" fill="hold"/>
                                        <p:tgtEl>
                                          <p:spTgt spid="717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0">
                                            <p:graphicEl>
                                              <a:dgm id="{3342645A-207C-421E-9050-89CA2B339807}"/>
                                            </p:graphicEl>
                                          </p:spTgt>
                                        </p:tgtEl>
                                        <p:attrNameLst>
                                          <p:attrName>style.visibility</p:attrName>
                                        </p:attrNameLst>
                                      </p:cBhvr>
                                      <p:to>
                                        <p:strVal val="visible"/>
                                      </p:to>
                                    </p:set>
                                    <p:animEffect transition="in" filter="fade">
                                      <p:cBhvr>
                                        <p:cTn id="73" dur="1000"/>
                                        <p:tgtEl>
                                          <p:spTgt spid="10">
                                            <p:graphicEl>
                                              <a:dgm id="{3342645A-207C-421E-9050-89CA2B339807}"/>
                                            </p:graphicEl>
                                          </p:spTgt>
                                        </p:tgtEl>
                                      </p:cBhvr>
                                    </p:animEffect>
                                    <p:anim calcmode="lin" valueType="num">
                                      <p:cBhvr>
                                        <p:cTn id="74" dur="1000" fill="hold"/>
                                        <p:tgtEl>
                                          <p:spTgt spid="10">
                                            <p:graphicEl>
                                              <a:dgm id="{3342645A-207C-421E-9050-89CA2B339807}"/>
                                            </p:graphicEl>
                                          </p:spTgt>
                                        </p:tgtEl>
                                        <p:attrNameLst>
                                          <p:attrName>ppt_x</p:attrName>
                                        </p:attrNameLst>
                                      </p:cBhvr>
                                      <p:tavLst>
                                        <p:tav tm="0">
                                          <p:val>
                                            <p:strVal val="#ppt_x"/>
                                          </p:val>
                                        </p:tav>
                                        <p:tav tm="100000">
                                          <p:val>
                                            <p:strVal val="#ppt_x"/>
                                          </p:val>
                                        </p:tav>
                                      </p:tavLst>
                                    </p:anim>
                                    <p:anim calcmode="lin" valueType="num">
                                      <p:cBhvr>
                                        <p:cTn id="75" dur="1000" fill="hold"/>
                                        <p:tgtEl>
                                          <p:spTgt spid="10">
                                            <p:graphicEl>
                                              <a:dgm id="{3342645A-207C-421E-9050-89CA2B33980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610475" y="819150"/>
            <a:ext cx="1304925" cy="5429250"/>
          </a:xfrm>
          <a:custGeom>
            <a:avLst/>
            <a:gdLst>
              <a:gd name="connsiteX0" fmla="*/ 1133475 w 1304925"/>
              <a:gd name="connsiteY0" fmla="*/ 0 h 5429250"/>
              <a:gd name="connsiteX1" fmla="*/ 180975 w 1304925"/>
              <a:gd name="connsiteY1" fmla="*/ 1409700 h 5429250"/>
              <a:gd name="connsiteX2" fmla="*/ 47625 w 1304925"/>
              <a:gd name="connsiteY2" fmla="*/ 3124200 h 5429250"/>
              <a:gd name="connsiteX3" fmla="*/ 371475 w 1304925"/>
              <a:gd name="connsiteY3" fmla="*/ 4343400 h 5429250"/>
              <a:gd name="connsiteX4" fmla="*/ 1304925 w 1304925"/>
              <a:gd name="connsiteY4" fmla="*/ 5429250 h 542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4925" h="5429250">
                <a:moveTo>
                  <a:pt x="1133475" y="0"/>
                </a:moveTo>
                <a:cubicBezTo>
                  <a:pt x="747712" y="444500"/>
                  <a:pt x="361950" y="889000"/>
                  <a:pt x="180975" y="1409700"/>
                </a:cubicBezTo>
                <a:cubicBezTo>
                  <a:pt x="0" y="1930400"/>
                  <a:pt x="15875" y="2635250"/>
                  <a:pt x="47625" y="3124200"/>
                </a:cubicBezTo>
                <a:cubicBezTo>
                  <a:pt x="79375" y="3613150"/>
                  <a:pt x="161925" y="3959225"/>
                  <a:pt x="371475" y="4343400"/>
                </a:cubicBezTo>
                <a:cubicBezTo>
                  <a:pt x="581025" y="4727575"/>
                  <a:pt x="1101725" y="5248275"/>
                  <a:pt x="1304925" y="5429250"/>
                </a:cubicBezTo>
              </a:path>
            </a:pathLst>
          </a:custGeom>
          <a:noFill/>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Tool Icons</a:t>
            </a:r>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22</a:t>
            </a:fld>
            <a:endParaRPr lang="en-US" dirty="0"/>
          </a:p>
        </p:txBody>
      </p:sp>
      <p:graphicFrame>
        <p:nvGraphicFramePr>
          <p:cNvPr id="14" name="Diagram 13"/>
          <p:cNvGraphicFramePr/>
          <p:nvPr>
            <p:extLst>
              <p:ext uri="{D42A27DB-BD31-4B8C-83A1-F6EECF244321}">
                <p14:modId xmlns:p14="http://schemas.microsoft.com/office/powerpoint/2010/main" xmlns="" val="4155797616"/>
              </p:ext>
            </p:extLst>
          </p:nvPr>
        </p:nvGraphicFramePr>
        <p:xfrm>
          <a:off x="0" y="685801"/>
          <a:ext cx="4561114" cy="5649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924681" y="3338045"/>
            <a:ext cx="582992" cy="302614"/>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67444" y="4419138"/>
            <a:ext cx="582992" cy="272606"/>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66176" y="2286000"/>
            <a:ext cx="416825" cy="42371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78579" y="1175657"/>
            <a:ext cx="417643" cy="424543"/>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20" name="Diagram 19"/>
          <p:cNvGraphicFramePr/>
          <p:nvPr>
            <p:extLst>
              <p:ext uri="{D42A27DB-BD31-4B8C-83A1-F6EECF244321}">
                <p14:modId xmlns:p14="http://schemas.microsoft.com/office/powerpoint/2010/main" xmlns="" val="4155797616"/>
              </p:ext>
            </p:extLst>
          </p:nvPr>
        </p:nvGraphicFramePr>
        <p:xfrm>
          <a:off x="3257550" y="718458"/>
          <a:ext cx="5619750" cy="564968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026" name="Picture 2"/>
          <p:cNvPicPr>
            <a:picLocks noChangeAspect="1" noChangeArrowheads="1"/>
          </p:cNvPicPr>
          <p:nvPr/>
        </p:nvPicPr>
        <p:blipFill>
          <a:blip r:embed="rId17" cstate="print"/>
          <a:srcRect/>
          <a:stretch>
            <a:fillRect/>
          </a:stretch>
        </p:blipFill>
        <p:spPr bwMode="auto">
          <a:xfrm>
            <a:off x="8129588" y="1166813"/>
            <a:ext cx="461347" cy="433387"/>
          </a:xfrm>
          <a:prstGeom prst="rect">
            <a:avLst/>
          </a:prstGeom>
          <a:noFill/>
          <a:ln w="9525">
            <a:noFill/>
            <a:miter lim="800000"/>
            <a:headEnd/>
            <a:tailEnd/>
          </a:ln>
        </p:spPr>
      </p:pic>
      <p:pic>
        <p:nvPicPr>
          <p:cNvPr id="19" name="Picture 7"/>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7639050" y="2343150"/>
            <a:ext cx="364332" cy="342950"/>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9" cstate="print"/>
          <a:srcRect/>
          <a:stretch>
            <a:fillRect/>
          </a:stretch>
        </p:blipFill>
        <p:spPr bwMode="auto">
          <a:xfrm>
            <a:off x="7486650" y="3300413"/>
            <a:ext cx="361950" cy="407194"/>
          </a:xfrm>
          <a:prstGeom prst="rect">
            <a:avLst/>
          </a:prstGeom>
          <a:noFill/>
          <a:ln w="9525">
            <a:noFill/>
            <a:miter lim="800000"/>
            <a:headEnd/>
            <a:tailEnd/>
          </a:ln>
        </p:spPr>
      </p:pic>
      <p:pic>
        <p:nvPicPr>
          <p:cNvPr id="1028" name="Picture 4"/>
          <p:cNvPicPr>
            <a:picLocks noChangeAspect="1" noChangeArrowheads="1"/>
          </p:cNvPicPr>
          <p:nvPr/>
        </p:nvPicPr>
        <p:blipFill>
          <a:blip r:embed="rId20" cstate="print"/>
          <a:srcRect/>
          <a:stretch>
            <a:fillRect/>
          </a:stretch>
        </p:blipFill>
        <p:spPr bwMode="auto">
          <a:xfrm>
            <a:off x="8196263" y="5405438"/>
            <a:ext cx="433387" cy="458152"/>
          </a:xfrm>
          <a:prstGeom prst="rect">
            <a:avLst/>
          </a:prstGeom>
          <a:noFill/>
          <a:ln w="9525">
            <a:noFill/>
            <a:miter lim="800000"/>
            <a:headEnd/>
            <a:tailEnd/>
          </a:ln>
        </p:spPr>
      </p:pic>
      <p:pic>
        <p:nvPicPr>
          <p:cNvPr id="1029" name="Picture 5"/>
          <p:cNvPicPr>
            <a:picLocks noChangeAspect="1" noChangeArrowheads="1"/>
          </p:cNvPicPr>
          <p:nvPr/>
        </p:nvPicPr>
        <p:blipFill>
          <a:blip r:embed="rId21" cstate="print"/>
          <a:srcRect/>
          <a:stretch>
            <a:fillRect/>
          </a:stretch>
        </p:blipFill>
        <p:spPr bwMode="auto">
          <a:xfrm>
            <a:off x="7553324" y="4410074"/>
            <a:ext cx="447675" cy="447675"/>
          </a:xfrm>
          <a:prstGeom prst="rect">
            <a:avLst/>
          </a:prstGeom>
          <a:noFill/>
          <a:ln w="9525">
            <a:noFill/>
            <a:miter lim="800000"/>
            <a:headEnd/>
            <a:tailEnd/>
          </a:ln>
        </p:spPr>
      </p:pic>
      <p:pic>
        <p:nvPicPr>
          <p:cNvPr id="1031" name="Picture 7"/>
          <p:cNvPicPr>
            <a:picLocks noChangeAspect="1" noChangeArrowheads="1"/>
          </p:cNvPicPr>
          <p:nvPr/>
        </p:nvPicPr>
        <p:blipFill>
          <a:blip r:embed="rId22" cstate="print"/>
          <a:srcRect/>
          <a:stretch>
            <a:fillRect/>
          </a:stretch>
        </p:blipFill>
        <p:spPr bwMode="auto">
          <a:xfrm>
            <a:off x="342899" y="5434013"/>
            <a:ext cx="382465" cy="414337"/>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95800"/>
            <a:ext cx="7772400" cy="1362075"/>
          </a:xfrm>
        </p:spPr>
        <p:txBody>
          <a:bodyPr>
            <a:normAutofit/>
          </a:bodyPr>
          <a:lstStyle/>
          <a:p>
            <a:r>
              <a:rPr lang="en-US" sz="1600" dirty="0" smtClean="0">
                <a:solidFill>
                  <a:srgbClr val="E8C27E"/>
                </a:solidFill>
              </a:rPr>
              <a:t>Digital Watershed</a:t>
            </a:r>
            <a:r>
              <a:rPr lang="en-US" dirty="0" smtClean="0"/>
              <a:t/>
            </a:r>
            <a:br>
              <a:rPr lang="en-US" dirty="0" smtClean="0"/>
            </a:br>
            <a:r>
              <a:rPr lang="en-US" dirty="0" smtClean="0"/>
              <a:t>High Impact targeting</a:t>
            </a:r>
            <a:r>
              <a:rPr lang="en-US" dirty="0" smtClean="0">
                <a:solidFill>
                  <a:schemeClr val="bg1">
                    <a:lumMod val="85000"/>
                  </a:schemeClr>
                </a:solidFill>
              </a:rPr>
              <a:t/>
            </a:r>
            <a:br>
              <a:rPr lang="en-US" dirty="0" smtClean="0">
                <a:solidFill>
                  <a:schemeClr val="bg1">
                    <a:lumMod val="85000"/>
                  </a:schemeClr>
                </a:solidFill>
              </a:rPr>
            </a:br>
            <a:r>
              <a:rPr lang="en-US" sz="1600" dirty="0" smtClean="0">
                <a:solidFill>
                  <a:srgbClr val="E8C27E"/>
                </a:solidFill>
              </a:rPr>
              <a:t>long-term hydrologic impact </a:t>
            </a:r>
            <a:r>
              <a:rPr lang="en-US" sz="1600" dirty="0" smtClean="0">
                <a:solidFill>
                  <a:srgbClr val="E8C27E"/>
                </a:solidFill>
              </a:rPr>
              <a:t>assessment lid</a:t>
            </a:r>
            <a:endParaRPr lang="en-US" dirty="0">
              <a:solidFill>
                <a:srgbClr val="E8C27E"/>
              </a:solidFill>
            </a:endParaRPr>
          </a:p>
        </p:txBody>
      </p:sp>
      <p:sp>
        <p:nvSpPr>
          <p:cNvPr id="4" name="Text Placeholder 3"/>
          <p:cNvSpPr>
            <a:spLocks noGrp="1"/>
          </p:cNvSpPr>
          <p:nvPr>
            <p:ph type="body" idx="1"/>
          </p:nvPr>
        </p:nvSpPr>
        <p:spPr>
          <a:xfrm>
            <a:off x="722313" y="3886200"/>
            <a:ext cx="1411287" cy="457200"/>
          </a:xfrm>
        </p:spPr>
        <p:txBody>
          <a:bodyPr>
            <a:normAutofit/>
          </a:bodyPr>
          <a:lstStyle/>
          <a:p>
            <a:r>
              <a:rPr lang="en-US" dirty="0" smtClean="0">
                <a:latin typeface="Arial" pitchFamily="34" charset="0"/>
                <a:cs typeface="Arial" pitchFamily="34" charset="0"/>
              </a:rPr>
              <a:t>Overview</a:t>
            </a:r>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CB016A6-E42C-4255-9639-BF8CD777F2C2}" type="slidenum">
              <a:rPr lang="en-US" smtClean="0"/>
              <a:pPr/>
              <a:t>23</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HIT: </a:t>
            </a:r>
            <a:r>
              <a:rPr lang="en-US" sz="3600" dirty="0" smtClean="0"/>
              <a:t>Background</a:t>
            </a:r>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24</a:t>
            </a:fld>
            <a:endParaRPr lang="en-US" dirty="0"/>
          </a:p>
        </p:txBody>
      </p:sp>
      <p:graphicFrame>
        <p:nvGraphicFramePr>
          <p:cNvPr id="9" name="Diagram 8"/>
          <p:cNvGraphicFramePr/>
          <p:nvPr>
            <p:extLst>
              <p:ext uri="{D42A27DB-BD31-4B8C-83A1-F6EECF244321}">
                <p14:modId xmlns:p14="http://schemas.microsoft.com/office/powerpoint/2010/main" xmlns="" val="4155797616"/>
              </p:ext>
            </p:extLst>
          </p:nvPr>
        </p:nvGraphicFramePr>
        <p:xfrm>
          <a:off x="0" y="6096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743803" y="2235958"/>
            <a:ext cx="762000" cy="369332"/>
          </a:xfrm>
          <a:prstGeom prst="rect">
            <a:avLst/>
          </a:prstGeom>
          <a:noFill/>
        </p:spPr>
        <p:txBody>
          <a:bodyPr wrap="square" rtlCol="0">
            <a:spAutoFit/>
          </a:bodyPr>
          <a:lstStyle/>
          <a:p>
            <a:r>
              <a:rPr lang="en-US" dirty="0" smtClean="0"/>
              <a:t>2005</a:t>
            </a:r>
            <a:endParaRPr lang="en-US" dirty="0"/>
          </a:p>
        </p:txBody>
      </p:sp>
      <p:sp>
        <p:nvSpPr>
          <p:cNvPr id="13" name="TextBox 12"/>
          <p:cNvSpPr txBox="1"/>
          <p:nvPr/>
        </p:nvSpPr>
        <p:spPr>
          <a:xfrm>
            <a:off x="721057" y="4419600"/>
            <a:ext cx="762000" cy="369332"/>
          </a:xfrm>
          <a:prstGeom prst="rect">
            <a:avLst/>
          </a:prstGeom>
          <a:noFill/>
        </p:spPr>
        <p:txBody>
          <a:bodyPr wrap="square" rtlCol="0">
            <a:spAutoFit/>
          </a:bodyPr>
          <a:lstStyle/>
          <a:p>
            <a:r>
              <a:rPr lang="en-US" dirty="0" smtClean="0"/>
              <a:t>2010</a:t>
            </a:r>
            <a:endParaRPr lang="en-US" dirty="0"/>
          </a:p>
        </p:txBody>
      </p:sp>
      <p:sp>
        <p:nvSpPr>
          <p:cNvPr id="14" name="TextBox 13"/>
          <p:cNvSpPr txBox="1"/>
          <p:nvPr/>
        </p:nvSpPr>
        <p:spPr>
          <a:xfrm>
            <a:off x="64008" y="5486400"/>
            <a:ext cx="1025856" cy="369332"/>
          </a:xfrm>
          <a:prstGeom prst="rect">
            <a:avLst/>
          </a:prstGeom>
          <a:noFill/>
        </p:spPr>
        <p:txBody>
          <a:bodyPr wrap="square" rtlCol="0">
            <a:spAutoFit/>
          </a:bodyPr>
          <a:lstStyle/>
          <a:p>
            <a:r>
              <a:rPr lang="en-US" dirty="0" smtClean="0"/>
              <a:t>Ongoing</a:t>
            </a:r>
            <a:endParaRPr lang="en-US" dirty="0"/>
          </a:p>
        </p:txBody>
      </p:sp>
      <p:sp>
        <p:nvSpPr>
          <p:cNvPr id="8" name="TextBox 7"/>
          <p:cNvSpPr txBox="1"/>
          <p:nvPr/>
        </p:nvSpPr>
        <p:spPr>
          <a:xfrm>
            <a:off x="743578" y="3336052"/>
            <a:ext cx="984738" cy="369332"/>
          </a:xfrm>
          <a:prstGeom prst="rect">
            <a:avLst/>
          </a:prstGeom>
          <a:noFill/>
        </p:spPr>
        <p:txBody>
          <a:bodyPr wrap="square" rtlCol="0">
            <a:spAutoFit/>
          </a:bodyPr>
          <a:lstStyle/>
          <a:p>
            <a:r>
              <a:rPr lang="en-US" dirty="0" smtClean="0"/>
              <a:t>2007-09</a:t>
            </a:r>
            <a:endParaRPr lang="en-US" dirty="0"/>
          </a:p>
        </p:txBody>
      </p:sp>
      <p:sp>
        <p:nvSpPr>
          <p:cNvPr id="10" name="TextBox 9"/>
          <p:cNvSpPr txBox="1"/>
          <p:nvPr/>
        </p:nvSpPr>
        <p:spPr>
          <a:xfrm>
            <a:off x="212916" y="1192605"/>
            <a:ext cx="762000" cy="369332"/>
          </a:xfrm>
          <a:prstGeom prst="rect">
            <a:avLst/>
          </a:prstGeom>
          <a:noFill/>
        </p:spPr>
        <p:txBody>
          <a:bodyPr wrap="square" rtlCol="0">
            <a:spAutoFit/>
          </a:bodyPr>
          <a:lstStyle/>
          <a:p>
            <a:r>
              <a:rPr lang="en-US" dirty="0" smtClean="0"/>
              <a:t>1999</a:t>
            </a:r>
            <a:endParaRPr lang="en-US" dirty="0"/>
          </a:p>
        </p:txBody>
      </p:sp>
    </p:spTree>
    <p:extLst>
      <p:ext uri="{BB962C8B-B14F-4D97-AF65-F5344CB8AC3E}">
        <p14:creationId xmlns:p14="http://schemas.microsoft.com/office/powerpoint/2010/main" xmlns="" val="2540536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43174A07-AA78-45BE-A3AB-B4585E178282}"/>
                                            </p:graphicEl>
                                          </p:spTgt>
                                        </p:tgtEl>
                                        <p:attrNameLst>
                                          <p:attrName>style.visibility</p:attrName>
                                        </p:attrNameLst>
                                      </p:cBhvr>
                                      <p:to>
                                        <p:strVal val="visible"/>
                                      </p:to>
                                    </p:set>
                                    <p:animEffect transition="in" filter="fade">
                                      <p:cBhvr>
                                        <p:cTn id="7" dur="500"/>
                                        <p:tgtEl>
                                          <p:spTgt spid="9">
                                            <p:graphicEl>
                                              <a:dgm id="{43174A07-AA78-45BE-A3AB-B4585E178282}"/>
                                            </p:graphicEl>
                                          </p:spTgt>
                                        </p:tgtEl>
                                      </p:cBhvr>
                                    </p:animEffect>
                                    <p:anim calcmode="lin" valueType="num">
                                      <p:cBhvr>
                                        <p:cTn id="8" dur="500" fill="hold"/>
                                        <p:tgtEl>
                                          <p:spTgt spid="9">
                                            <p:graphicEl>
                                              <a:dgm id="{43174A07-AA78-45BE-A3AB-B4585E178282}"/>
                                            </p:graphicEl>
                                          </p:spTgt>
                                        </p:tgtEl>
                                        <p:attrNameLst>
                                          <p:attrName>ppt_x</p:attrName>
                                        </p:attrNameLst>
                                      </p:cBhvr>
                                      <p:tavLst>
                                        <p:tav tm="0">
                                          <p:val>
                                            <p:strVal val="#ppt_x"/>
                                          </p:val>
                                        </p:tav>
                                        <p:tav tm="100000">
                                          <p:val>
                                            <p:strVal val="#ppt_x"/>
                                          </p:val>
                                        </p:tav>
                                      </p:tavLst>
                                    </p:anim>
                                    <p:anim calcmode="lin" valueType="num">
                                      <p:cBhvr>
                                        <p:cTn id="9" dur="500" fill="hold"/>
                                        <p:tgtEl>
                                          <p:spTgt spid="9">
                                            <p:graphicEl>
                                              <a:dgm id="{43174A07-AA78-45BE-A3AB-B4585E178282}"/>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graphicEl>
                                              <a:dgm id="{C6EB97D0-060D-4E55-9577-DBAB353FB482}"/>
                                            </p:graphicEl>
                                          </p:spTgt>
                                        </p:tgtEl>
                                        <p:attrNameLst>
                                          <p:attrName>style.visibility</p:attrName>
                                        </p:attrNameLst>
                                      </p:cBhvr>
                                      <p:to>
                                        <p:strVal val="visible"/>
                                      </p:to>
                                    </p:set>
                                    <p:animEffect transition="in" filter="fade">
                                      <p:cBhvr>
                                        <p:cTn id="12" dur="500"/>
                                        <p:tgtEl>
                                          <p:spTgt spid="9">
                                            <p:graphicEl>
                                              <a:dgm id="{C6EB97D0-060D-4E55-9577-DBAB353FB482}"/>
                                            </p:graphicEl>
                                          </p:spTgt>
                                        </p:tgtEl>
                                      </p:cBhvr>
                                    </p:animEffect>
                                    <p:anim calcmode="lin" valueType="num">
                                      <p:cBhvr>
                                        <p:cTn id="13" dur="500" fill="hold"/>
                                        <p:tgtEl>
                                          <p:spTgt spid="9">
                                            <p:graphicEl>
                                              <a:dgm id="{C6EB97D0-060D-4E55-9577-DBAB353FB482}"/>
                                            </p:graphicEl>
                                          </p:spTgt>
                                        </p:tgtEl>
                                        <p:attrNameLst>
                                          <p:attrName>ppt_x</p:attrName>
                                        </p:attrNameLst>
                                      </p:cBhvr>
                                      <p:tavLst>
                                        <p:tav tm="0">
                                          <p:val>
                                            <p:strVal val="#ppt_x"/>
                                          </p:val>
                                        </p:tav>
                                        <p:tav tm="100000">
                                          <p:val>
                                            <p:strVal val="#ppt_x"/>
                                          </p:val>
                                        </p:tav>
                                      </p:tavLst>
                                    </p:anim>
                                    <p:anim calcmode="lin" valueType="num">
                                      <p:cBhvr>
                                        <p:cTn id="14" dur="500" fill="hold"/>
                                        <p:tgtEl>
                                          <p:spTgt spid="9">
                                            <p:graphicEl>
                                              <a:dgm id="{C6EB97D0-060D-4E55-9577-DBAB353FB482}"/>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graphicEl>
                                              <a:dgm id="{E2E3EA38-DA8B-4527-8D41-618D9DABB0B8}"/>
                                            </p:graphicEl>
                                          </p:spTgt>
                                        </p:tgtEl>
                                        <p:attrNameLst>
                                          <p:attrName>style.visibility</p:attrName>
                                        </p:attrNameLst>
                                      </p:cBhvr>
                                      <p:to>
                                        <p:strVal val="visible"/>
                                      </p:to>
                                    </p:set>
                                    <p:animEffect transition="in" filter="fade">
                                      <p:cBhvr>
                                        <p:cTn id="17" dur="500"/>
                                        <p:tgtEl>
                                          <p:spTgt spid="9">
                                            <p:graphicEl>
                                              <a:dgm id="{E2E3EA38-DA8B-4527-8D41-618D9DABB0B8}"/>
                                            </p:graphicEl>
                                          </p:spTgt>
                                        </p:tgtEl>
                                      </p:cBhvr>
                                    </p:animEffect>
                                    <p:anim calcmode="lin" valueType="num">
                                      <p:cBhvr>
                                        <p:cTn id="18" dur="500" fill="hold"/>
                                        <p:tgtEl>
                                          <p:spTgt spid="9">
                                            <p:graphicEl>
                                              <a:dgm id="{E2E3EA38-DA8B-4527-8D41-618D9DABB0B8}"/>
                                            </p:graphicEl>
                                          </p:spTgt>
                                        </p:tgtEl>
                                        <p:attrNameLst>
                                          <p:attrName>ppt_x</p:attrName>
                                        </p:attrNameLst>
                                      </p:cBhvr>
                                      <p:tavLst>
                                        <p:tav tm="0">
                                          <p:val>
                                            <p:strVal val="#ppt_x"/>
                                          </p:val>
                                        </p:tav>
                                        <p:tav tm="100000">
                                          <p:val>
                                            <p:strVal val="#ppt_x"/>
                                          </p:val>
                                        </p:tav>
                                      </p:tavLst>
                                    </p:anim>
                                    <p:anim calcmode="lin" valueType="num">
                                      <p:cBhvr>
                                        <p:cTn id="19" dur="500" fill="hold"/>
                                        <p:tgtEl>
                                          <p:spTgt spid="9">
                                            <p:graphicEl>
                                              <a:dgm id="{E2E3EA38-DA8B-4527-8D41-618D9DABB0B8}"/>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graphicEl>
                                              <a:dgm id="{6C8650BD-AF28-4F16-90F2-B5ED1D327726}"/>
                                            </p:graphicEl>
                                          </p:spTgt>
                                        </p:tgtEl>
                                        <p:attrNameLst>
                                          <p:attrName>style.visibility</p:attrName>
                                        </p:attrNameLst>
                                      </p:cBhvr>
                                      <p:to>
                                        <p:strVal val="visible"/>
                                      </p:to>
                                    </p:set>
                                    <p:animEffect transition="in" filter="fade">
                                      <p:cBhvr>
                                        <p:cTn id="29" dur="500"/>
                                        <p:tgtEl>
                                          <p:spTgt spid="9">
                                            <p:graphicEl>
                                              <a:dgm id="{6C8650BD-AF28-4F16-90F2-B5ED1D327726}"/>
                                            </p:graphicEl>
                                          </p:spTgt>
                                        </p:tgtEl>
                                      </p:cBhvr>
                                    </p:animEffect>
                                    <p:anim calcmode="lin" valueType="num">
                                      <p:cBhvr>
                                        <p:cTn id="30" dur="500" fill="hold"/>
                                        <p:tgtEl>
                                          <p:spTgt spid="9">
                                            <p:graphicEl>
                                              <a:dgm id="{6C8650BD-AF28-4F16-90F2-B5ED1D327726}"/>
                                            </p:graphicEl>
                                          </p:spTgt>
                                        </p:tgtEl>
                                        <p:attrNameLst>
                                          <p:attrName>ppt_x</p:attrName>
                                        </p:attrNameLst>
                                      </p:cBhvr>
                                      <p:tavLst>
                                        <p:tav tm="0">
                                          <p:val>
                                            <p:strVal val="#ppt_x"/>
                                          </p:val>
                                        </p:tav>
                                        <p:tav tm="100000">
                                          <p:val>
                                            <p:strVal val="#ppt_x"/>
                                          </p:val>
                                        </p:tav>
                                      </p:tavLst>
                                    </p:anim>
                                    <p:anim calcmode="lin" valueType="num">
                                      <p:cBhvr>
                                        <p:cTn id="31" dur="500" fill="hold"/>
                                        <p:tgtEl>
                                          <p:spTgt spid="9">
                                            <p:graphicEl>
                                              <a:dgm id="{6C8650BD-AF28-4F16-90F2-B5ED1D327726}"/>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graphicEl>
                                              <a:dgm id="{1A9C762A-F489-409D-A991-6E3C2A759468}"/>
                                            </p:graphicEl>
                                          </p:spTgt>
                                        </p:tgtEl>
                                        <p:attrNameLst>
                                          <p:attrName>style.visibility</p:attrName>
                                        </p:attrNameLst>
                                      </p:cBhvr>
                                      <p:to>
                                        <p:strVal val="visible"/>
                                      </p:to>
                                    </p:set>
                                    <p:animEffect transition="in" filter="fade">
                                      <p:cBhvr>
                                        <p:cTn id="39" dur="500"/>
                                        <p:tgtEl>
                                          <p:spTgt spid="9">
                                            <p:graphicEl>
                                              <a:dgm id="{1A9C762A-F489-409D-A991-6E3C2A759468}"/>
                                            </p:graphicEl>
                                          </p:spTgt>
                                        </p:tgtEl>
                                      </p:cBhvr>
                                    </p:animEffect>
                                    <p:anim calcmode="lin" valueType="num">
                                      <p:cBhvr>
                                        <p:cTn id="40" dur="500" fill="hold"/>
                                        <p:tgtEl>
                                          <p:spTgt spid="9">
                                            <p:graphicEl>
                                              <a:dgm id="{1A9C762A-F489-409D-A991-6E3C2A759468}"/>
                                            </p:graphicEl>
                                          </p:spTgt>
                                        </p:tgtEl>
                                        <p:attrNameLst>
                                          <p:attrName>ppt_x</p:attrName>
                                        </p:attrNameLst>
                                      </p:cBhvr>
                                      <p:tavLst>
                                        <p:tav tm="0">
                                          <p:val>
                                            <p:strVal val="#ppt_x"/>
                                          </p:val>
                                        </p:tav>
                                        <p:tav tm="100000">
                                          <p:val>
                                            <p:strVal val="#ppt_x"/>
                                          </p:val>
                                        </p:tav>
                                      </p:tavLst>
                                    </p:anim>
                                    <p:anim calcmode="lin" valueType="num">
                                      <p:cBhvr>
                                        <p:cTn id="41" dur="500" fill="hold"/>
                                        <p:tgtEl>
                                          <p:spTgt spid="9">
                                            <p:graphicEl>
                                              <a:dgm id="{1A9C762A-F489-409D-A991-6E3C2A759468}"/>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graphicEl>
                                              <a:dgm id="{BACA9AF4-6586-492F-9BBD-B5A4976E2227}"/>
                                            </p:graphicEl>
                                          </p:spTgt>
                                        </p:tgtEl>
                                        <p:attrNameLst>
                                          <p:attrName>style.visibility</p:attrName>
                                        </p:attrNameLst>
                                      </p:cBhvr>
                                      <p:to>
                                        <p:strVal val="visible"/>
                                      </p:to>
                                    </p:set>
                                    <p:animEffect transition="in" filter="fade">
                                      <p:cBhvr>
                                        <p:cTn id="46" dur="500"/>
                                        <p:tgtEl>
                                          <p:spTgt spid="9">
                                            <p:graphicEl>
                                              <a:dgm id="{BACA9AF4-6586-492F-9BBD-B5A4976E2227}"/>
                                            </p:graphicEl>
                                          </p:spTgt>
                                        </p:tgtEl>
                                      </p:cBhvr>
                                    </p:animEffect>
                                    <p:anim calcmode="lin" valueType="num">
                                      <p:cBhvr>
                                        <p:cTn id="47" dur="500" fill="hold"/>
                                        <p:tgtEl>
                                          <p:spTgt spid="9">
                                            <p:graphicEl>
                                              <a:dgm id="{BACA9AF4-6586-492F-9BBD-B5A4976E2227}"/>
                                            </p:graphicEl>
                                          </p:spTgt>
                                        </p:tgtEl>
                                        <p:attrNameLst>
                                          <p:attrName>ppt_x</p:attrName>
                                        </p:attrNameLst>
                                      </p:cBhvr>
                                      <p:tavLst>
                                        <p:tav tm="0">
                                          <p:val>
                                            <p:strVal val="#ppt_x"/>
                                          </p:val>
                                        </p:tav>
                                        <p:tav tm="100000">
                                          <p:val>
                                            <p:strVal val="#ppt_x"/>
                                          </p:val>
                                        </p:tav>
                                      </p:tavLst>
                                    </p:anim>
                                    <p:anim calcmode="lin" valueType="num">
                                      <p:cBhvr>
                                        <p:cTn id="48" dur="500" fill="hold"/>
                                        <p:tgtEl>
                                          <p:spTgt spid="9">
                                            <p:graphicEl>
                                              <a:dgm id="{BACA9AF4-6586-492F-9BBD-B5A4976E2227}"/>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
                                            <p:graphicEl>
                                              <a:dgm id="{A5C2911C-D9D0-43AD-A624-1214700E3D66}"/>
                                            </p:graphicEl>
                                          </p:spTgt>
                                        </p:tgtEl>
                                        <p:attrNameLst>
                                          <p:attrName>style.visibility</p:attrName>
                                        </p:attrNameLst>
                                      </p:cBhvr>
                                      <p:to>
                                        <p:strVal val="visible"/>
                                      </p:to>
                                    </p:set>
                                    <p:animEffect transition="in" filter="fade">
                                      <p:cBhvr>
                                        <p:cTn id="51" dur="500"/>
                                        <p:tgtEl>
                                          <p:spTgt spid="9">
                                            <p:graphicEl>
                                              <a:dgm id="{A5C2911C-D9D0-43AD-A624-1214700E3D66}"/>
                                            </p:graphicEl>
                                          </p:spTgt>
                                        </p:tgtEl>
                                      </p:cBhvr>
                                    </p:animEffect>
                                    <p:anim calcmode="lin" valueType="num">
                                      <p:cBhvr>
                                        <p:cTn id="52" dur="500" fill="hold"/>
                                        <p:tgtEl>
                                          <p:spTgt spid="9">
                                            <p:graphicEl>
                                              <a:dgm id="{A5C2911C-D9D0-43AD-A624-1214700E3D66}"/>
                                            </p:graphicEl>
                                          </p:spTgt>
                                        </p:tgtEl>
                                        <p:attrNameLst>
                                          <p:attrName>ppt_x</p:attrName>
                                        </p:attrNameLst>
                                      </p:cBhvr>
                                      <p:tavLst>
                                        <p:tav tm="0">
                                          <p:val>
                                            <p:strVal val="#ppt_x"/>
                                          </p:val>
                                        </p:tav>
                                        <p:tav tm="100000">
                                          <p:val>
                                            <p:strVal val="#ppt_x"/>
                                          </p:val>
                                        </p:tav>
                                      </p:tavLst>
                                    </p:anim>
                                    <p:anim calcmode="lin" valueType="num">
                                      <p:cBhvr>
                                        <p:cTn id="53" dur="500" fill="hold"/>
                                        <p:tgtEl>
                                          <p:spTgt spid="9">
                                            <p:graphicEl>
                                              <a:dgm id="{A5C2911C-D9D0-43AD-A624-1214700E3D66}"/>
                                            </p:graphic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anim calcmode="lin" valueType="num">
                                      <p:cBhvr>
                                        <p:cTn id="57" dur="500" fill="hold"/>
                                        <p:tgtEl>
                                          <p:spTgt spid="8"/>
                                        </p:tgtEl>
                                        <p:attrNameLst>
                                          <p:attrName>ppt_x</p:attrName>
                                        </p:attrNameLst>
                                      </p:cBhvr>
                                      <p:tavLst>
                                        <p:tav tm="0">
                                          <p:val>
                                            <p:strVal val="#ppt_x"/>
                                          </p:val>
                                        </p:tav>
                                        <p:tav tm="100000">
                                          <p:val>
                                            <p:strVal val="#ppt_x"/>
                                          </p:val>
                                        </p:tav>
                                      </p:tavLst>
                                    </p:anim>
                                    <p:anim calcmode="lin" valueType="num">
                                      <p:cBhvr>
                                        <p:cTn id="5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graphicEl>
                                              <a:dgm id="{13A1C451-CB4B-4F75-AC22-B01B3F7BD5DA}"/>
                                            </p:graphicEl>
                                          </p:spTgt>
                                        </p:tgtEl>
                                        <p:attrNameLst>
                                          <p:attrName>style.visibility</p:attrName>
                                        </p:attrNameLst>
                                      </p:cBhvr>
                                      <p:to>
                                        <p:strVal val="visible"/>
                                      </p:to>
                                    </p:set>
                                    <p:animEffect transition="in" filter="fade">
                                      <p:cBhvr>
                                        <p:cTn id="63" dur="500"/>
                                        <p:tgtEl>
                                          <p:spTgt spid="9">
                                            <p:graphicEl>
                                              <a:dgm id="{13A1C451-CB4B-4F75-AC22-B01B3F7BD5DA}"/>
                                            </p:graphicEl>
                                          </p:spTgt>
                                        </p:tgtEl>
                                      </p:cBhvr>
                                    </p:animEffect>
                                    <p:anim calcmode="lin" valueType="num">
                                      <p:cBhvr>
                                        <p:cTn id="64" dur="500" fill="hold"/>
                                        <p:tgtEl>
                                          <p:spTgt spid="9">
                                            <p:graphicEl>
                                              <a:dgm id="{13A1C451-CB4B-4F75-AC22-B01B3F7BD5DA}"/>
                                            </p:graphicEl>
                                          </p:spTgt>
                                        </p:tgtEl>
                                        <p:attrNameLst>
                                          <p:attrName>ppt_x</p:attrName>
                                        </p:attrNameLst>
                                      </p:cBhvr>
                                      <p:tavLst>
                                        <p:tav tm="0">
                                          <p:val>
                                            <p:strVal val="#ppt_x"/>
                                          </p:val>
                                        </p:tav>
                                        <p:tav tm="100000">
                                          <p:val>
                                            <p:strVal val="#ppt_x"/>
                                          </p:val>
                                        </p:tav>
                                      </p:tavLst>
                                    </p:anim>
                                    <p:anim calcmode="lin" valueType="num">
                                      <p:cBhvr>
                                        <p:cTn id="65" dur="500" fill="hold"/>
                                        <p:tgtEl>
                                          <p:spTgt spid="9">
                                            <p:graphicEl>
                                              <a:dgm id="{13A1C451-CB4B-4F75-AC22-B01B3F7BD5DA}"/>
                                            </p:graphic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anim calcmode="lin" valueType="num">
                                      <p:cBhvr>
                                        <p:cTn id="69" dur="500" fill="hold"/>
                                        <p:tgtEl>
                                          <p:spTgt spid="13"/>
                                        </p:tgtEl>
                                        <p:attrNameLst>
                                          <p:attrName>ppt_x</p:attrName>
                                        </p:attrNameLst>
                                      </p:cBhvr>
                                      <p:tavLst>
                                        <p:tav tm="0">
                                          <p:val>
                                            <p:strVal val="#ppt_x"/>
                                          </p:val>
                                        </p:tav>
                                        <p:tav tm="100000">
                                          <p:val>
                                            <p:strVal val="#ppt_x"/>
                                          </p:val>
                                        </p:tav>
                                      </p:tavLst>
                                    </p:anim>
                                    <p:anim calcmode="lin" valueType="num">
                                      <p:cBhvr>
                                        <p:cTn id="70" dur="500" fill="hold"/>
                                        <p:tgtEl>
                                          <p:spTgt spid="1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9">
                                            <p:graphicEl>
                                              <a:dgm id="{3342645A-207C-421E-9050-89CA2B339807}"/>
                                            </p:graphicEl>
                                          </p:spTgt>
                                        </p:tgtEl>
                                        <p:attrNameLst>
                                          <p:attrName>style.visibility</p:attrName>
                                        </p:attrNameLst>
                                      </p:cBhvr>
                                      <p:to>
                                        <p:strVal val="visible"/>
                                      </p:to>
                                    </p:set>
                                    <p:animEffect transition="in" filter="fade">
                                      <p:cBhvr>
                                        <p:cTn id="73" dur="500"/>
                                        <p:tgtEl>
                                          <p:spTgt spid="9">
                                            <p:graphicEl>
                                              <a:dgm id="{3342645A-207C-421E-9050-89CA2B339807}"/>
                                            </p:graphicEl>
                                          </p:spTgt>
                                        </p:tgtEl>
                                      </p:cBhvr>
                                    </p:animEffect>
                                    <p:anim calcmode="lin" valueType="num">
                                      <p:cBhvr>
                                        <p:cTn id="74" dur="500" fill="hold"/>
                                        <p:tgtEl>
                                          <p:spTgt spid="9">
                                            <p:graphicEl>
                                              <a:dgm id="{3342645A-207C-421E-9050-89CA2B339807}"/>
                                            </p:graphicEl>
                                          </p:spTgt>
                                        </p:tgtEl>
                                        <p:attrNameLst>
                                          <p:attrName>ppt_x</p:attrName>
                                        </p:attrNameLst>
                                      </p:cBhvr>
                                      <p:tavLst>
                                        <p:tav tm="0">
                                          <p:val>
                                            <p:strVal val="#ppt_x"/>
                                          </p:val>
                                        </p:tav>
                                        <p:tav tm="100000">
                                          <p:val>
                                            <p:strVal val="#ppt_x"/>
                                          </p:val>
                                        </p:tav>
                                      </p:tavLst>
                                    </p:anim>
                                    <p:anim calcmode="lin" valueType="num">
                                      <p:cBhvr>
                                        <p:cTn id="75" dur="500" fill="hold"/>
                                        <p:tgtEl>
                                          <p:spTgt spid="9">
                                            <p:graphicEl>
                                              <a:dgm id="{3342645A-207C-421E-9050-89CA2B339807}"/>
                                            </p:graphic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9">
                                            <p:graphicEl>
                                              <a:dgm id="{B478726B-932C-4DE9-84ED-CCD5986C31D8}"/>
                                            </p:graphicEl>
                                          </p:spTgt>
                                        </p:tgtEl>
                                        <p:attrNameLst>
                                          <p:attrName>style.visibility</p:attrName>
                                        </p:attrNameLst>
                                      </p:cBhvr>
                                      <p:to>
                                        <p:strVal val="visible"/>
                                      </p:to>
                                    </p:set>
                                    <p:animEffect transition="in" filter="fade">
                                      <p:cBhvr>
                                        <p:cTn id="80" dur="500"/>
                                        <p:tgtEl>
                                          <p:spTgt spid="9">
                                            <p:graphicEl>
                                              <a:dgm id="{B478726B-932C-4DE9-84ED-CCD5986C31D8}"/>
                                            </p:graphicEl>
                                          </p:spTgt>
                                        </p:tgtEl>
                                      </p:cBhvr>
                                    </p:animEffect>
                                    <p:anim calcmode="lin" valueType="num">
                                      <p:cBhvr>
                                        <p:cTn id="81" dur="500" fill="hold"/>
                                        <p:tgtEl>
                                          <p:spTgt spid="9">
                                            <p:graphicEl>
                                              <a:dgm id="{B478726B-932C-4DE9-84ED-CCD5986C31D8}"/>
                                            </p:graphicEl>
                                          </p:spTgt>
                                        </p:tgtEl>
                                        <p:attrNameLst>
                                          <p:attrName>ppt_x</p:attrName>
                                        </p:attrNameLst>
                                      </p:cBhvr>
                                      <p:tavLst>
                                        <p:tav tm="0">
                                          <p:val>
                                            <p:strVal val="#ppt_x"/>
                                          </p:val>
                                        </p:tav>
                                        <p:tav tm="100000">
                                          <p:val>
                                            <p:strVal val="#ppt_x"/>
                                          </p:val>
                                        </p:tav>
                                      </p:tavLst>
                                    </p:anim>
                                    <p:anim calcmode="lin" valueType="num">
                                      <p:cBhvr>
                                        <p:cTn id="82" dur="500" fill="hold"/>
                                        <p:tgtEl>
                                          <p:spTgt spid="9">
                                            <p:graphicEl>
                                              <a:dgm id="{B478726B-932C-4DE9-84ED-CCD5986C31D8}"/>
                                            </p:graphicEl>
                                          </p:spTgt>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500"/>
                                        <p:tgtEl>
                                          <p:spTgt spid="14"/>
                                        </p:tgtEl>
                                      </p:cBhvr>
                                    </p:animEffect>
                                    <p:anim calcmode="lin" valueType="num">
                                      <p:cBhvr>
                                        <p:cTn id="86" dur="500" fill="hold"/>
                                        <p:tgtEl>
                                          <p:spTgt spid="14"/>
                                        </p:tgtEl>
                                        <p:attrNameLst>
                                          <p:attrName>ppt_x</p:attrName>
                                        </p:attrNameLst>
                                      </p:cBhvr>
                                      <p:tavLst>
                                        <p:tav tm="0">
                                          <p:val>
                                            <p:strVal val="#ppt_x"/>
                                          </p:val>
                                        </p:tav>
                                        <p:tav tm="100000">
                                          <p:val>
                                            <p:strVal val="#ppt_x"/>
                                          </p:val>
                                        </p:tav>
                                      </p:tavLst>
                                    </p:anim>
                                    <p:anim calcmode="lin" valueType="num">
                                      <p:cBhvr>
                                        <p:cTn id="87" dur="500" fill="hold"/>
                                        <p:tgtEl>
                                          <p:spTgt spid="14"/>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9">
                                            <p:graphicEl>
                                              <a:dgm id="{8E4325ED-1BA2-4624-B932-2B58B416503E}"/>
                                            </p:graphicEl>
                                          </p:spTgt>
                                        </p:tgtEl>
                                        <p:attrNameLst>
                                          <p:attrName>style.visibility</p:attrName>
                                        </p:attrNameLst>
                                      </p:cBhvr>
                                      <p:to>
                                        <p:strVal val="visible"/>
                                      </p:to>
                                    </p:set>
                                    <p:animEffect transition="in" filter="fade">
                                      <p:cBhvr>
                                        <p:cTn id="90" dur="500"/>
                                        <p:tgtEl>
                                          <p:spTgt spid="9">
                                            <p:graphicEl>
                                              <a:dgm id="{8E4325ED-1BA2-4624-B932-2B58B416503E}"/>
                                            </p:graphicEl>
                                          </p:spTgt>
                                        </p:tgtEl>
                                      </p:cBhvr>
                                    </p:animEffect>
                                    <p:anim calcmode="lin" valueType="num">
                                      <p:cBhvr>
                                        <p:cTn id="91" dur="500" fill="hold"/>
                                        <p:tgtEl>
                                          <p:spTgt spid="9">
                                            <p:graphicEl>
                                              <a:dgm id="{8E4325ED-1BA2-4624-B932-2B58B416503E}"/>
                                            </p:graphicEl>
                                          </p:spTgt>
                                        </p:tgtEl>
                                        <p:attrNameLst>
                                          <p:attrName>ppt_x</p:attrName>
                                        </p:attrNameLst>
                                      </p:cBhvr>
                                      <p:tavLst>
                                        <p:tav tm="0">
                                          <p:val>
                                            <p:strVal val="#ppt_x"/>
                                          </p:val>
                                        </p:tav>
                                        <p:tav tm="100000">
                                          <p:val>
                                            <p:strVal val="#ppt_x"/>
                                          </p:val>
                                        </p:tav>
                                      </p:tavLst>
                                    </p:anim>
                                    <p:anim calcmode="lin" valueType="num">
                                      <p:cBhvr>
                                        <p:cTn id="92" dur="500" fill="hold"/>
                                        <p:tgtEl>
                                          <p:spTgt spid="9">
                                            <p:graphicEl>
                                              <a:dgm id="{8E4325ED-1BA2-4624-B932-2B58B41650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2" grpId="0"/>
      <p:bldP spid="13" grpId="0"/>
      <p:bldP spid="14"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2">
            <a:lumMod val="75000"/>
          </a:schemeClr>
        </a:solidFill>
        <a:effectLst/>
      </p:bgPr>
    </p:bg>
    <p:spTree>
      <p:nvGrpSpPr>
        <p:cNvPr id="1" name=""/>
        <p:cNvGrpSpPr/>
        <p:nvPr/>
      </p:nvGrpSpPr>
      <p:grpSpPr>
        <a:xfrm>
          <a:off x="0" y="0"/>
          <a:ext cx="0" cy="0"/>
          <a:chOff x="0" y="0"/>
          <a:chExt cx="0" cy="0"/>
        </a:xfrm>
      </p:grpSpPr>
      <p:sp>
        <p:nvSpPr>
          <p:cNvPr id="32771" name="Rectangle 23"/>
          <p:cNvSpPr>
            <a:spLocks noGrp="1" noChangeArrowheads="1"/>
          </p:cNvSpPr>
          <p:nvPr>
            <p:ph type="title"/>
          </p:nvPr>
        </p:nvSpPr>
        <p:spPr>
          <a:xfrm>
            <a:off x="0" y="0"/>
            <a:ext cx="9144000" cy="729854"/>
          </a:xfrm>
          <a:prstGeom prst="rect">
            <a:avLst/>
          </a:prstGeom>
        </p:spPr>
        <p:txBody>
          <a:bodyPr/>
          <a:lstStyle/>
          <a:p>
            <a:pPr eaLnBrk="1" hangingPunct="1"/>
            <a:r>
              <a:rPr lang="en-US" dirty="0" smtClean="0">
                <a:latin typeface="+mn-lt"/>
              </a:rPr>
              <a:t>HIT Model</a:t>
            </a:r>
          </a:p>
        </p:txBody>
      </p:sp>
      <p:sp>
        <p:nvSpPr>
          <p:cNvPr id="50" name="Slide Number Placeholder 49"/>
          <p:cNvSpPr>
            <a:spLocks noGrp="1"/>
          </p:cNvSpPr>
          <p:nvPr>
            <p:ph type="sldNum" sz="quarter" idx="12"/>
          </p:nvPr>
        </p:nvSpPr>
        <p:spPr/>
        <p:txBody>
          <a:bodyPr/>
          <a:lstStyle/>
          <a:p>
            <a:fld id="{0CB016A6-E42C-4255-9639-BF8CD777F2C2}" type="slidenum">
              <a:rPr lang="en-US" smtClean="0"/>
              <a:pPr/>
              <a:t>25</a:t>
            </a:fld>
            <a:endParaRPr lang="en-US" dirty="0"/>
          </a:p>
        </p:txBody>
      </p:sp>
      <p:pic>
        <p:nvPicPr>
          <p:cNvPr id="37" name="Picture 36" descr="hit_model2.jpg"/>
          <p:cNvPicPr/>
          <p:nvPr/>
        </p:nvPicPr>
        <p:blipFill>
          <a:blip r:embed="rId3" cstate="print"/>
          <a:stretch>
            <a:fillRect/>
          </a:stretch>
        </p:blipFill>
        <p:spPr>
          <a:xfrm>
            <a:off x="359230" y="985249"/>
            <a:ext cx="8392886" cy="4801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66136756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bg2">
            <a:lumMod val="75000"/>
          </a:schemeClr>
        </a:solidFill>
        <a:effectLst/>
      </p:bgPr>
    </p:bg>
    <p:spTree>
      <p:nvGrpSpPr>
        <p:cNvPr id="1" name=""/>
        <p:cNvGrpSpPr/>
        <p:nvPr/>
      </p:nvGrpSpPr>
      <p:grpSpPr>
        <a:xfrm>
          <a:off x="0" y="0"/>
          <a:ext cx="0" cy="0"/>
          <a:chOff x="0" y="0"/>
          <a:chExt cx="0" cy="0"/>
        </a:xfrm>
      </p:grpSpPr>
      <p:sp>
        <p:nvSpPr>
          <p:cNvPr id="32771" name="Rectangle 23"/>
          <p:cNvSpPr>
            <a:spLocks noGrp="1" noChangeArrowheads="1"/>
          </p:cNvSpPr>
          <p:nvPr>
            <p:ph type="title"/>
          </p:nvPr>
        </p:nvSpPr>
        <p:spPr>
          <a:xfrm>
            <a:off x="0" y="0"/>
            <a:ext cx="9144000" cy="729854"/>
          </a:xfrm>
          <a:prstGeom prst="rect">
            <a:avLst/>
          </a:prstGeom>
        </p:spPr>
        <p:txBody>
          <a:bodyPr/>
          <a:lstStyle/>
          <a:p>
            <a:pPr eaLnBrk="1" hangingPunct="1"/>
            <a:r>
              <a:rPr lang="en-US" dirty="0" smtClean="0">
                <a:latin typeface="+mn-lt"/>
              </a:rPr>
              <a:t>HIT Model</a:t>
            </a:r>
          </a:p>
        </p:txBody>
      </p:sp>
      <p:grpSp>
        <p:nvGrpSpPr>
          <p:cNvPr id="32772" name="Group 47"/>
          <p:cNvGrpSpPr>
            <a:grpSpLocks/>
          </p:cNvGrpSpPr>
          <p:nvPr/>
        </p:nvGrpSpPr>
        <p:grpSpPr bwMode="auto">
          <a:xfrm>
            <a:off x="380455" y="860662"/>
            <a:ext cx="8306346" cy="4952195"/>
            <a:chOff x="180975" y="963613"/>
            <a:chExt cx="8886825" cy="5448300"/>
          </a:xfrm>
        </p:grpSpPr>
        <p:sp>
          <p:nvSpPr>
            <p:cNvPr id="32774" name="AutoShape 2"/>
            <p:cNvSpPr>
              <a:spLocks noChangeArrowheads="1"/>
            </p:cNvSpPr>
            <p:nvPr/>
          </p:nvSpPr>
          <p:spPr bwMode="auto">
            <a:xfrm>
              <a:off x="293688" y="5337175"/>
              <a:ext cx="1816100" cy="396875"/>
            </a:xfrm>
            <a:prstGeom prst="parallelogram">
              <a:avLst>
                <a:gd name="adj" fmla="val 114400"/>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Rainfall</a:t>
              </a:r>
            </a:p>
          </p:txBody>
        </p:sp>
        <p:sp>
          <p:nvSpPr>
            <p:cNvPr id="32775" name="AutoShape 3"/>
            <p:cNvSpPr>
              <a:spLocks noChangeArrowheads="1"/>
            </p:cNvSpPr>
            <p:nvPr/>
          </p:nvSpPr>
          <p:spPr bwMode="auto">
            <a:xfrm>
              <a:off x="257175" y="5900738"/>
              <a:ext cx="1822450" cy="404812"/>
            </a:xfrm>
            <a:prstGeom prst="parallelogram">
              <a:avLst>
                <a:gd name="adj" fmla="val 112549"/>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Support</a:t>
              </a:r>
            </a:p>
            <a:p>
              <a:pPr algn="ctr"/>
              <a:r>
                <a:rPr lang="en-US" sz="1200" b="1">
                  <a:solidFill>
                    <a:srgbClr val="FFE59B"/>
                  </a:solidFill>
                  <a:cs typeface="Arial" charset="0"/>
                </a:rPr>
                <a:t>Practice</a:t>
              </a:r>
            </a:p>
          </p:txBody>
        </p:sp>
        <p:sp>
          <p:nvSpPr>
            <p:cNvPr id="32776" name="AutoShape 4"/>
            <p:cNvSpPr>
              <a:spLocks noChangeArrowheads="1"/>
            </p:cNvSpPr>
            <p:nvPr/>
          </p:nvSpPr>
          <p:spPr bwMode="auto">
            <a:xfrm>
              <a:off x="381000" y="1143000"/>
              <a:ext cx="1295400" cy="381000"/>
            </a:xfrm>
            <a:prstGeom prst="parallelogram">
              <a:avLst>
                <a:gd name="adj" fmla="val 85000"/>
              </a:avLst>
            </a:prstGeom>
            <a:solidFill>
              <a:srgbClr val="009999"/>
            </a:solidFill>
            <a:ln w="9525">
              <a:solidFill>
                <a:schemeClr val="tx1"/>
              </a:solidFill>
              <a:miter lim="800000"/>
              <a:headEnd/>
              <a:tailEnd/>
            </a:ln>
          </p:spPr>
          <p:txBody>
            <a:bodyPr wrap="none" anchor="ctr"/>
            <a:lstStyle/>
            <a:p>
              <a:pPr algn="ctr"/>
              <a:r>
                <a:rPr lang="en-US" sz="1200" b="1" dirty="0">
                  <a:solidFill>
                    <a:srgbClr val="FFE59B"/>
                  </a:solidFill>
                  <a:cs typeface="Arial" charset="0"/>
                </a:rPr>
                <a:t>Land Cover</a:t>
              </a:r>
            </a:p>
          </p:txBody>
        </p:sp>
        <p:sp>
          <p:nvSpPr>
            <p:cNvPr id="32777" name="AutoShape 5"/>
            <p:cNvSpPr>
              <a:spLocks noChangeArrowheads="1"/>
            </p:cNvSpPr>
            <p:nvPr/>
          </p:nvSpPr>
          <p:spPr bwMode="auto">
            <a:xfrm>
              <a:off x="330200" y="4219575"/>
              <a:ext cx="1970088" cy="439738"/>
            </a:xfrm>
            <a:prstGeom prst="parallelogram">
              <a:avLst>
                <a:gd name="adj" fmla="val 112004"/>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Landuse/Tillage</a:t>
              </a:r>
            </a:p>
          </p:txBody>
        </p:sp>
        <p:sp>
          <p:nvSpPr>
            <p:cNvPr id="32778" name="AutoShape 6"/>
            <p:cNvSpPr>
              <a:spLocks noChangeArrowheads="1"/>
            </p:cNvSpPr>
            <p:nvPr/>
          </p:nvSpPr>
          <p:spPr bwMode="auto">
            <a:xfrm>
              <a:off x="246063" y="1851025"/>
              <a:ext cx="1262062" cy="342900"/>
            </a:xfrm>
            <a:prstGeom prst="parallelogram">
              <a:avLst>
                <a:gd name="adj" fmla="val 92014"/>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Soil Clay</a:t>
              </a:r>
            </a:p>
            <a:p>
              <a:pPr algn="ctr"/>
              <a:r>
                <a:rPr lang="en-US" sz="1200" b="1">
                  <a:solidFill>
                    <a:srgbClr val="FFE59B"/>
                  </a:solidFill>
                  <a:cs typeface="Arial" charset="0"/>
                </a:rPr>
                <a:t>Content</a:t>
              </a:r>
            </a:p>
          </p:txBody>
        </p:sp>
        <p:sp>
          <p:nvSpPr>
            <p:cNvPr id="32779" name="AutoShape 7"/>
            <p:cNvSpPr>
              <a:spLocks noChangeArrowheads="1"/>
            </p:cNvSpPr>
            <p:nvPr/>
          </p:nvSpPr>
          <p:spPr bwMode="auto">
            <a:xfrm>
              <a:off x="325438" y="4819650"/>
              <a:ext cx="1828800" cy="404813"/>
            </a:xfrm>
            <a:prstGeom prst="parallelogram">
              <a:avLst>
                <a:gd name="adj" fmla="val 112941"/>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Soil Erodibility</a:t>
              </a:r>
            </a:p>
          </p:txBody>
        </p:sp>
        <p:sp>
          <p:nvSpPr>
            <p:cNvPr id="32780" name="AutoShape 8"/>
            <p:cNvSpPr>
              <a:spLocks noChangeArrowheads="1"/>
            </p:cNvSpPr>
            <p:nvPr/>
          </p:nvSpPr>
          <p:spPr bwMode="auto">
            <a:xfrm>
              <a:off x="180975" y="2566988"/>
              <a:ext cx="1268413" cy="357187"/>
            </a:xfrm>
            <a:prstGeom prst="parallelogram">
              <a:avLst>
                <a:gd name="adj" fmla="val 88778"/>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DEM</a:t>
              </a:r>
            </a:p>
          </p:txBody>
        </p:sp>
        <p:sp>
          <p:nvSpPr>
            <p:cNvPr id="32781" name="AutoShape 9"/>
            <p:cNvSpPr>
              <a:spLocks noChangeArrowheads="1"/>
            </p:cNvSpPr>
            <p:nvPr/>
          </p:nvSpPr>
          <p:spPr bwMode="auto">
            <a:xfrm>
              <a:off x="6386513" y="1662113"/>
              <a:ext cx="1676400" cy="685800"/>
            </a:xfrm>
            <a:prstGeom prst="parallelogram">
              <a:avLst>
                <a:gd name="adj" fmla="val 61111"/>
              </a:avLst>
            </a:prstGeom>
            <a:solidFill>
              <a:srgbClr val="00CC99"/>
            </a:solidFill>
            <a:ln w="9525">
              <a:solidFill>
                <a:schemeClr val="tx1"/>
              </a:solidFill>
              <a:miter lim="800000"/>
              <a:headEnd/>
              <a:tailEnd/>
            </a:ln>
          </p:spPr>
          <p:txBody>
            <a:bodyPr wrap="none" anchor="ctr"/>
            <a:lstStyle/>
            <a:p>
              <a:pPr algn="ctr"/>
              <a:r>
                <a:rPr lang="en-US" b="1">
                  <a:solidFill>
                    <a:srgbClr val="FFE59B"/>
                  </a:solidFill>
                  <a:cs typeface="Arial" charset="0"/>
                </a:rPr>
                <a:t>  </a:t>
              </a:r>
              <a:r>
                <a:rPr lang="en-US" b="1">
                  <a:solidFill>
                    <a:schemeClr val="bg1"/>
                  </a:solidFill>
                  <a:cs typeface="Arial" charset="0"/>
                </a:rPr>
                <a:t>Delivery </a:t>
              </a:r>
            </a:p>
            <a:p>
              <a:pPr algn="ctr"/>
              <a:r>
                <a:rPr lang="en-US" b="1">
                  <a:solidFill>
                    <a:schemeClr val="bg1"/>
                  </a:solidFill>
                  <a:cs typeface="Arial" charset="0"/>
                </a:rPr>
                <a:t>Ratio</a:t>
              </a:r>
            </a:p>
          </p:txBody>
        </p:sp>
        <p:sp>
          <p:nvSpPr>
            <p:cNvPr id="32782" name="AutoShape 10"/>
            <p:cNvSpPr>
              <a:spLocks noChangeArrowheads="1"/>
            </p:cNvSpPr>
            <p:nvPr/>
          </p:nvSpPr>
          <p:spPr bwMode="auto">
            <a:xfrm>
              <a:off x="6102350" y="4810125"/>
              <a:ext cx="1828800" cy="685800"/>
            </a:xfrm>
            <a:prstGeom prst="parallelogram">
              <a:avLst>
                <a:gd name="adj" fmla="val 66667"/>
              </a:avLst>
            </a:prstGeom>
            <a:solidFill>
              <a:srgbClr val="00CC99"/>
            </a:solidFill>
            <a:ln w="9525">
              <a:solidFill>
                <a:schemeClr val="tx1"/>
              </a:solidFill>
              <a:miter lim="800000"/>
              <a:headEnd/>
              <a:tailEnd/>
            </a:ln>
          </p:spPr>
          <p:txBody>
            <a:bodyPr wrap="none" anchor="ctr"/>
            <a:lstStyle/>
            <a:p>
              <a:pPr algn="ctr"/>
              <a:r>
                <a:rPr lang="en-US" b="1">
                  <a:solidFill>
                    <a:schemeClr val="bg1"/>
                  </a:solidFill>
                  <a:cs typeface="Arial" charset="0"/>
                </a:rPr>
                <a:t>Soil </a:t>
              </a:r>
            </a:p>
            <a:p>
              <a:pPr algn="ctr"/>
              <a:r>
                <a:rPr lang="en-US" b="1">
                  <a:solidFill>
                    <a:schemeClr val="bg1"/>
                  </a:solidFill>
                  <a:cs typeface="Arial" charset="0"/>
                </a:rPr>
                <a:t>Erosion</a:t>
              </a:r>
            </a:p>
          </p:txBody>
        </p:sp>
        <p:sp>
          <p:nvSpPr>
            <p:cNvPr id="151563" name="Rectangle 11"/>
            <p:cNvSpPr>
              <a:spLocks noChangeArrowheads="1"/>
            </p:cNvSpPr>
            <p:nvPr/>
          </p:nvSpPr>
          <p:spPr bwMode="auto">
            <a:xfrm>
              <a:off x="7696232" y="3227017"/>
              <a:ext cx="1371568" cy="609179"/>
            </a:xfrm>
            <a:prstGeom prst="rect">
              <a:avLst/>
            </a:prstGeom>
            <a:solidFill>
              <a:srgbClr val="00CC99"/>
            </a:solidFill>
            <a:ln w="9525">
              <a:solidFill>
                <a:srgbClr val="00CC99"/>
              </a:solidFill>
              <a:miter lim="800000"/>
              <a:headEnd/>
              <a:tailEnd/>
            </a:ln>
            <a:effectLst>
              <a:outerShdw dist="107763" dir="2700000" algn="ctr" rotWithShape="0">
                <a:schemeClr val="bg2"/>
              </a:outerShdw>
            </a:effectLst>
          </p:spPr>
          <p:txBody>
            <a:bodyPr wrap="none" anchor="ctr"/>
            <a:lstStyle/>
            <a:p>
              <a:pPr algn="ctr">
                <a:defRPr/>
              </a:pPr>
              <a:r>
                <a:rPr lang="en-US" b="1">
                  <a:solidFill>
                    <a:schemeClr val="bg1"/>
                  </a:solidFill>
                </a:rPr>
                <a:t>Sediment</a:t>
              </a:r>
            </a:p>
            <a:p>
              <a:pPr algn="ctr">
                <a:defRPr/>
              </a:pPr>
              <a:r>
                <a:rPr lang="en-US" b="1">
                  <a:solidFill>
                    <a:schemeClr val="bg1"/>
                  </a:solidFill>
                </a:rPr>
                <a:t> Yield</a:t>
              </a:r>
            </a:p>
          </p:txBody>
        </p:sp>
        <p:sp>
          <p:nvSpPr>
            <p:cNvPr id="32784" name="Line 12"/>
            <p:cNvSpPr>
              <a:spLocks noChangeShapeType="1"/>
            </p:cNvSpPr>
            <p:nvPr/>
          </p:nvSpPr>
          <p:spPr bwMode="auto">
            <a:xfrm flipV="1">
              <a:off x="3635375" y="1990725"/>
              <a:ext cx="782638" cy="15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85" name="Line 13"/>
            <p:cNvSpPr>
              <a:spLocks noChangeShapeType="1"/>
            </p:cNvSpPr>
            <p:nvPr/>
          </p:nvSpPr>
          <p:spPr bwMode="auto">
            <a:xfrm>
              <a:off x="3724275" y="1354138"/>
              <a:ext cx="936625"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86" name="Line 14"/>
            <p:cNvSpPr>
              <a:spLocks noChangeShapeType="1"/>
            </p:cNvSpPr>
            <p:nvPr/>
          </p:nvSpPr>
          <p:spPr bwMode="auto">
            <a:xfrm flipV="1">
              <a:off x="3503613" y="2238375"/>
              <a:ext cx="819150" cy="5635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87" name="Line 15"/>
            <p:cNvSpPr>
              <a:spLocks noChangeShapeType="1"/>
            </p:cNvSpPr>
            <p:nvPr/>
          </p:nvSpPr>
          <p:spPr bwMode="auto">
            <a:xfrm>
              <a:off x="4138613" y="4440238"/>
              <a:ext cx="2230437" cy="4984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88" name="Line 16"/>
            <p:cNvSpPr>
              <a:spLocks noChangeShapeType="1"/>
            </p:cNvSpPr>
            <p:nvPr/>
          </p:nvSpPr>
          <p:spPr bwMode="auto">
            <a:xfrm>
              <a:off x="4152900" y="3832225"/>
              <a:ext cx="2328863" cy="9207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89" name="Line 17"/>
            <p:cNvSpPr>
              <a:spLocks noChangeShapeType="1"/>
            </p:cNvSpPr>
            <p:nvPr/>
          </p:nvSpPr>
          <p:spPr bwMode="auto">
            <a:xfrm>
              <a:off x="2195513" y="4421188"/>
              <a:ext cx="661987" cy="63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90" name="Line 18"/>
            <p:cNvSpPr>
              <a:spLocks noChangeShapeType="1"/>
            </p:cNvSpPr>
            <p:nvPr/>
          </p:nvSpPr>
          <p:spPr bwMode="auto">
            <a:xfrm>
              <a:off x="4133850" y="5027613"/>
              <a:ext cx="2133600" cy="269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91" name="Line 19"/>
            <p:cNvSpPr>
              <a:spLocks noChangeShapeType="1"/>
            </p:cNvSpPr>
            <p:nvPr/>
          </p:nvSpPr>
          <p:spPr bwMode="auto">
            <a:xfrm>
              <a:off x="5730875" y="2016125"/>
              <a:ext cx="801688" cy="15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92" name="Line 20"/>
            <p:cNvSpPr>
              <a:spLocks noChangeShapeType="1"/>
            </p:cNvSpPr>
            <p:nvPr/>
          </p:nvSpPr>
          <p:spPr bwMode="auto">
            <a:xfrm flipV="1">
              <a:off x="7229475" y="3925888"/>
              <a:ext cx="377825" cy="8191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93" name="Line 21"/>
            <p:cNvSpPr>
              <a:spLocks noChangeShapeType="1"/>
            </p:cNvSpPr>
            <p:nvPr/>
          </p:nvSpPr>
          <p:spPr bwMode="auto">
            <a:xfrm>
              <a:off x="1206500" y="2984500"/>
              <a:ext cx="1798638" cy="73501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94" name="Line 22"/>
            <p:cNvSpPr>
              <a:spLocks noChangeShapeType="1"/>
            </p:cNvSpPr>
            <p:nvPr/>
          </p:nvSpPr>
          <p:spPr bwMode="auto">
            <a:xfrm>
              <a:off x="1543050" y="1331913"/>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95" name="AutoShape 24"/>
            <p:cNvSpPr>
              <a:spLocks noChangeArrowheads="1"/>
            </p:cNvSpPr>
            <p:nvPr/>
          </p:nvSpPr>
          <p:spPr bwMode="auto">
            <a:xfrm>
              <a:off x="2319338" y="1165225"/>
              <a:ext cx="1574800" cy="381000"/>
            </a:xfrm>
            <a:prstGeom prst="parallelogram">
              <a:avLst>
                <a:gd name="adj" fmla="val 103333"/>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Surface</a:t>
              </a:r>
            </a:p>
            <a:p>
              <a:pPr algn="ctr"/>
              <a:r>
                <a:rPr lang="en-US" sz="1200" b="1">
                  <a:solidFill>
                    <a:srgbClr val="FFE59B"/>
                  </a:solidFill>
                  <a:cs typeface="Arial" charset="0"/>
                </a:rPr>
                <a:t>Roughness</a:t>
              </a:r>
            </a:p>
          </p:txBody>
        </p:sp>
        <p:sp>
          <p:nvSpPr>
            <p:cNvPr id="32796" name="Line 25"/>
            <p:cNvSpPr>
              <a:spLocks noChangeShapeType="1"/>
            </p:cNvSpPr>
            <p:nvPr/>
          </p:nvSpPr>
          <p:spPr bwMode="auto">
            <a:xfrm>
              <a:off x="1425575" y="2006600"/>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97" name="AutoShape 26"/>
            <p:cNvSpPr>
              <a:spLocks noChangeArrowheads="1"/>
            </p:cNvSpPr>
            <p:nvPr/>
          </p:nvSpPr>
          <p:spPr bwMode="auto">
            <a:xfrm>
              <a:off x="2162175" y="1825625"/>
              <a:ext cx="1574800" cy="381000"/>
            </a:xfrm>
            <a:prstGeom prst="parallelogram">
              <a:avLst>
                <a:gd name="adj" fmla="val 103333"/>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Soil</a:t>
              </a:r>
            </a:p>
            <a:p>
              <a:pPr algn="ctr"/>
              <a:r>
                <a:rPr lang="en-US" sz="1200" b="1">
                  <a:solidFill>
                    <a:srgbClr val="FFE59B"/>
                  </a:solidFill>
                  <a:cs typeface="Arial" charset="0"/>
                </a:rPr>
                <a:t>Texture</a:t>
              </a:r>
            </a:p>
          </p:txBody>
        </p:sp>
        <p:sp>
          <p:nvSpPr>
            <p:cNvPr id="32798" name="Line 27"/>
            <p:cNvSpPr>
              <a:spLocks noChangeShapeType="1"/>
            </p:cNvSpPr>
            <p:nvPr/>
          </p:nvSpPr>
          <p:spPr bwMode="auto">
            <a:xfrm>
              <a:off x="1379538" y="2738438"/>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799" name="AutoShape 28"/>
            <p:cNvSpPr>
              <a:spLocks noChangeArrowheads="1"/>
            </p:cNvSpPr>
            <p:nvPr/>
          </p:nvSpPr>
          <p:spPr bwMode="auto">
            <a:xfrm>
              <a:off x="2116138" y="2557463"/>
              <a:ext cx="1574800" cy="381000"/>
            </a:xfrm>
            <a:prstGeom prst="parallelogram">
              <a:avLst>
                <a:gd name="adj" fmla="val 103333"/>
              </a:avLst>
            </a:prstGeom>
            <a:solidFill>
              <a:srgbClr val="009999"/>
            </a:solidFill>
            <a:ln w="9525">
              <a:solidFill>
                <a:schemeClr val="tx1"/>
              </a:solidFill>
              <a:miter lim="800000"/>
              <a:headEnd/>
              <a:tailEnd/>
            </a:ln>
          </p:spPr>
          <p:txBody>
            <a:bodyPr wrap="none" anchor="ctr"/>
            <a:lstStyle/>
            <a:p>
              <a:pPr algn="ctr"/>
              <a:r>
                <a:rPr lang="en-US" sz="1200" b="1" dirty="0">
                  <a:solidFill>
                    <a:srgbClr val="FFE59B"/>
                  </a:solidFill>
                  <a:cs typeface="Arial" charset="0"/>
                </a:rPr>
                <a:t>Distance to</a:t>
              </a:r>
            </a:p>
            <a:p>
              <a:pPr algn="ctr"/>
              <a:r>
                <a:rPr lang="en-US" sz="1200" b="1" dirty="0">
                  <a:solidFill>
                    <a:srgbClr val="FFE59B"/>
                  </a:solidFill>
                  <a:cs typeface="Arial" charset="0"/>
                </a:rPr>
                <a:t>Stream</a:t>
              </a:r>
            </a:p>
          </p:txBody>
        </p:sp>
        <p:sp>
          <p:nvSpPr>
            <p:cNvPr id="32800" name="AutoShape 29"/>
            <p:cNvSpPr>
              <a:spLocks noChangeArrowheads="1"/>
            </p:cNvSpPr>
            <p:nvPr/>
          </p:nvSpPr>
          <p:spPr bwMode="auto">
            <a:xfrm>
              <a:off x="4322763" y="1827213"/>
              <a:ext cx="1574800" cy="381000"/>
            </a:xfrm>
            <a:prstGeom prst="parallelogram">
              <a:avLst>
                <a:gd name="adj" fmla="val 103333"/>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Weighting</a:t>
              </a:r>
            </a:p>
          </p:txBody>
        </p:sp>
        <p:sp>
          <p:nvSpPr>
            <p:cNvPr id="32801" name="AutoShape 30"/>
            <p:cNvSpPr>
              <a:spLocks noChangeArrowheads="1"/>
            </p:cNvSpPr>
            <p:nvPr/>
          </p:nvSpPr>
          <p:spPr bwMode="auto">
            <a:xfrm>
              <a:off x="2752725" y="4214813"/>
              <a:ext cx="1525588" cy="430212"/>
            </a:xfrm>
            <a:prstGeom prst="parallelogram">
              <a:avLst>
                <a:gd name="adj" fmla="val 88653"/>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C Factor</a:t>
              </a:r>
            </a:p>
          </p:txBody>
        </p:sp>
        <p:sp>
          <p:nvSpPr>
            <p:cNvPr id="32802" name="AutoShape 31"/>
            <p:cNvSpPr>
              <a:spLocks noChangeArrowheads="1"/>
            </p:cNvSpPr>
            <p:nvPr/>
          </p:nvSpPr>
          <p:spPr bwMode="auto">
            <a:xfrm>
              <a:off x="2738438" y="4764088"/>
              <a:ext cx="1525587" cy="430212"/>
            </a:xfrm>
            <a:prstGeom prst="parallelogram">
              <a:avLst>
                <a:gd name="adj" fmla="val 88653"/>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K Factor</a:t>
              </a:r>
            </a:p>
          </p:txBody>
        </p:sp>
        <p:sp>
          <p:nvSpPr>
            <p:cNvPr id="32803" name="AutoShape 32"/>
            <p:cNvSpPr>
              <a:spLocks noChangeArrowheads="1"/>
            </p:cNvSpPr>
            <p:nvPr/>
          </p:nvSpPr>
          <p:spPr bwMode="auto">
            <a:xfrm>
              <a:off x="2740025" y="5305425"/>
              <a:ext cx="1525588" cy="430213"/>
            </a:xfrm>
            <a:prstGeom prst="parallelogram">
              <a:avLst>
                <a:gd name="adj" fmla="val 88653"/>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R Factor</a:t>
              </a:r>
            </a:p>
          </p:txBody>
        </p:sp>
        <p:sp>
          <p:nvSpPr>
            <p:cNvPr id="32804" name="AutoShape 33"/>
            <p:cNvSpPr>
              <a:spLocks noChangeArrowheads="1"/>
            </p:cNvSpPr>
            <p:nvPr/>
          </p:nvSpPr>
          <p:spPr bwMode="auto">
            <a:xfrm>
              <a:off x="2717800" y="5886450"/>
              <a:ext cx="1525588" cy="430213"/>
            </a:xfrm>
            <a:prstGeom prst="parallelogram">
              <a:avLst>
                <a:gd name="adj" fmla="val 88653"/>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P Factor</a:t>
              </a:r>
            </a:p>
          </p:txBody>
        </p:sp>
        <p:sp>
          <p:nvSpPr>
            <p:cNvPr id="32805" name="Line 34"/>
            <p:cNvSpPr>
              <a:spLocks noChangeShapeType="1"/>
            </p:cNvSpPr>
            <p:nvPr/>
          </p:nvSpPr>
          <p:spPr bwMode="auto">
            <a:xfrm>
              <a:off x="2165350" y="4970463"/>
              <a:ext cx="661988" cy="63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806" name="Line 35"/>
            <p:cNvSpPr>
              <a:spLocks noChangeShapeType="1"/>
            </p:cNvSpPr>
            <p:nvPr/>
          </p:nvSpPr>
          <p:spPr bwMode="auto">
            <a:xfrm>
              <a:off x="2127250" y="5503863"/>
              <a:ext cx="661988" cy="63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807" name="Line 36"/>
            <p:cNvSpPr>
              <a:spLocks noChangeShapeType="1"/>
            </p:cNvSpPr>
            <p:nvPr/>
          </p:nvSpPr>
          <p:spPr bwMode="auto">
            <a:xfrm>
              <a:off x="2105025" y="6069013"/>
              <a:ext cx="661988" cy="63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808" name="AutoShape 37"/>
            <p:cNvSpPr>
              <a:spLocks noChangeArrowheads="1"/>
            </p:cNvSpPr>
            <p:nvPr/>
          </p:nvSpPr>
          <p:spPr bwMode="auto">
            <a:xfrm>
              <a:off x="2747963" y="3600450"/>
              <a:ext cx="1525587" cy="430213"/>
            </a:xfrm>
            <a:prstGeom prst="parallelogram">
              <a:avLst>
                <a:gd name="adj" fmla="val 88653"/>
              </a:avLst>
            </a:prstGeom>
            <a:solidFill>
              <a:srgbClr val="009999"/>
            </a:solidFill>
            <a:ln w="9525">
              <a:solidFill>
                <a:schemeClr val="tx1"/>
              </a:solidFill>
              <a:miter lim="800000"/>
              <a:headEnd/>
              <a:tailEnd/>
            </a:ln>
          </p:spPr>
          <p:txBody>
            <a:bodyPr wrap="none" anchor="ctr"/>
            <a:lstStyle/>
            <a:p>
              <a:pPr algn="ctr"/>
              <a:r>
                <a:rPr lang="en-US" sz="1200" b="1">
                  <a:solidFill>
                    <a:srgbClr val="FFE59B"/>
                  </a:solidFill>
                  <a:cs typeface="Arial" charset="0"/>
                </a:rPr>
                <a:t>LS Factor</a:t>
              </a:r>
            </a:p>
          </p:txBody>
        </p:sp>
        <p:sp>
          <p:nvSpPr>
            <p:cNvPr id="32809" name="Line 38"/>
            <p:cNvSpPr>
              <a:spLocks noChangeShapeType="1"/>
            </p:cNvSpPr>
            <p:nvPr/>
          </p:nvSpPr>
          <p:spPr bwMode="auto">
            <a:xfrm flipV="1">
              <a:off x="4191000" y="5268913"/>
              <a:ext cx="1985963" cy="2603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810" name="Line 39"/>
            <p:cNvSpPr>
              <a:spLocks noChangeShapeType="1"/>
            </p:cNvSpPr>
            <p:nvPr/>
          </p:nvSpPr>
          <p:spPr bwMode="auto">
            <a:xfrm flipV="1">
              <a:off x="4143375" y="5508625"/>
              <a:ext cx="1890713" cy="58261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811" name="Line 40"/>
            <p:cNvSpPr>
              <a:spLocks noChangeShapeType="1"/>
            </p:cNvSpPr>
            <p:nvPr/>
          </p:nvSpPr>
          <p:spPr bwMode="auto">
            <a:xfrm>
              <a:off x="7172325" y="2406650"/>
              <a:ext cx="473075" cy="7572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812" name="Rectangle 41"/>
            <p:cNvSpPr>
              <a:spLocks noChangeArrowheads="1"/>
            </p:cNvSpPr>
            <p:nvPr/>
          </p:nvSpPr>
          <p:spPr bwMode="auto">
            <a:xfrm>
              <a:off x="2551113" y="3335338"/>
              <a:ext cx="1863725" cy="3073400"/>
            </a:xfrm>
            <a:prstGeom prst="rect">
              <a:avLst/>
            </a:prstGeom>
            <a:noFill/>
            <a:ln w="9525">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32813" name="Text Box 42"/>
            <p:cNvSpPr txBox="1">
              <a:spLocks noChangeArrowheads="1"/>
            </p:cNvSpPr>
            <p:nvPr/>
          </p:nvSpPr>
          <p:spPr bwMode="auto">
            <a:xfrm>
              <a:off x="5253038" y="6045200"/>
              <a:ext cx="159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cs typeface="Arial" charset="0"/>
                </a:rPr>
                <a:t>RUSLE</a:t>
              </a:r>
              <a:r>
                <a:rPr lang="en-US" baseline="30000">
                  <a:cs typeface="Arial" charset="0"/>
                </a:rPr>
                <a:t>2</a:t>
              </a:r>
            </a:p>
          </p:txBody>
        </p:sp>
        <p:sp>
          <p:nvSpPr>
            <p:cNvPr id="32814" name="Line 43"/>
            <p:cNvSpPr>
              <a:spLocks noChangeShapeType="1"/>
            </p:cNvSpPr>
            <p:nvPr/>
          </p:nvSpPr>
          <p:spPr bwMode="auto">
            <a:xfrm>
              <a:off x="4406900" y="6218238"/>
              <a:ext cx="887413"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2815" name="Rectangle 44"/>
            <p:cNvSpPr>
              <a:spLocks noChangeArrowheads="1"/>
            </p:cNvSpPr>
            <p:nvPr/>
          </p:nvSpPr>
          <p:spPr bwMode="auto">
            <a:xfrm>
              <a:off x="2058988" y="1022350"/>
              <a:ext cx="3894137" cy="2106613"/>
            </a:xfrm>
            <a:prstGeom prst="rect">
              <a:avLst/>
            </a:prstGeom>
            <a:noFill/>
            <a:ln w="9525">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32816" name="Text Box 45"/>
            <p:cNvSpPr txBox="1">
              <a:spLocks noChangeArrowheads="1"/>
            </p:cNvSpPr>
            <p:nvPr/>
          </p:nvSpPr>
          <p:spPr bwMode="auto">
            <a:xfrm>
              <a:off x="6816725" y="963613"/>
              <a:ext cx="159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cs typeface="Arial" charset="0"/>
                </a:rPr>
                <a:t>SEDMOD</a:t>
              </a:r>
              <a:r>
                <a:rPr lang="en-US" baseline="30000">
                  <a:cs typeface="Arial" charset="0"/>
                </a:rPr>
                <a:t>1</a:t>
              </a:r>
            </a:p>
          </p:txBody>
        </p:sp>
        <p:sp>
          <p:nvSpPr>
            <p:cNvPr id="32817" name="Line 46"/>
            <p:cNvSpPr>
              <a:spLocks noChangeShapeType="1"/>
            </p:cNvSpPr>
            <p:nvPr/>
          </p:nvSpPr>
          <p:spPr bwMode="auto">
            <a:xfrm>
              <a:off x="5970588" y="1136650"/>
              <a:ext cx="887412" cy="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2773" name="Text Box 4"/>
          <p:cNvSpPr txBox="1">
            <a:spLocks noChangeArrowheads="1"/>
          </p:cNvSpPr>
          <p:nvPr/>
        </p:nvSpPr>
        <p:spPr bwMode="auto">
          <a:xfrm>
            <a:off x="180868" y="5874889"/>
            <a:ext cx="3794107" cy="515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rabicPeriod"/>
            </a:pPr>
            <a:r>
              <a:rPr lang="en-US" sz="1100" dirty="0">
                <a:latin typeface="+mn-lt"/>
                <a:cs typeface="Arial" charset="0"/>
              </a:rPr>
              <a:t>Fraser.  May 1999</a:t>
            </a:r>
          </a:p>
          <a:p>
            <a:pPr eaLnBrk="1" hangingPunct="1">
              <a:spcBef>
                <a:spcPct val="50000"/>
              </a:spcBef>
              <a:buFontTx/>
              <a:buAutoNum type="arabicPeriod"/>
            </a:pPr>
            <a:r>
              <a:rPr lang="en-US" sz="1100" dirty="0" err="1">
                <a:latin typeface="+mn-lt"/>
                <a:cs typeface="Arial" charset="0"/>
              </a:rPr>
              <a:t>Renard</a:t>
            </a:r>
            <a:r>
              <a:rPr lang="en-US" sz="1100" dirty="0">
                <a:latin typeface="+mn-lt"/>
                <a:cs typeface="Arial" charset="0"/>
              </a:rPr>
              <a:t>, Foster, </a:t>
            </a:r>
            <a:r>
              <a:rPr lang="en-US" sz="1100" dirty="0" err="1">
                <a:latin typeface="+mn-lt"/>
                <a:cs typeface="Arial" charset="0"/>
              </a:rPr>
              <a:t>Weesies</a:t>
            </a:r>
            <a:r>
              <a:rPr lang="en-US" sz="1100" dirty="0">
                <a:latin typeface="+mn-lt"/>
                <a:cs typeface="Arial" charset="0"/>
              </a:rPr>
              <a:t>, McCool, Yoder.  1996.</a:t>
            </a:r>
          </a:p>
        </p:txBody>
      </p:sp>
      <p:sp>
        <p:nvSpPr>
          <p:cNvPr id="50" name="Slide Number Placeholder 49"/>
          <p:cNvSpPr>
            <a:spLocks noGrp="1"/>
          </p:cNvSpPr>
          <p:nvPr>
            <p:ph type="sldNum" sz="quarter" idx="12"/>
          </p:nvPr>
        </p:nvSpPr>
        <p:spPr/>
        <p:txBody>
          <a:bodyPr/>
          <a:lstStyle/>
          <a:p>
            <a:fld id="{0CB016A6-E42C-4255-9639-BF8CD777F2C2}" type="slidenum">
              <a:rPr lang="en-US" smtClean="0"/>
              <a:pPr/>
              <a:t>26</a:t>
            </a:fld>
            <a:endParaRPr lang="en-US" dirty="0"/>
          </a:p>
        </p:txBody>
      </p:sp>
    </p:spTree>
    <p:extLst>
      <p:ext uri="{BB962C8B-B14F-4D97-AF65-F5344CB8AC3E}">
        <p14:creationId xmlns:p14="http://schemas.microsoft.com/office/powerpoint/2010/main" xmlns="" val="266136756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HIT: </a:t>
            </a:r>
            <a:r>
              <a:rPr lang="en-US" sz="3600" dirty="0" smtClean="0"/>
              <a:t>Resolutions</a:t>
            </a:r>
            <a:endParaRPr lang="en-US" dirty="0"/>
          </a:p>
        </p:txBody>
      </p:sp>
      <p:sp>
        <p:nvSpPr>
          <p:cNvPr id="3" name="Slide Number Placeholder 2"/>
          <p:cNvSpPr>
            <a:spLocks noGrp="1"/>
          </p:cNvSpPr>
          <p:nvPr>
            <p:ph type="sldNum" sz="quarter" idx="12"/>
          </p:nvPr>
        </p:nvSpPr>
        <p:spPr/>
        <p:txBody>
          <a:bodyPr/>
          <a:lstStyle/>
          <a:p>
            <a:fld id="{0CB016A6-E42C-4255-9639-BF8CD777F2C2}" type="slidenum">
              <a:rPr lang="en-US" smtClean="0"/>
              <a:pPr/>
              <a:t>27</a:t>
            </a:fld>
            <a:endParaRPr lang="en-US" dirty="0"/>
          </a:p>
        </p:txBody>
      </p:sp>
      <p:pic>
        <p:nvPicPr>
          <p:cNvPr id="4" name="Picture 3" descr="10meter_availability_byendof_2012.jpg"/>
          <p:cNvPicPr/>
          <p:nvPr/>
        </p:nvPicPr>
        <p:blipFill>
          <a:blip r:embed="rId3" cstate="screen"/>
          <a:stretch>
            <a:fillRect/>
          </a:stretch>
        </p:blipFill>
        <p:spPr>
          <a:xfrm>
            <a:off x="1136" y="914400"/>
            <a:ext cx="9142863" cy="5257800"/>
          </a:xfrm>
          <a:prstGeom prst="rect">
            <a:avLst/>
          </a:prstGeom>
          <a:ln w="38100" cap="sq">
            <a:solidFill>
              <a:schemeClr val="tx2">
                <a:lumMod val="50000"/>
              </a:schemeClr>
            </a:solidFill>
            <a:prstDash val="solid"/>
            <a:miter lim="800000"/>
          </a:ln>
          <a:effectLst>
            <a:outerShdw blurRad="50800" dist="38100" dir="2700000" algn="tl" rotWithShape="0">
              <a:srgbClr val="000000">
                <a:alpha val="43000"/>
              </a:srgbClr>
            </a:outerShdw>
          </a:effectLst>
        </p:spPr>
      </p:pic>
      <p:graphicFrame>
        <p:nvGraphicFramePr>
          <p:cNvPr id="6" name="Diagram 5"/>
          <p:cNvGraphicFramePr/>
          <p:nvPr>
            <p:extLst>
              <p:ext uri="{D42A27DB-BD31-4B8C-83A1-F6EECF244321}">
                <p14:modId xmlns:p14="http://schemas.microsoft.com/office/powerpoint/2010/main" xmlns="" val="2196255362"/>
              </p:ext>
            </p:extLst>
          </p:nvPr>
        </p:nvGraphicFramePr>
        <p:xfrm>
          <a:off x="5034225" y="938048"/>
          <a:ext cx="3500176" cy="180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34477540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prstGeom prst="rect">
            <a:avLst/>
          </a:prstGeom>
        </p:spPr>
        <p:txBody>
          <a:bodyPr/>
          <a:lstStyle/>
          <a:p>
            <a:pPr eaLnBrk="1" hangingPunct="1"/>
            <a:r>
              <a:rPr lang="en-US" sz="4000" dirty="0" smtClean="0"/>
              <a:t>HIT: </a:t>
            </a:r>
            <a:r>
              <a:rPr lang="en-US" sz="2400" b="1" dirty="0" smtClean="0"/>
              <a:t>Spatially exploring areas at high-risk for sediment loading</a:t>
            </a:r>
          </a:p>
        </p:txBody>
      </p:sp>
      <p:pic>
        <p:nvPicPr>
          <p:cNvPr id="38916" name="Picture 13" descr="maple_site35.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27100" y="1738313"/>
            <a:ext cx="3508375" cy="281146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12" descr="maple_site35_sed.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22338" y="1741488"/>
            <a:ext cx="3508375" cy="2809875"/>
          </a:xfrm>
          <a:prstGeom prst="rect">
            <a:avLst/>
          </a:prstGeom>
          <a:noFill/>
          <a:ln w="12700">
            <a:solidFill>
              <a:schemeClr val="tx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38918" name="TextBox 14"/>
          <p:cNvSpPr txBox="1">
            <a:spLocks noChangeArrowheads="1"/>
          </p:cNvSpPr>
          <p:nvPr/>
        </p:nvSpPr>
        <p:spPr bwMode="auto">
          <a:xfrm>
            <a:off x="939800" y="1066800"/>
            <a:ext cx="4076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latin typeface="+mn-lt"/>
                <a:cs typeface="Arial" charset="0"/>
              </a:rPr>
              <a:t>A site in the Maple River Watershed:</a:t>
            </a:r>
          </a:p>
        </p:txBody>
      </p:sp>
      <p:pic>
        <p:nvPicPr>
          <p:cNvPr id="16" name="Picture 15" descr="maple_site35_photo.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46600" y="1727200"/>
            <a:ext cx="4421188" cy="3316288"/>
          </a:xfrm>
          <a:prstGeom prst="rect">
            <a:avLst/>
          </a:prstGeom>
          <a:noFill/>
          <a:ln w="12700">
            <a:solidFill>
              <a:schemeClr val="tx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20"/>
          <p:cNvGrpSpPr>
            <a:grpSpLocks/>
          </p:cNvGrpSpPr>
          <p:nvPr/>
        </p:nvGrpSpPr>
        <p:grpSpPr bwMode="auto">
          <a:xfrm>
            <a:off x="1181100" y="4724400"/>
            <a:ext cx="2098675" cy="828675"/>
            <a:chOff x="1181100" y="4724400"/>
            <a:chExt cx="2098261" cy="828477"/>
          </a:xfrm>
        </p:grpSpPr>
        <p:sp>
          <p:nvSpPr>
            <p:cNvPr id="17" name="Rectangle 16"/>
            <p:cNvSpPr/>
            <p:nvPr/>
          </p:nvSpPr>
          <p:spPr>
            <a:xfrm>
              <a:off x="1181100" y="5295763"/>
              <a:ext cx="342832" cy="203151"/>
            </a:xfrm>
            <a:prstGeom prst="rect">
              <a:avLst/>
            </a:prstGeom>
            <a:solidFill>
              <a:srgbClr val="73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1181100" y="5041824"/>
              <a:ext cx="342832" cy="2031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1181100" y="4787885"/>
              <a:ext cx="342832" cy="203151"/>
            </a:xfrm>
            <a:prstGeom prst="rect">
              <a:avLst/>
            </a:prstGeom>
            <a:solidFill>
              <a:srgbClr val="FFBEB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26" name="TextBox 10"/>
            <p:cNvSpPr txBox="1">
              <a:spLocks noChangeArrowheads="1"/>
            </p:cNvSpPr>
            <p:nvPr/>
          </p:nvSpPr>
          <p:spPr bwMode="auto">
            <a:xfrm>
              <a:off x="1524000" y="4724400"/>
              <a:ext cx="17251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cs typeface="Arial" charset="0"/>
                </a:rPr>
                <a:t>0.2 – 0.4 tons/acre</a:t>
              </a:r>
            </a:p>
          </p:txBody>
        </p:sp>
        <p:sp>
          <p:nvSpPr>
            <p:cNvPr id="38927" name="TextBox 11"/>
            <p:cNvSpPr txBox="1">
              <a:spLocks noChangeArrowheads="1"/>
            </p:cNvSpPr>
            <p:nvPr/>
          </p:nvSpPr>
          <p:spPr bwMode="auto">
            <a:xfrm>
              <a:off x="1536700" y="4991100"/>
              <a:ext cx="172515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cs typeface="Arial" charset="0"/>
                </a:rPr>
                <a:t>0.4 – 0.8 tons/acre</a:t>
              </a:r>
            </a:p>
          </p:txBody>
        </p:sp>
        <p:sp>
          <p:nvSpPr>
            <p:cNvPr id="38928" name="TextBox 19"/>
            <p:cNvSpPr txBox="1">
              <a:spLocks noChangeArrowheads="1"/>
            </p:cNvSpPr>
            <p:nvPr/>
          </p:nvSpPr>
          <p:spPr bwMode="auto">
            <a:xfrm>
              <a:off x="1549400" y="5245100"/>
              <a:ext cx="172996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cs typeface="Arial" charset="0"/>
                </a:rPr>
                <a:t> </a:t>
              </a:r>
              <a:r>
                <a:rPr lang="en-US" sz="1400" b="1" dirty="0" smtClean="0">
                  <a:cs typeface="Arial" charset="0"/>
                </a:rPr>
                <a:t>  </a:t>
              </a:r>
              <a:r>
                <a:rPr lang="en-US" sz="1400" b="1" dirty="0">
                  <a:cs typeface="Arial" charset="0"/>
                </a:rPr>
                <a:t>&gt; 0.8    tons/acre</a:t>
              </a:r>
            </a:p>
          </p:txBody>
        </p:sp>
      </p:grpSp>
      <p:sp>
        <p:nvSpPr>
          <p:cNvPr id="22" name="Oval 21"/>
          <p:cNvSpPr/>
          <p:nvPr/>
        </p:nvSpPr>
        <p:spPr>
          <a:xfrm>
            <a:off x="3009900" y="2044700"/>
            <a:ext cx="647700" cy="6223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p:cNvSpPr txBox="1">
            <a:spLocks noChangeArrowheads="1"/>
          </p:cNvSpPr>
          <p:nvPr/>
        </p:nvSpPr>
        <p:spPr bwMode="auto">
          <a:xfrm>
            <a:off x="4546600" y="5118099"/>
            <a:ext cx="299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latin typeface="+mn-lt"/>
                <a:cs typeface="Arial" charset="0"/>
              </a:rPr>
              <a:t>Corn residue runoff in ditch.</a:t>
            </a:r>
          </a:p>
        </p:txBody>
      </p:sp>
      <p:sp>
        <p:nvSpPr>
          <p:cNvPr id="20" name="Slide Number Placeholder 19"/>
          <p:cNvSpPr>
            <a:spLocks noGrp="1"/>
          </p:cNvSpPr>
          <p:nvPr>
            <p:ph type="sldNum" sz="quarter" idx="12"/>
          </p:nvPr>
        </p:nvSpPr>
        <p:spPr/>
        <p:txBody>
          <a:bodyPr/>
          <a:lstStyle/>
          <a:p>
            <a:fld id="{0CB016A6-E42C-4255-9639-BF8CD777F2C2}" type="slidenum">
              <a:rPr lang="en-US" smtClean="0"/>
              <a:pPr/>
              <a:t>28</a:t>
            </a:fld>
            <a:endParaRPr lang="en-US" dirty="0"/>
          </a:p>
        </p:txBody>
      </p:sp>
    </p:spTree>
    <p:extLst>
      <p:ext uri="{BB962C8B-B14F-4D97-AF65-F5344CB8AC3E}">
        <p14:creationId xmlns:p14="http://schemas.microsoft.com/office/powerpoint/2010/main" xmlns="" val="4278684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nodeType="afterGroup">
                            <p:stCondLst>
                              <p:cond delay="500"/>
                            </p:stCondLst>
                            <p:childTnLst>
                              <p:par>
                                <p:cTn id="17" presetID="42"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prstGeom prst="rect">
            <a:avLst/>
          </a:prstGeom>
        </p:spPr>
        <p:txBody>
          <a:bodyPr/>
          <a:lstStyle/>
          <a:p>
            <a:pPr eaLnBrk="1" hangingPunct="1"/>
            <a:r>
              <a:rPr lang="en-US" sz="4000" dirty="0" smtClean="0"/>
              <a:t>HIT:</a:t>
            </a:r>
            <a:r>
              <a:rPr lang="en-US" sz="3200" dirty="0" smtClean="0"/>
              <a:t> Field Evaluations</a:t>
            </a:r>
          </a:p>
        </p:txBody>
      </p:sp>
      <p:sp>
        <p:nvSpPr>
          <p:cNvPr id="44036" name="Text Box 6"/>
          <p:cNvSpPr txBox="1">
            <a:spLocks noChangeArrowheads="1"/>
          </p:cNvSpPr>
          <p:nvPr/>
        </p:nvSpPr>
        <p:spPr bwMode="auto">
          <a:xfrm>
            <a:off x="457200" y="914400"/>
            <a:ext cx="5181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latin typeface="+mn-lt"/>
                <a:cs typeface="Arial" charset="0"/>
              </a:rPr>
              <a:t>The C.D. technicians visited over 200 fields in the pilot watersheds and evaluated the accuracy of the high-risk maps.</a:t>
            </a:r>
          </a:p>
        </p:txBody>
      </p:sp>
      <p:pic>
        <p:nvPicPr>
          <p:cNvPr id="5017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2133600"/>
            <a:ext cx="3803650" cy="4064000"/>
          </a:xfrm>
          <a:prstGeom prst="rect">
            <a:avLst/>
          </a:prstGeom>
          <a:noFill/>
          <a:ln w="12700">
            <a:solidFill>
              <a:schemeClr val="tx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8"/>
          <p:cNvGrpSpPr>
            <a:grpSpLocks/>
          </p:cNvGrpSpPr>
          <p:nvPr/>
        </p:nvGrpSpPr>
        <p:grpSpPr bwMode="auto">
          <a:xfrm>
            <a:off x="5562600" y="990600"/>
            <a:ext cx="3328987" cy="5202238"/>
            <a:chOff x="5303837" y="1508125"/>
            <a:chExt cx="3328305" cy="5202878"/>
          </a:xfrm>
        </p:grpSpPr>
        <p:pic>
          <p:nvPicPr>
            <p:cNvPr id="44039" name="Picture 5" descr="hit_eval_form1.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03837" y="1508125"/>
              <a:ext cx="3328305" cy="2968625"/>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44040" name="Picture 6" descr="hit_eval_form2.jpg"/>
            <p:cNvPicPr>
              <a:picLocks noChangeAspect="1"/>
            </p:cNvPicPr>
            <p:nvPr/>
          </p:nvPicPr>
          <p:blipFill>
            <a:blip r:embed="rId5" cstate="print">
              <a:extLst>
                <a:ext uri="{28A0092B-C50C-407E-A947-70E740481C1C}">
                  <a14:useLocalDpi xmlns:a14="http://schemas.microsoft.com/office/drawing/2010/main" xmlns="" val="0"/>
                </a:ext>
              </a:extLst>
            </a:blip>
            <a:srcRect b="4939"/>
            <a:stretch>
              <a:fillRect/>
            </a:stretch>
          </p:blipFill>
          <p:spPr bwMode="auto">
            <a:xfrm>
              <a:off x="5309935" y="3882005"/>
              <a:ext cx="3319715" cy="2828998"/>
            </a:xfrm>
            <a:prstGeom prst="rect">
              <a:avLst/>
            </a:prstGeom>
            <a:noFill/>
            <a:ln w="9525">
              <a:solidFill>
                <a:schemeClr val="tx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9" name="Slide Number Placeholder 8"/>
          <p:cNvSpPr>
            <a:spLocks noGrp="1"/>
          </p:cNvSpPr>
          <p:nvPr>
            <p:ph type="sldNum" sz="quarter" idx="12"/>
          </p:nvPr>
        </p:nvSpPr>
        <p:spPr/>
        <p:txBody>
          <a:bodyPr/>
          <a:lstStyle/>
          <a:p>
            <a:fld id="{0CB016A6-E42C-4255-9639-BF8CD777F2C2}" type="slidenum">
              <a:rPr lang="en-US" smtClean="0"/>
              <a:pPr/>
              <a:t>29</a:t>
            </a:fld>
            <a:endParaRPr lang="en-US" dirty="0"/>
          </a:p>
        </p:txBody>
      </p:sp>
    </p:spTree>
    <p:extLst>
      <p:ext uri="{BB962C8B-B14F-4D97-AF65-F5344CB8AC3E}">
        <p14:creationId xmlns:p14="http://schemas.microsoft.com/office/powerpoint/2010/main" xmlns="" val="3600388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500"/>
                                        <p:tgtEl>
                                          <p:spTgt spid="50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Context</a:t>
            </a:r>
            <a:endParaRPr lang="en-US" dirty="0"/>
          </a:p>
        </p:txBody>
      </p:sp>
      <p:sp>
        <p:nvSpPr>
          <p:cNvPr id="4" name="Content Placeholder 3"/>
          <p:cNvSpPr>
            <a:spLocks noGrp="1"/>
          </p:cNvSpPr>
          <p:nvPr>
            <p:ph idx="1"/>
          </p:nvPr>
        </p:nvSpPr>
        <p:spPr/>
        <p:txBody>
          <a:bodyPr/>
          <a:lstStyle/>
          <a:p>
            <a:pPr>
              <a:buNone/>
            </a:pPr>
            <a:r>
              <a:rPr lang="en-US" sz="2400" dirty="0" smtClean="0"/>
              <a:t>Coarse Basin-wide estimates of sediment loading (2005):</a:t>
            </a:r>
          </a:p>
          <a:p>
            <a:pPr>
              <a:buNone/>
            </a:pPr>
            <a:endParaRPr lang="en-US" sz="2400" dirty="0" smtClean="0"/>
          </a:p>
        </p:txBody>
      </p:sp>
      <p:sp>
        <p:nvSpPr>
          <p:cNvPr id="5" name="Slide Number Placeholder 4"/>
          <p:cNvSpPr>
            <a:spLocks noGrp="1"/>
          </p:cNvSpPr>
          <p:nvPr>
            <p:ph type="sldNum" sz="quarter" idx="12"/>
          </p:nvPr>
        </p:nvSpPr>
        <p:spPr/>
        <p:txBody>
          <a:bodyPr/>
          <a:lstStyle/>
          <a:p>
            <a:fld id="{0CB016A6-E42C-4255-9639-BF8CD777F2C2}" type="slidenum">
              <a:rPr lang="en-US" smtClean="0"/>
              <a:pPr/>
              <a:t>3</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6458466"/>
            <a:ext cx="2066925" cy="399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250" y="6477463"/>
            <a:ext cx="1047750" cy="354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5" name="Group 14"/>
          <p:cNvGrpSpPr/>
          <p:nvPr/>
        </p:nvGrpSpPr>
        <p:grpSpPr>
          <a:xfrm>
            <a:off x="1449480" y="1616168"/>
            <a:ext cx="7284945" cy="3984625"/>
            <a:chOff x="1449480" y="1616168"/>
            <a:chExt cx="7284945" cy="3984625"/>
          </a:xfrm>
        </p:grpSpPr>
        <p:grpSp>
          <p:nvGrpSpPr>
            <p:cNvPr id="10" name="Group 9"/>
            <p:cNvGrpSpPr/>
            <p:nvPr/>
          </p:nvGrpSpPr>
          <p:grpSpPr>
            <a:xfrm>
              <a:off x="1449480" y="1616168"/>
              <a:ext cx="7284945" cy="3984625"/>
              <a:chOff x="1449480" y="1616168"/>
              <a:chExt cx="7284945" cy="3984625"/>
            </a:xfrm>
          </p:grpSpPr>
          <p:pic>
            <p:nvPicPr>
              <p:cNvPr id="8"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707464" y="3396343"/>
                <a:ext cx="3026961" cy="2192722"/>
              </a:xfrm>
              <a:prstGeom prst="rect">
                <a:avLst/>
              </a:prstGeom>
              <a:noFill/>
              <a:ln w="9525">
                <a:noFill/>
                <a:miter lim="800000"/>
                <a:headEnd/>
                <a:tailEnd/>
              </a:ln>
            </p:spPr>
          </p:pic>
          <p:pic>
            <p:nvPicPr>
              <p:cNvPr id="9"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49480" y="1616168"/>
                <a:ext cx="4308225" cy="3984625"/>
              </a:xfrm>
              <a:prstGeom prst="rect">
                <a:avLst/>
              </a:prstGeom>
              <a:noFill/>
              <a:ln w="9525">
                <a:noFill/>
                <a:miter lim="800000"/>
                <a:headEnd/>
                <a:tailEnd/>
              </a:ln>
            </p:spPr>
          </p:pic>
        </p:grpSp>
        <p:grpSp>
          <p:nvGrpSpPr>
            <p:cNvPr id="14" name="Group 13"/>
            <p:cNvGrpSpPr/>
            <p:nvPr/>
          </p:nvGrpSpPr>
          <p:grpSpPr>
            <a:xfrm>
              <a:off x="5739287" y="2031447"/>
              <a:ext cx="1766830" cy="1395826"/>
              <a:chOff x="5739287" y="2031447"/>
              <a:chExt cx="1766830" cy="1395826"/>
            </a:xfrm>
          </p:grpSpPr>
          <p:pic>
            <p:nvPicPr>
              <p:cNvPr id="11"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787851" y="2431701"/>
                <a:ext cx="422030" cy="984739"/>
              </a:xfrm>
              <a:prstGeom prst="rect">
                <a:avLst/>
              </a:prstGeom>
              <a:noFill/>
              <a:ln w="9525">
                <a:noFill/>
                <a:miter lim="800000"/>
                <a:headEnd/>
                <a:tailEnd/>
              </a:ln>
            </p:spPr>
          </p:pic>
          <p:sp>
            <p:nvSpPr>
              <p:cNvPr id="12" name="TextBox 11"/>
              <p:cNvSpPr txBox="1"/>
              <p:nvPr/>
            </p:nvSpPr>
            <p:spPr>
              <a:xfrm>
                <a:off x="6109402" y="2411610"/>
                <a:ext cx="795602" cy="1015663"/>
              </a:xfrm>
              <a:prstGeom prst="rect">
                <a:avLst/>
              </a:prstGeom>
              <a:noFill/>
            </p:spPr>
            <p:txBody>
              <a:bodyPr wrap="none" rtlCol="0">
                <a:spAutoFit/>
              </a:bodyPr>
              <a:lstStyle/>
              <a:p>
                <a:r>
                  <a:rPr lang="en-US" sz="1200" dirty="0" smtClean="0"/>
                  <a:t>least</a:t>
                </a:r>
              </a:p>
              <a:p>
                <a:r>
                  <a:rPr lang="en-US" sz="1200" dirty="0" smtClean="0"/>
                  <a:t>less</a:t>
                </a:r>
              </a:p>
              <a:p>
                <a:r>
                  <a:rPr lang="en-US" sz="1200" dirty="0" smtClean="0"/>
                  <a:t>moderate</a:t>
                </a:r>
              </a:p>
              <a:p>
                <a:r>
                  <a:rPr lang="en-US" sz="1200" dirty="0" smtClean="0"/>
                  <a:t>more</a:t>
                </a:r>
              </a:p>
              <a:p>
                <a:r>
                  <a:rPr lang="en-US" sz="1200" dirty="0" smtClean="0"/>
                  <a:t>most</a:t>
                </a:r>
                <a:endParaRPr lang="en-US" sz="1200" dirty="0"/>
              </a:p>
            </p:txBody>
          </p:sp>
          <p:sp>
            <p:nvSpPr>
              <p:cNvPr id="13" name="TextBox 12"/>
              <p:cNvSpPr txBox="1"/>
              <p:nvPr/>
            </p:nvSpPr>
            <p:spPr>
              <a:xfrm>
                <a:off x="5739287" y="2031447"/>
                <a:ext cx="1766830" cy="461665"/>
              </a:xfrm>
              <a:prstGeom prst="rect">
                <a:avLst/>
              </a:prstGeom>
              <a:noFill/>
            </p:spPr>
            <p:txBody>
              <a:bodyPr wrap="square" rtlCol="0">
                <a:spAutoFit/>
              </a:bodyPr>
              <a:lstStyle/>
              <a:p>
                <a:r>
                  <a:rPr lang="en-US" sz="1200" b="1" dirty="0" smtClean="0"/>
                  <a:t>Sediment loading to streams by HUC8</a:t>
                </a:r>
                <a:endParaRPr lang="en-US" sz="1200" b="1" dirty="0"/>
              </a:p>
            </p:txBody>
          </p:sp>
        </p:grpSp>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raisin_site5_sed.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6300" y="1157288"/>
            <a:ext cx="3389313" cy="2522537"/>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5059" name="Rectangle 2"/>
          <p:cNvSpPr>
            <a:spLocks noGrp="1" noChangeArrowheads="1"/>
          </p:cNvSpPr>
          <p:nvPr>
            <p:ph type="title"/>
          </p:nvPr>
        </p:nvSpPr>
        <p:spPr>
          <a:prstGeom prst="rect">
            <a:avLst/>
          </a:prstGeom>
        </p:spPr>
        <p:txBody>
          <a:bodyPr/>
          <a:lstStyle/>
          <a:p>
            <a:pPr eaLnBrk="1" hangingPunct="1"/>
            <a:r>
              <a:rPr lang="en-US" sz="4000" dirty="0" smtClean="0"/>
              <a:t>HIT: </a:t>
            </a:r>
            <a:r>
              <a:rPr lang="en-US" sz="3200" dirty="0" smtClean="0"/>
              <a:t>Field Evaluations</a:t>
            </a:r>
          </a:p>
        </p:txBody>
      </p:sp>
      <p:sp>
        <p:nvSpPr>
          <p:cNvPr id="45060" name="Text Box 6"/>
          <p:cNvSpPr txBox="1">
            <a:spLocks noChangeArrowheads="1"/>
          </p:cNvSpPr>
          <p:nvPr/>
        </p:nvSpPr>
        <p:spPr bwMode="auto">
          <a:xfrm>
            <a:off x="762000" y="762000"/>
            <a:ext cx="81454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a:latin typeface="+mn-lt"/>
                <a:cs typeface="Arial" charset="0"/>
              </a:rPr>
              <a:t>Results</a:t>
            </a:r>
            <a:r>
              <a:rPr lang="en-US" dirty="0">
                <a:latin typeface="+mn-lt"/>
                <a:cs typeface="Arial" charset="0"/>
              </a:rPr>
              <a:t>: 70% of the time HIT maps correctly characterized the landscape. </a:t>
            </a:r>
            <a:endParaRPr lang="en-US" sz="2000" dirty="0">
              <a:cs typeface="Arial" charset="0"/>
            </a:endParaRPr>
          </a:p>
        </p:txBody>
      </p:sp>
      <p:pic>
        <p:nvPicPr>
          <p:cNvPr id="45062" name="Picture 10" descr="raisin_site18_sed.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2963" y="3811588"/>
            <a:ext cx="3389313" cy="2522537"/>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 name="Oval 12"/>
          <p:cNvSpPr/>
          <p:nvPr/>
        </p:nvSpPr>
        <p:spPr>
          <a:xfrm>
            <a:off x="1693862" y="1328737"/>
            <a:ext cx="647700" cy="6223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2239962" y="4986337"/>
            <a:ext cx="647700" cy="6223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a:off x="4386263" y="2501900"/>
            <a:ext cx="431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98963" y="5130800"/>
            <a:ext cx="431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0CB016A6-E42C-4255-9639-BF8CD777F2C2}" type="slidenum">
              <a:rPr lang="en-US" smtClean="0"/>
              <a:pPr/>
              <a:t>30</a:t>
            </a:fld>
            <a:endParaRPr lang="en-US" dirty="0"/>
          </a:p>
        </p:txBody>
      </p:sp>
      <p:pic>
        <p:nvPicPr>
          <p:cNvPr id="15" name="Picture 14" descr="raisin_site5_photo.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53000" y="1143000"/>
            <a:ext cx="3365500" cy="2524125"/>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18" descr="raisin_site18_photo.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45063" y="3784600"/>
            <a:ext cx="3386137" cy="2540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01609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prstGeom prst="rect">
            <a:avLst/>
          </a:prstGeom>
        </p:spPr>
        <p:txBody>
          <a:bodyPr/>
          <a:lstStyle/>
          <a:p>
            <a:pPr eaLnBrk="1" hangingPunct="1"/>
            <a:r>
              <a:rPr lang="en-US" sz="4000" dirty="0" smtClean="0"/>
              <a:t>HIT: </a:t>
            </a:r>
            <a:r>
              <a:rPr lang="en-US" sz="3200" dirty="0" smtClean="0"/>
              <a:t>Field Evaluations</a:t>
            </a:r>
          </a:p>
        </p:txBody>
      </p:sp>
      <p:pic>
        <p:nvPicPr>
          <p:cNvPr id="46084" name="Picture 8" descr="maple_site23_sed.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1233488"/>
            <a:ext cx="3429000" cy="255111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 name="Oval 12"/>
          <p:cNvSpPr/>
          <p:nvPr/>
        </p:nvSpPr>
        <p:spPr>
          <a:xfrm>
            <a:off x="2476500" y="2463800"/>
            <a:ext cx="647700" cy="6223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13" descr="maple_site23_photo.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16500" y="1231900"/>
            <a:ext cx="3403600" cy="25527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Text Box 6"/>
          <p:cNvSpPr txBox="1">
            <a:spLocks noChangeArrowheads="1"/>
          </p:cNvSpPr>
          <p:nvPr/>
        </p:nvSpPr>
        <p:spPr bwMode="auto">
          <a:xfrm>
            <a:off x="947738" y="4195763"/>
            <a:ext cx="7866062" cy="1246187"/>
          </a:xfrm>
          <a:prstGeom prst="rect">
            <a:avLst/>
          </a:prstGeom>
          <a:solidFill>
            <a:schemeClr val="bg1">
              <a:lumMod val="85000"/>
              <a:alpha val="72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a:latin typeface="+mn-lt"/>
                <a:cs typeface="Arial" charset="0"/>
              </a:rPr>
              <a:t>Primary causes of errors at other 30%:</a:t>
            </a:r>
          </a:p>
          <a:p>
            <a:pPr eaLnBrk="1" hangingPunct="1">
              <a:spcBef>
                <a:spcPct val="50000"/>
              </a:spcBef>
            </a:pPr>
            <a:r>
              <a:rPr lang="en-US" b="1" dirty="0">
                <a:latin typeface="+mn-lt"/>
                <a:cs typeface="Arial" charset="0"/>
              </a:rPr>
              <a:t>	</a:t>
            </a:r>
            <a:r>
              <a:rPr lang="en-US" dirty="0">
                <a:latin typeface="+mn-lt"/>
                <a:cs typeface="Arial" charset="0"/>
              </a:rPr>
              <a:t>-  Coarse land cover input (30-meter resolution)</a:t>
            </a:r>
          </a:p>
          <a:p>
            <a:pPr eaLnBrk="1" hangingPunct="1">
              <a:spcBef>
                <a:spcPct val="50000"/>
              </a:spcBef>
            </a:pPr>
            <a:r>
              <a:rPr lang="en-US" sz="2000" dirty="0">
                <a:latin typeface="+mn-lt"/>
                <a:cs typeface="Arial" charset="0"/>
              </a:rPr>
              <a:t>	-  </a:t>
            </a:r>
            <a:r>
              <a:rPr lang="en-US" dirty="0">
                <a:latin typeface="+mn-lt"/>
                <a:cs typeface="Arial" charset="0"/>
              </a:rPr>
              <a:t>DEM unable to accurately characterize flow-direction</a:t>
            </a:r>
          </a:p>
        </p:txBody>
      </p:sp>
      <p:cxnSp>
        <p:nvCxnSpPr>
          <p:cNvPr id="8" name="Straight Arrow Connector 7"/>
          <p:cNvCxnSpPr/>
          <p:nvPr/>
        </p:nvCxnSpPr>
        <p:spPr>
          <a:xfrm>
            <a:off x="4559300" y="2628900"/>
            <a:ext cx="431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0CB016A6-E42C-4255-9639-BF8CD777F2C2}" type="slidenum">
              <a:rPr lang="en-US" smtClean="0"/>
              <a:pPr/>
              <a:t>31</a:t>
            </a:fld>
            <a:endParaRPr lang="en-US" dirty="0"/>
          </a:p>
        </p:txBody>
      </p:sp>
    </p:spTree>
    <p:extLst>
      <p:ext uri="{BB962C8B-B14F-4D97-AF65-F5344CB8AC3E}">
        <p14:creationId xmlns:p14="http://schemas.microsoft.com/office/powerpoint/2010/main" xmlns="" val="21029767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500"/>
                                        <p:tgtEl>
                                          <p:spTgt spid="15">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fade">
                                      <p:cBhvr>
                                        <p:cTn id="25" dur="500"/>
                                        <p:tgtEl>
                                          <p:spTgt spid="15">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fade">
                                      <p:cBhvr>
                                        <p:cTn id="3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a:prstGeom prst="rect">
            <a:avLst/>
          </a:prstGeom>
        </p:spPr>
        <p:txBody>
          <a:bodyPr/>
          <a:lstStyle/>
          <a:p>
            <a:pPr eaLnBrk="1" hangingPunct="1"/>
            <a:r>
              <a:rPr lang="en-US" sz="4000" dirty="0" smtClean="0"/>
              <a:t>HIT: </a:t>
            </a:r>
            <a:r>
              <a:rPr lang="en-US" sz="3200" dirty="0" smtClean="0"/>
              <a:t>Stream Monitoring</a:t>
            </a:r>
          </a:p>
        </p:txBody>
      </p:sp>
      <p:sp>
        <p:nvSpPr>
          <p:cNvPr id="47108" name="Text Box 6"/>
          <p:cNvSpPr txBox="1">
            <a:spLocks noChangeArrowheads="1"/>
          </p:cNvSpPr>
          <p:nvPr/>
        </p:nvSpPr>
        <p:spPr bwMode="auto">
          <a:xfrm>
            <a:off x="935038" y="982663"/>
            <a:ext cx="76755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dirty="0">
                <a:latin typeface="+mn-lt"/>
                <a:cs typeface="Arial" charset="0"/>
              </a:rPr>
              <a:t>Conservation Districts are currently evaluating HIT sediment estimates.</a:t>
            </a:r>
            <a:endParaRPr lang="en-US" dirty="0">
              <a:latin typeface="+mn-lt"/>
              <a:cs typeface="Arial" charset="0"/>
            </a:endParaRPr>
          </a:p>
        </p:txBody>
      </p:sp>
      <p:pic>
        <p:nvPicPr>
          <p:cNvPr id="8" name="Picture 7" descr="raisin_nhdplus_catchments.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48188" y="1981200"/>
            <a:ext cx="4456112" cy="33147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Text Box 6"/>
          <p:cNvSpPr txBox="1">
            <a:spLocks noChangeArrowheads="1"/>
          </p:cNvSpPr>
          <p:nvPr/>
        </p:nvSpPr>
        <p:spPr bwMode="auto">
          <a:xfrm>
            <a:off x="609600" y="1752600"/>
            <a:ext cx="3497262"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33363" indent="-233363" eaLnBrk="1" hangingPunct="1">
              <a:spcBef>
                <a:spcPct val="50000"/>
              </a:spcBef>
              <a:buFontTx/>
              <a:buChar char="-"/>
            </a:pPr>
            <a:r>
              <a:rPr lang="en-US" sz="1600" dirty="0" smtClean="0">
                <a:latin typeface="+mn-lt"/>
                <a:cs typeface="Arial" charset="0"/>
              </a:rPr>
              <a:t>NHD </a:t>
            </a:r>
            <a:r>
              <a:rPr lang="en-US" sz="1600" dirty="0">
                <a:latin typeface="+mn-lt"/>
                <a:cs typeface="Arial" charset="0"/>
              </a:rPr>
              <a:t>Plus catchments (average size 700 acres) were ranked by sediment loading through HIT.</a:t>
            </a:r>
          </a:p>
        </p:txBody>
      </p:sp>
      <p:sp>
        <p:nvSpPr>
          <p:cNvPr id="12" name="Text Box 6"/>
          <p:cNvSpPr txBox="1">
            <a:spLocks noChangeArrowheads="1"/>
          </p:cNvSpPr>
          <p:nvPr/>
        </p:nvSpPr>
        <p:spPr bwMode="auto">
          <a:xfrm>
            <a:off x="584200" y="3062288"/>
            <a:ext cx="361156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69863" indent="-169863" eaLnBrk="1" hangingPunct="1">
              <a:spcBef>
                <a:spcPct val="50000"/>
              </a:spcBef>
              <a:buFontTx/>
              <a:buChar char="-"/>
            </a:pPr>
            <a:r>
              <a:rPr lang="en-US" sz="1600" dirty="0" smtClean="0">
                <a:latin typeface="+mn-lt"/>
                <a:cs typeface="Arial" charset="0"/>
              </a:rPr>
              <a:t>C.D</a:t>
            </a:r>
            <a:r>
              <a:rPr lang="en-US" sz="1600" dirty="0">
                <a:latin typeface="+mn-lt"/>
                <a:cs typeface="Arial" charset="0"/>
              </a:rPr>
              <a:t>. Technicians took samples during weather events from a small subset of catchments (&lt; 15) and sent them to Michigan DEQ for analysis</a:t>
            </a:r>
            <a:r>
              <a:rPr lang="en-US" sz="1600" dirty="0">
                <a:cs typeface="Arial" charset="0"/>
              </a:rPr>
              <a:t>.</a:t>
            </a:r>
          </a:p>
        </p:txBody>
      </p:sp>
      <p:sp>
        <p:nvSpPr>
          <p:cNvPr id="16" name="Rectangle 15"/>
          <p:cNvSpPr>
            <a:spLocks noChangeArrowheads="1"/>
          </p:cNvSpPr>
          <p:nvPr/>
        </p:nvSpPr>
        <p:spPr bwMode="auto">
          <a:xfrm>
            <a:off x="588962" y="4491038"/>
            <a:ext cx="3568700" cy="135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169863" indent="-169863"/>
            <a:r>
              <a:rPr lang="en-US" dirty="0">
                <a:cs typeface="Arial" charset="0"/>
              </a:rPr>
              <a:t>- </a:t>
            </a:r>
            <a:r>
              <a:rPr lang="en-US" dirty="0" smtClean="0">
                <a:cs typeface="Arial" charset="0"/>
              </a:rPr>
              <a:t> </a:t>
            </a:r>
            <a:r>
              <a:rPr lang="en-US" sz="1600" dirty="0" smtClean="0">
                <a:cs typeface="Arial" charset="0"/>
              </a:rPr>
              <a:t>HIT </a:t>
            </a:r>
            <a:r>
              <a:rPr lang="en-US" sz="1600" dirty="0">
                <a:cs typeface="Arial" charset="0"/>
              </a:rPr>
              <a:t>estimates and DEQ measurements of TSS were not positively correlated.  Perhaps due to small sample size and HIT’s inability to model in-stream processes.</a:t>
            </a:r>
          </a:p>
        </p:txBody>
      </p:sp>
      <p:sp>
        <p:nvSpPr>
          <p:cNvPr id="17" name="TextBox 16"/>
          <p:cNvSpPr txBox="1">
            <a:spLocks noChangeArrowheads="1"/>
          </p:cNvSpPr>
          <p:nvPr/>
        </p:nvSpPr>
        <p:spPr bwMode="auto">
          <a:xfrm>
            <a:off x="5003800" y="5270500"/>
            <a:ext cx="340105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a:latin typeface="+mn-lt"/>
                <a:cs typeface="Arial" charset="0"/>
              </a:rPr>
              <a:t>NHD Plus catchments of the River Raisin Watershed</a:t>
            </a:r>
          </a:p>
        </p:txBody>
      </p:sp>
      <p:sp>
        <p:nvSpPr>
          <p:cNvPr id="11" name="Slide Number Placeholder 10"/>
          <p:cNvSpPr>
            <a:spLocks noGrp="1"/>
          </p:cNvSpPr>
          <p:nvPr>
            <p:ph type="sldNum" sz="quarter" idx="12"/>
          </p:nvPr>
        </p:nvSpPr>
        <p:spPr/>
        <p:txBody>
          <a:bodyPr/>
          <a:lstStyle/>
          <a:p>
            <a:fld id="{0CB016A6-E42C-4255-9639-BF8CD777F2C2}" type="slidenum">
              <a:rPr lang="en-US" smtClean="0"/>
              <a:pPr/>
              <a:t>32</a:t>
            </a:fld>
            <a:endParaRPr lang="en-US" dirty="0"/>
          </a:p>
        </p:txBody>
      </p:sp>
    </p:spTree>
    <p:extLst>
      <p:ext uri="{BB962C8B-B14F-4D97-AF65-F5344CB8AC3E}">
        <p14:creationId xmlns:p14="http://schemas.microsoft.com/office/powerpoint/2010/main" xmlns="" val="14851415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prstGeom prst="rect">
            <a:avLst/>
          </a:prstGeom>
        </p:spPr>
        <p:txBody>
          <a:bodyPr/>
          <a:lstStyle/>
          <a:p>
            <a:pPr eaLnBrk="1" hangingPunct="1"/>
            <a:r>
              <a:rPr lang="en-US" sz="4000" dirty="0" smtClean="0"/>
              <a:t>HIT:</a:t>
            </a:r>
            <a:r>
              <a:rPr lang="en-US" sz="4000" dirty="0" smtClean="0">
                <a:solidFill>
                  <a:srgbClr val="E8A73E"/>
                </a:solidFill>
              </a:rPr>
              <a:t> </a:t>
            </a:r>
            <a:r>
              <a:rPr lang="en-US" sz="3200" dirty="0" smtClean="0"/>
              <a:t>Limitations</a:t>
            </a:r>
          </a:p>
        </p:txBody>
      </p:sp>
      <p:sp>
        <p:nvSpPr>
          <p:cNvPr id="17412" name="Text Box 6"/>
          <p:cNvSpPr txBox="1">
            <a:spLocks noChangeArrowheads="1"/>
          </p:cNvSpPr>
          <p:nvPr/>
        </p:nvSpPr>
        <p:spPr bwMode="auto">
          <a:xfrm>
            <a:off x="685800" y="1389062"/>
            <a:ext cx="7775575" cy="3477875"/>
          </a:xfrm>
          <a:prstGeom prst="rect">
            <a:avLst/>
          </a:prstGeom>
          <a:solidFill>
            <a:schemeClr val="bg1">
              <a:lumMod val="85000"/>
              <a:alpha val="71000"/>
            </a:schemeClr>
          </a:solidFill>
          <a:ln w="9525">
            <a:solidFill>
              <a:schemeClr val="tx2">
                <a:lumMod val="75000"/>
              </a:schemeClr>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0988" indent="-280988" eaLnBrk="1" hangingPunct="1">
              <a:spcBef>
                <a:spcPct val="50000"/>
              </a:spcBef>
              <a:buFontTx/>
              <a:buChar char="•"/>
            </a:pPr>
            <a:r>
              <a:rPr lang="en-US" sz="2000" dirty="0" smtClean="0">
                <a:latin typeface="+mn-lt"/>
                <a:cs typeface="Arial" charset="0"/>
              </a:rPr>
              <a:t>Focused </a:t>
            </a:r>
            <a:r>
              <a:rPr lang="en-US" sz="2000" dirty="0">
                <a:latin typeface="+mn-lt"/>
                <a:cs typeface="Arial" charset="0"/>
              </a:rPr>
              <a:t>primarily on agricultural lands, not suitable for urban analysis.</a:t>
            </a:r>
          </a:p>
          <a:p>
            <a:pPr eaLnBrk="1" hangingPunct="1">
              <a:spcBef>
                <a:spcPct val="50000"/>
              </a:spcBef>
            </a:pPr>
            <a:endParaRPr lang="en-US" sz="2000" dirty="0">
              <a:latin typeface="+mn-lt"/>
              <a:cs typeface="Arial" charset="0"/>
            </a:endParaRPr>
          </a:p>
          <a:p>
            <a:pPr eaLnBrk="1" hangingPunct="1">
              <a:spcBef>
                <a:spcPct val="50000"/>
              </a:spcBef>
              <a:buFontTx/>
              <a:buChar char="•"/>
            </a:pPr>
            <a:r>
              <a:rPr lang="en-US" sz="2000" dirty="0">
                <a:latin typeface="+mn-lt"/>
                <a:cs typeface="Arial" charset="0"/>
              </a:rPr>
              <a:t>  Focused on sheet erosion (RUSLE), not gully, bank, or wind.</a:t>
            </a:r>
          </a:p>
          <a:p>
            <a:pPr eaLnBrk="1" hangingPunct="1">
              <a:spcBef>
                <a:spcPct val="50000"/>
              </a:spcBef>
              <a:buFontTx/>
              <a:buChar char="•"/>
            </a:pPr>
            <a:endParaRPr lang="en-US" sz="2000" dirty="0">
              <a:latin typeface="+mn-lt"/>
              <a:cs typeface="Arial" charset="0"/>
            </a:endParaRPr>
          </a:p>
          <a:p>
            <a:pPr eaLnBrk="1" hangingPunct="1">
              <a:spcBef>
                <a:spcPct val="50000"/>
              </a:spcBef>
              <a:buFontTx/>
              <a:buChar char="•"/>
            </a:pPr>
            <a:r>
              <a:rPr lang="en-US" sz="2000" dirty="0">
                <a:latin typeface="+mn-lt"/>
                <a:cs typeface="Arial" charset="0"/>
              </a:rPr>
              <a:t>  Comparisons to stream monitoring data have been inconclusive.</a:t>
            </a:r>
          </a:p>
          <a:p>
            <a:pPr eaLnBrk="1" hangingPunct="1">
              <a:spcBef>
                <a:spcPct val="50000"/>
              </a:spcBef>
              <a:buFontTx/>
              <a:buChar char="•"/>
            </a:pPr>
            <a:endParaRPr lang="en-US" sz="2000" dirty="0">
              <a:latin typeface="+mn-lt"/>
              <a:cs typeface="Arial" charset="0"/>
            </a:endParaRPr>
          </a:p>
          <a:p>
            <a:pPr marL="225425" indent="-225425" eaLnBrk="1" hangingPunct="1">
              <a:spcBef>
                <a:spcPct val="50000"/>
              </a:spcBef>
              <a:buFontTx/>
              <a:buChar char="•"/>
            </a:pPr>
            <a:r>
              <a:rPr lang="en-US" sz="2000" dirty="0" smtClean="0">
                <a:latin typeface="+mn-lt"/>
                <a:cs typeface="Arial" charset="0"/>
              </a:rPr>
              <a:t>Estimates </a:t>
            </a:r>
            <a:r>
              <a:rPr lang="en-US" sz="2000" dirty="0">
                <a:latin typeface="+mn-lt"/>
                <a:cs typeface="Arial" charset="0"/>
              </a:rPr>
              <a:t>of erosion and sediment loadings are for relative comparisons of watersheds, are not intended for precision.</a:t>
            </a:r>
          </a:p>
        </p:txBody>
      </p:sp>
      <p:sp>
        <p:nvSpPr>
          <p:cNvPr id="5" name="Slide Number Placeholder 4"/>
          <p:cNvSpPr>
            <a:spLocks noGrp="1"/>
          </p:cNvSpPr>
          <p:nvPr>
            <p:ph type="sldNum" sz="quarter" idx="12"/>
          </p:nvPr>
        </p:nvSpPr>
        <p:spPr/>
        <p:txBody>
          <a:bodyPr/>
          <a:lstStyle/>
          <a:p>
            <a:fld id="{0CB016A6-E42C-4255-9639-BF8CD777F2C2}" type="slidenum">
              <a:rPr lang="en-US" smtClean="0"/>
              <a:pPr/>
              <a:t>33</a:t>
            </a:fld>
            <a:endParaRPr lang="en-US" dirty="0"/>
          </a:p>
        </p:txBody>
      </p:sp>
    </p:spTree>
    <p:extLst>
      <p:ext uri="{BB962C8B-B14F-4D97-AF65-F5344CB8AC3E}">
        <p14:creationId xmlns:p14="http://schemas.microsoft.com/office/powerpoint/2010/main" xmlns="" val="765337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fade">
                                      <p:cBhvr>
                                        <p:cTn id="7" dur="500"/>
                                        <p:tgtEl>
                                          <p:spTgt spid="174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xEl>
                                              <p:pRg st="2" end="2"/>
                                            </p:txEl>
                                          </p:spTgt>
                                        </p:tgtEl>
                                        <p:attrNameLst>
                                          <p:attrName>style.visibility</p:attrName>
                                        </p:attrNameLst>
                                      </p:cBhvr>
                                      <p:to>
                                        <p:strVal val="visible"/>
                                      </p:to>
                                    </p:set>
                                    <p:animEffect transition="in" filter="fade">
                                      <p:cBhvr>
                                        <p:cTn id="12" dur="500"/>
                                        <p:tgtEl>
                                          <p:spTgt spid="1741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412">
                                            <p:txEl>
                                              <p:pRg st="4" end="4"/>
                                            </p:txEl>
                                          </p:spTgt>
                                        </p:tgtEl>
                                        <p:attrNameLst>
                                          <p:attrName>style.visibility</p:attrName>
                                        </p:attrNameLst>
                                      </p:cBhvr>
                                      <p:to>
                                        <p:strVal val="visible"/>
                                      </p:to>
                                    </p:set>
                                    <p:animEffect transition="in" filter="fade">
                                      <p:cBhvr>
                                        <p:cTn id="17" dur="500"/>
                                        <p:tgtEl>
                                          <p:spTgt spid="1741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412">
                                            <p:txEl>
                                              <p:pRg st="6" end="6"/>
                                            </p:txEl>
                                          </p:spTgt>
                                        </p:tgtEl>
                                        <p:attrNameLst>
                                          <p:attrName>style.visibility</p:attrName>
                                        </p:attrNameLst>
                                      </p:cBhvr>
                                      <p:to>
                                        <p:strVal val="visible"/>
                                      </p:to>
                                    </p:set>
                                    <p:animEffect transition="in" filter="fade">
                                      <p:cBhvr>
                                        <p:cTn id="22" dur="500"/>
                                        <p:tgtEl>
                                          <p:spTgt spid="174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34980" y="914400"/>
            <a:ext cx="7124282" cy="5305862"/>
          </a:xfrm>
          <a:prstGeom prst="rect">
            <a:avLst/>
          </a:prstGeom>
          <a:solidFill>
            <a:schemeClr val="bg1">
              <a:lumMod val="85000"/>
              <a:alpha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1" name="Rectangle 2"/>
          <p:cNvSpPr>
            <a:spLocks noGrp="1" noChangeArrowheads="1"/>
          </p:cNvSpPr>
          <p:nvPr>
            <p:ph type="title"/>
          </p:nvPr>
        </p:nvSpPr>
        <p:spPr>
          <a:solidFill>
            <a:schemeClr val="tx2">
              <a:lumMod val="75000"/>
              <a:alpha val="64000"/>
            </a:schemeClr>
          </a:solidFill>
          <a:ln>
            <a:solidFill>
              <a:schemeClr val="tx2">
                <a:lumMod val="75000"/>
              </a:schemeClr>
            </a:solidFill>
          </a:ln>
        </p:spPr>
        <p:txBody>
          <a:bodyPr/>
          <a:lstStyle/>
          <a:p>
            <a:pPr eaLnBrk="1" hangingPunct="1">
              <a:tabLst>
                <a:tab pos="1887538" algn="l"/>
                <a:tab pos="6400800" algn="l"/>
              </a:tabLst>
            </a:pPr>
            <a:r>
              <a:rPr lang="en-US" sz="3600" dirty="0" smtClean="0"/>
              <a:t>HIT’s Use in Michigan</a:t>
            </a:r>
          </a:p>
        </p:txBody>
      </p:sp>
      <p:sp>
        <p:nvSpPr>
          <p:cNvPr id="17" name="Slide Number Placeholder 16"/>
          <p:cNvSpPr>
            <a:spLocks noGrp="1"/>
          </p:cNvSpPr>
          <p:nvPr>
            <p:ph type="sldNum" sz="quarter" idx="12"/>
          </p:nvPr>
        </p:nvSpPr>
        <p:spPr/>
        <p:txBody>
          <a:bodyPr/>
          <a:lstStyle/>
          <a:p>
            <a:fld id="{2673946F-2334-4E8B-AF70-9E21D67EC05A}" type="slidenum">
              <a:rPr lang="en-US" smtClean="0"/>
              <a:pPr/>
              <a:t>34</a:t>
            </a:fld>
            <a:endParaRPr lang="en-US" dirty="0"/>
          </a:p>
        </p:txBody>
      </p:sp>
      <p:sp>
        <p:nvSpPr>
          <p:cNvPr id="17413" name="Rectangle 7"/>
          <p:cNvSpPr>
            <a:spLocks noChangeArrowheads="1"/>
          </p:cNvSpPr>
          <p:nvPr/>
        </p:nvSpPr>
        <p:spPr bwMode="auto">
          <a:xfrm>
            <a:off x="1524000" y="3429000"/>
            <a:ext cx="6394101" cy="747073"/>
          </a:xfrm>
          <a:prstGeom prst="rect">
            <a:avLst/>
          </a:prstGeom>
          <a:noFill/>
          <a:ln w="9525">
            <a:noFill/>
            <a:miter lim="800000"/>
            <a:headEnd/>
            <a:tailEnd/>
          </a:ln>
        </p:spPr>
        <p:txBody>
          <a:bodyPr/>
          <a:lstStyle/>
          <a:p>
            <a:pPr marL="742950" lvl="1" indent="-285750">
              <a:lnSpc>
                <a:spcPct val="80000"/>
              </a:lnSpc>
              <a:spcBef>
                <a:spcPct val="20000"/>
              </a:spcBef>
              <a:buFontTx/>
              <a:buChar char="-"/>
            </a:pPr>
            <a:r>
              <a:rPr lang="en-US" sz="1600" dirty="0" smtClean="0"/>
              <a:t>MDEQ is promoting </a:t>
            </a:r>
            <a:r>
              <a:rPr lang="en-US" sz="1600" dirty="0"/>
              <a:t>its use in 319 Watershed Planning </a:t>
            </a:r>
            <a:r>
              <a:rPr lang="en-US" sz="1600" dirty="0" smtClean="0"/>
              <a:t>Grants</a:t>
            </a:r>
          </a:p>
          <a:p>
            <a:pPr marL="742950" lvl="1" indent="-285750">
              <a:lnSpc>
                <a:spcPct val="80000"/>
              </a:lnSpc>
              <a:spcBef>
                <a:spcPct val="20000"/>
              </a:spcBef>
              <a:buFontTx/>
              <a:buChar char="-"/>
            </a:pPr>
            <a:r>
              <a:rPr lang="en-US" sz="1600" dirty="0">
                <a:cs typeface="Arial" charset="0"/>
              </a:rPr>
              <a:t>Clinton C.D. and consultants have used it in Maple River 319 plan.</a:t>
            </a:r>
            <a:endParaRPr lang="en-US" sz="1600" dirty="0"/>
          </a:p>
        </p:txBody>
      </p:sp>
      <p:grpSp>
        <p:nvGrpSpPr>
          <p:cNvPr id="2" name="Group 41"/>
          <p:cNvGrpSpPr>
            <a:grpSpLocks/>
          </p:cNvGrpSpPr>
          <p:nvPr/>
        </p:nvGrpSpPr>
        <p:grpSpPr bwMode="auto">
          <a:xfrm>
            <a:off x="1828800" y="4724400"/>
            <a:ext cx="5491162" cy="392112"/>
            <a:chOff x="811" y="3409"/>
            <a:chExt cx="3411" cy="247"/>
          </a:xfrm>
        </p:grpSpPr>
        <p:pic>
          <p:nvPicPr>
            <p:cNvPr id="17420" name="Picture 29" descr="nrrcs_michigan"/>
            <p:cNvPicPr>
              <a:picLocks noChangeAspect="1" noChangeArrowheads="1"/>
            </p:cNvPicPr>
            <p:nvPr/>
          </p:nvPicPr>
          <p:blipFill>
            <a:blip r:embed="rId3" cstate="screen"/>
            <a:srcRect/>
            <a:stretch>
              <a:fillRect/>
            </a:stretch>
          </p:blipFill>
          <p:spPr bwMode="auto">
            <a:xfrm>
              <a:off x="2112" y="3410"/>
              <a:ext cx="912" cy="246"/>
            </a:xfrm>
            <a:prstGeom prst="rect">
              <a:avLst/>
            </a:prstGeom>
            <a:noFill/>
            <a:ln w="9525">
              <a:solidFill>
                <a:schemeClr val="tx1">
                  <a:lumMod val="95000"/>
                  <a:lumOff val="5000"/>
                </a:schemeClr>
              </a:solidFill>
              <a:miter lim="800000"/>
              <a:headEnd/>
              <a:tailEnd/>
            </a:ln>
          </p:spPr>
        </p:pic>
        <p:pic>
          <p:nvPicPr>
            <p:cNvPr id="17421" name="Picture 5" descr="header_nrcs"/>
            <p:cNvPicPr>
              <a:picLocks noChangeAspect="1" noChangeArrowheads="1"/>
            </p:cNvPicPr>
            <p:nvPr/>
          </p:nvPicPr>
          <p:blipFill>
            <a:blip r:embed="rId4" cstate="screen"/>
            <a:srcRect/>
            <a:stretch>
              <a:fillRect/>
            </a:stretch>
          </p:blipFill>
          <p:spPr bwMode="auto">
            <a:xfrm>
              <a:off x="811" y="3409"/>
              <a:ext cx="1633" cy="245"/>
            </a:xfrm>
            <a:prstGeom prst="rect">
              <a:avLst/>
            </a:prstGeom>
            <a:noFill/>
            <a:ln w="9525">
              <a:solidFill>
                <a:schemeClr val="tx1">
                  <a:lumMod val="95000"/>
                  <a:lumOff val="5000"/>
                </a:schemeClr>
              </a:solidFill>
              <a:miter lim="800000"/>
              <a:headEnd/>
              <a:tailEnd/>
            </a:ln>
          </p:spPr>
        </p:pic>
        <p:pic>
          <p:nvPicPr>
            <p:cNvPr id="17422" name="Picture 30" descr="nrrcs_michigan2"/>
            <p:cNvPicPr>
              <a:picLocks noChangeAspect="1" noChangeArrowheads="1"/>
            </p:cNvPicPr>
            <p:nvPr/>
          </p:nvPicPr>
          <p:blipFill>
            <a:blip r:embed="rId5" cstate="screen"/>
            <a:srcRect/>
            <a:stretch>
              <a:fillRect/>
            </a:stretch>
          </p:blipFill>
          <p:spPr bwMode="auto">
            <a:xfrm>
              <a:off x="3010" y="3409"/>
              <a:ext cx="1212" cy="246"/>
            </a:xfrm>
            <a:prstGeom prst="rect">
              <a:avLst/>
            </a:prstGeom>
            <a:noFill/>
            <a:ln w="9525">
              <a:solidFill>
                <a:schemeClr val="tx1">
                  <a:lumMod val="95000"/>
                  <a:lumOff val="5000"/>
                </a:schemeClr>
              </a:solidFill>
              <a:miter lim="800000"/>
              <a:headEnd/>
              <a:tailEnd/>
            </a:ln>
          </p:spPr>
        </p:pic>
      </p:grpSp>
      <p:sp>
        <p:nvSpPr>
          <p:cNvPr id="17415" name="Rectangle 7"/>
          <p:cNvSpPr>
            <a:spLocks noChangeArrowheads="1"/>
          </p:cNvSpPr>
          <p:nvPr/>
        </p:nvSpPr>
        <p:spPr bwMode="auto">
          <a:xfrm>
            <a:off x="1545430" y="5166562"/>
            <a:ext cx="6392767" cy="949362"/>
          </a:xfrm>
          <a:prstGeom prst="rect">
            <a:avLst/>
          </a:prstGeom>
          <a:noFill/>
          <a:ln w="9525">
            <a:noFill/>
            <a:miter lim="800000"/>
            <a:headEnd/>
            <a:tailEnd/>
          </a:ln>
        </p:spPr>
        <p:txBody>
          <a:bodyPr/>
          <a:lstStyle/>
          <a:p>
            <a:pPr marL="742950" lvl="1" indent="-285750">
              <a:lnSpc>
                <a:spcPct val="80000"/>
              </a:lnSpc>
              <a:spcBef>
                <a:spcPct val="20000"/>
              </a:spcBef>
              <a:buFontTx/>
              <a:buChar char="-"/>
            </a:pPr>
            <a:r>
              <a:rPr lang="en-US" sz="1600" dirty="0" smtClean="0"/>
              <a:t>NRCS is factoring </a:t>
            </a:r>
            <a:r>
              <a:rPr lang="en-US" sz="1600" dirty="0"/>
              <a:t>HIT prioritizations into EQIP application </a:t>
            </a:r>
            <a:r>
              <a:rPr lang="en-US" sz="1600" dirty="0" smtClean="0"/>
              <a:t>scoring</a:t>
            </a:r>
          </a:p>
          <a:p>
            <a:pPr marL="742950" lvl="1" indent="-285750">
              <a:lnSpc>
                <a:spcPct val="80000"/>
              </a:lnSpc>
              <a:spcBef>
                <a:spcPct val="20000"/>
              </a:spcBef>
              <a:buFontTx/>
              <a:buChar char="-"/>
            </a:pPr>
            <a:r>
              <a:rPr lang="en-US" sz="1600" dirty="0">
                <a:cs typeface="Arial" charset="0"/>
              </a:rPr>
              <a:t>HIT data is being viewed within the NRCS Toolkit, integrating HIT into the workflow of conservation technicians.</a:t>
            </a:r>
          </a:p>
          <a:p>
            <a:pPr marL="742950" lvl="1" indent="-285750">
              <a:lnSpc>
                <a:spcPct val="80000"/>
              </a:lnSpc>
              <a:spcBef>
                <a:spcPct val="20000"/>
              </a:spcBef>
              <a:buFontTx/>
              <a:buChar char="-"/>
            </a:pPr>
            <a:endParaRPr lang="en-US" sz="1600" dirty="0" smtClean="0"/>
          </a:p>
          <a:p>
            <a:pPr marL="742950" lvl="1" indent="-285750">
              <a:lnSpc>
                <a:spcPct val="80000"/>
              </a:lnSpc>
              <a:spcBef>
                <a:spcPct val="20000"/>
              </a:spcBef>
              <a:buFontTx/>
              <a:buChar char="-"/>
            </a:pPr>
            <a:endParaRPr lang="en-US" dirty="0"/>
          </a:p>
        </p:txBody>
      </p:sp>
      <p:pic>
        <p:nvPicPr>
          <p:cNvPr id="17416" name="Picture 23"/>
          <p:cNvPicPr>
            <a:picLocks noChangeAspect="1" noChangeArrowheads="1"/>
          </p:cNvPicPr>
          <p:nvPr/>
        </p:nvPicPr>
        <p:blipFill>
          <a:blip r:embed="rId6" cstate="screen"/>
          <a:srcRect/>
          <a:stretch>
            <a:fillRect/>
          </a:stretch>
        </p:blipFill>
        <p:spPr bwMode="auto">
          <a:xfrm>
            <a:off x="1828800" y="1143000"/>
            <a:ext cx="2303462" cy="801688"/>
          </a:xfrm>
          <a:prstGeom prst="rect">
            <a:avLst/>
          </a:prstGeom>
          <a:noFill/>
          <a:ln w="9525">
            <a:solidFill>
              <a:schemeClr val="tx1">
                <a:lumMod val="95000"/>
                <a:lumOff val="5000"/>
              </a:schemeClr>
            </a:solidFill>
            <a:miter lim="800000"/>
            <a:headEnd/>
            <a:tailEnd/>
          </a:ln>
        </p:spPr>
      </p:pic>
      <p:pic>
        <p:nvPicPr>
          <p:cNvPr id="17417" name="Picture 24"/>
          <p:cNvPicPr>
            <a:picLocks noChangeAspect="1" noChangeArrowheads="1"/>
          </p:cNvPicPr>
          <p:nvPr/>
        </p:nvPicPr>
        <p:blipFill>
          <a:blip r:embed="rId7" cstate="screen"/>
          <a:srcRect/>
          <a:stretch>
            <a:fillRect/>
          </a:stretch>
        </p:blipFill>
        <p:spPr bwMode="auto">
          <a:xfrm>
            <a:off x="4796075" y="1087712"/>
            <a:ext cx="820738" cy="949325"/>
          </a:xfrm>
          <a:prstGeom prst="rect">
            <a:avLst/>
          </a:prstGeom>
          <a:noFill/>
          <a:ln w="9525">
            <a:solidFill>
              <a:schemeClr val="tx1">
                <a:lumMod val="95000"/>
                <a:lumOff val="5000"/>
              </a:schemeClr>
            </a:solidFill>
            <a:miter lim="800000"/>
            <a:headEnd/>
            <a:tailEnd/>
          </a:ln>
        </p:spPr>
      </p:pic>
      <p:sp>
        <p:nvSpPr>
          <p:cNvPr id="17418" name="Rectangle 7"/>
          <p:cNvSpPr>
            <a:spLocks noChangeArrowheads="1"/>
          </p:cNvSpPr>
          <p:nvPr/>
        </p:nvSpPr>
        <p:spPr bwMode="auto">
          <a:xfrm>
            <a:off x="1519475" y="2027949"/>
            <a:ext cx="5834062" cy="427038"/>
          </a:xfrm>
          <a:prstGeom prst="rect">
            <a:avLst/>
          </a:prstGeom>
          <a:noFill/>
          <a:ln w="9525">
            <a:noFill/>
            <a:miter lim="800000"/>
            <a:headEnd/>
            <a:tailEnd/>
          </a:ln>
        </p:spPr>
        <p:txBody>
          <a:bodyPr/>
          <a:lstStyle/>
          <a:p>
            <a:pPr marL="742950" lvl="1" indent="-285750">
              <a:lnSpc>
                <a:spcPct val="80000"/>
              </a:lnSpc>
              <a:spcBef>
                <a:spcPct val="20000"/>
              </a:spcBef>
              <a:buFontTx/>
              <a:buChar char="-"/>
            </a:pPr>
            <a:r>
              <a:rPr lang="en-US" sz="1600" dirty="0" smtClean="0"/>
              <a:t>Conservation districts are using HIT to prioritize efforts</a:t>
            </a:r>
            <a:endParaRPr lang="en-US" dirty="0"/>
          </a:p>
        </p:txBody>
      </p:sp>
      <p:pic>
        <p:nvPicPr>
          <p:cNvPr id="17419" name="Picture 25"/>
          <p:cNvPicPr>
            <a:picLocks noChangeAspect="1" noChangeArrowheads="1"/>
          </p:cNvPicPr>
          <p:nvPr/>
        </p:nvPicPr>
        <p:blipFill>
          <a:blip r:embed="rId8" cstate="screen"/>
          <a:srcRect/>
          <a:stretch>
            <a:fillRect/>
          </a:stretch>
        </p:blipFill>
        <p:spPr bwMode="auto">
          <a:xfrm>
            <a:off x="6472475" y="1087712"/>
            <a:ext cx="836613" cy="949325"/>
          </a:xfrm>
          <a:prstGeom prst="rect">
            <a:avLst/>
          </a:prstGeom>
          <a:noFill/>
          <a:ln w="9525">
            <a:solidFill>
              <a:schemeClr val="tx1">
                <a:lumMod val="95000"/>
                <a:lumOff val="5000"/>
              </a:schemeClr>
            </a:solidFill>
            <a:miter lim="800000"/>
            <a:headEnd/>
            <a:tailEnd/>
          </a:ln>
        </p:spPr>
      </p:pic>
      <p:pic>
        <p:nvPicPr>
          <p:cNvPr id="8196"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828800" y="2743200"/>
            <a:ext cx="5486400" cy="638175"/>
          </a:xfrm>
          <a:prstGeom prst="rect">
            <a:avLst/>
          </a:prstGeom>
          <a:noFill/>
          <a:ln w="9525">
            <a:solidFill>
              <a:schemeClr val="tx1">
                <a:lumMod val="95000"/>
                <a:lumOff val="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fade">
                                      <p:cBhvr>
                                        <p:cTn id="7" dur="500"/>
                                        <p:tgtEl>
                                          <p:spTgt spid="17416"/>
                                        </p:tgtEl>
                                      </p:cBhvr>
                                    </p:animEffect>
                                    <p:anim calcmode="lin" valueType="num">
                                      <p:cBhvr>
                                        <p:cTn id="8" dur="500" fill="hold"/>
                                        <p:tgtEl>
                                          <p:spTgt spid="17416"/>
                                        </p:tgtEl>
                                        <p:attrNameLst>
                                          <p:attrName>ppt_x</p:attrName>
                                        </p:attrNameLst>
                                      </p:cBhvr>
                                      <p:tavLst>
                                        <p:tav tm="0">
                                          <p:val>
                                            <p:strVal val="#ppt_x"/>
                                          </p:val>
                                        </p:tav>
                                        <p:tav tm="100000">
                                          <p:val>
                                            <p:strVal val="#ppt_x"/>
                                          </p:val>
                                        </p:tav>
                                      </p:tavLst>
                                    </p:anim>
                                    <p:anim calcmode="lin" valueType="num">
                                      <p:cBhvr>
                                        <p:cTn id="9" dur="500" fill="hold"/>
                                        <p:tgtEl>
                                          <p:spTgt spid="174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418"/>
                                        </p:tgtEl>
                                        <p:attrNameLst>
                                          <p:attrName>style.visibility</p:attrName>
                                        </p:attrNameLst>
                                      </p:cBhvr>
                                      <p:to>
                                        <p:strVal val="visible"/>
                                      </p:to>
                                    </p:set>
                                    <p:animEffect transition="in" filter="fade">
                                      <p:cBhvr>
                                        <p:cTn id="12" dur="500"/>
                                        <p:tgtEl>
                                          <p:spTgt spid="17418"/>
                                        </p:tgtEl>
                                      </p:cBhvr>
                                    </p:animEffect>
                                    <p:anim calcmode="lin" valueType="num">
                                      <p:cBhvr>
                                        <p:cTn id="13" dur="500" fill="hold"/>
                                        <p:tgtEl>
                                          <p:spTgt spid="17418"/>
                                        </p:tgtEl>
                                        <p:attrNameLst>
                                          <p:attrName>ppt_x</p:attrName>
                                        </p:attrNameLst>
                                      </p:cBhvr>
                                      <p:tavLst>
                                        <p:tav tm="0">
                                          <p:val>
                                            <p:strVal val="#ppt_x"/>
                                          </p:val>
                                        </p:tav>
                                        <p:tav tm="100000">
                                          <p:val>
                                            <p:strVal val="#ppt_x"/>
                                          </p:val>
                                        </p:tav>
                                      </p:tavLst>
                                    </p:anim>
                                    <p:anim calcmode="lin" valueType="num">
                                      <p:cBhvr>
                                        <p:cTn id="14" dur="500" fill="hold"/>
                                        <p:tgtEl>
                                          <p:spTgt spid="174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417"/>
                                        </p:tgtEl>
                                        <p:attrNameLst>
                                          <p:attrName>style.visibility</p:attrName>
                                        </p:attrNameLst>
                                      </p:cBhvr>
                                      <p:to>
                                        <p:strVal val="visible"/>
                                      </p:to>
                                    </p:set>
                                    <p:animEffect transition="in" filter="fade">
                                      <p:cBhvr>
                                        <p:cTn id="17" dur="500"/>
                                        <p:tgtEl>
                                          <p:spTgt spid="17417"/>
                                        </p:tgtEl>
                                      </p:cBhvr>
                                    </p:animEffect>
                                    <p:anim calcmode="lin" valueType="num">
                                      <p:cBhvr>
                                        <p:cTn id="18" dur="500" fill="hold"/>
                                        <p:tgtEl>
                                          <p:spTgt spid="17417"/>
                                        </p:tgtEl>
                                        <p:attrNameLst>
                                          <p:attrName>ppt_x</p:attrName>
                                        </p:attrNameLst>
                                      </p:cBhvr>
                                      <p:tavLst>
                                        <p:tav tm="0">
                                          <p:val>
                                            <p:strVal val="#ppt_x"/>
                                          </p:val>
                                        </p:tav>
                                        <p:tav tm="100000">
                                          <p:val>
                                            <p:strVal val="#ppt_x"/>
                                          </p:val>
                                        </p:tav>
                                      </p:tavLst>
                                    </p:anim>
                                    <p:anim calcmode="lin" valueType="num">
                                      <p:cBhvr>
                                        <p:cTn id="19" dur="500" fill="hold"/>
                                        <p:tgtEl>
                                          <p:spTgt spid="174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419"/>
                                        </p:tgtEl>
                                        <p:attrNameLst>
                                          <p:attrName>style.visibility</p:attrName>
                                        </p:attrNameLst>
                                      </p:cBhvr>
                                      <p:to>
                                        <p:strVal val="visible"/>
                                      </p:to>
                                    </p:set>
                                    <p:animEffect transition="in" filter="fade">
                                      <p:cBhvr>
                                        <p:cTn id="22" dur="500"/>
                                        <p:tgtEl>
                                          <p:spTgt spid="17419"/>
                                        </p:tgtEl>
                                      </p:cBhvr>
                                    </p:animEffect>
                                    <p:anim calcmode="lin" valueType="num">
                                      <p:cBhvr>
                                        <p:cTn id="23" dur="500" fill="hold"/>
                                        <p:tgtEl>
                                          <p:spTgt spid="17419"/>
                                        </p:tgtEl>
                                        <p:attrNameLst>
                                          <p:attrName>ppt_x</p:attrName>
                                        </p:attrNameLst>
                                      </p:cBhvr>
                                      <p:tavLst>
                                        <p:tav tm="0">
                                          <p:val>
                                            <p:strVal val="#ppt_x"/>
                                          </p:val>
                                        </p:tav>
                                        <p:tav tm="100000">
                                          <p:val>
                                            <p:strVal val="#ppt_x"/>
                                          </p:val>
                                        </p:tav>
                                      </p:tavLst>
                                    </p:anim>
                                    <p:anim calcmode="lin" valueType="num">
                                      <p:cBhvr>
                                        <p:cTn id="24" dur="500" fill="hold"/>
                                        <p:tgtEl>
                                          <p:spTgt spid="174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196"/>
                                        </p:tgtEl>
                                        <p:attrNameLst>
                                          <p:attrName>style.visibility</p:attrName>
                                        </p:attrNameLst>
                                      </p:cBhvr>
                                      <p:to>
                                        <p:strVal val="visible"/>
                                      </p:to>
                                    </p:set>
                                    <p:animEffect transition="in" filter="fade">
                                      <p:cBhvr>
                                        <p:cTn id="29" dur="500"/>
                                        <p:tgtEl>
                                          <p:spTgt spid="8196"/>
                                        </p:tgtEl>
                                      </p:cBhvr>
                                    </p:animEffect>
                                    <p:anim calcmode="lin" valueType="num">
                                      <p:cBhvr>
                                        <p:cTn id="30" dur="500" fill="hold"/>
                                        <p:tgtEl>
                                          <p:spTgt spid="8196"/>
                                        </p:tgtEl>
                                        <p:attrNameLst>
                                          <p:attrName>ppt_x</p:attrName>
                                        </p:attrNameLst>
                                      </p:cBhvr>
                                      <p:tavLst>
                                        <p:tav tm="0">
                                          <p:val>
                                            <p:strVal val="#ppt_x"/>
                                          </p:val>
                                        </p:tav>
                                        <p:tav tm="100000">
                                          <p:val>
                                            <p:strVal val="#ppt_x"/>
                                          </p:val>
                                        </p:tav>
                                      </p:tavLst>
                                    </p:anim>
                                    <p:anim calcmode="lin" valueType="num">
                                      <p:cBhvr>
                                        <p:cTn id="31" dur="500" fill="hold"/>
                                        <p:tgtEl>
                                          <p:spTgt spid="819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413"/>
                                        </p:tgtEl>
                                        <p:attrNameLst>
                                          <p:attrName>style.visibility</p:attrName>
                                        </p:attrNameLst>
                                      </p:cBhvr>
                                      <p:to>
                                        <p:strVal val="visible"/>
                                      </p:to>
                                    </p:set>
                                    <p:animEffect transition="in" filter="fade">
                                      <p:cBhvr>
                                        <p:cTn id="34" dur="500"/>
                                        <p:tgtEl>
                                          <p:spTgt spid="17413"/>
                                        </p:tgtEl>
                                      </p:cBhvr>
                                    </p:animEffect>
                                    <p:anim calcmode="lin" valueType="num">
                                      <p:cBhvr>
                                        <p:cTn id="35" dur="500" fill="hold"/>
                                        <p:tgtEl>
                                          <p:spTgt spid="17413"/>
                                        </p:tgtEl>
                                        <p:attrNameLst>
                                          <p:attrName>ppt_x</p:attrName>
                                        </p:attrNameLst>
                                      </p:cBhvr>
                                      <p:tavLst>
                                        <p:tav tm="0">
                                          <p:val>
                                            <p:strVal val="#ppt_x"/>
                                          </p:val>
                                        </p:tav>
                                        <p:tav tm="100000">
                                          <p:val>
                                            <p:strVal val="#ppt_x"/>
                                          </p:val>
                                        </p:tav>
                                      </p:tavLst>
                                    </p:anim>
                                    <p:anim calcmode="lin" valueType="num">
                                      <p:cBhvr>
                                        <p:cTn id="36" dur="500" fill="hold"/>
                                        <p:tgtEl>
                                          <p:spTgt spid="174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415"/>
                                        </p:tgtEl>
                                        <p:attrNameLst>
                                          <p:attrName>style.visibility</p:attrName>
                                        </p:attrNameLst>
                                      </p:cBhvr>
                                      <p:to>
                                        <p:strVal val="visible"/>
                                      </p:to>
                                    </p:set>
                                    <p:animEffect transition="in" filter="fade">
                                      <p:cBhvr>
                                        <p:cTn id="46" dur="500"/>
                                        <p:tgtEl>
                                          <p:spTgt spid="17415"/>
                                        </p:tgtEl>
                                      </p:cBhvr>
                                    </p:animEffect>
                                    <p:anim calcmode="lin" valueType="num">
                                      <p:cBhvr>
                                        <p:cTn id="47" dur="500" fill="hold"/>
                                        <p:tgtEl>
                                          <p:spTgt spid="17415"/>
                                        </p:tgtEl>
                                        <p:attrNameLst>
                                          <p:attrName>ppt_x</p:attrName>
                                        </p:attrNameLst>
                                      </p:cBhvr>
                                      <p:tavLst>
                                        <p:tav tm="0">
                                          <p:val>
                                            <p:strVal val="#ppt_x"/>
                                          </p:val>
                                        </p:tav>
                                        <p:tav tm="100000">
                                          <p:val>
                                            <p:strVal val="#ppt_x"/>
                                          </p:val>
                                        </p:tav>
                                      </p:tavLst>
                                    </p:anim>
                                    <p:anim calcmode="lin" valueType="num">
                                      <p:cBhvr>
                                        <p:cTn id="48" dur="500" fill="hold"/>
                                        <p:tgtEl>
                                          <p:spTgt spid="174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5" grpId="0"/>
      <p:bldP spid="174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0"/>
            <a:ext cx="7772400" cy="1362075"/>
          </a:xfrm>
        </p:spPr>
        <p:txBody>
          <a:bodyPr>
            <a:normAutofit/>
          </a:bodyPr>
          <a:lstStyle/>
          <a:p>
            <a:r>
              <a:rPr lang="en-US" sz="1600" dirty="0" smtClean="0">
                <a:solidFill>
                  <a:srgbClr val="E8C27E"/>
                </a:solidFill>
              </a:rPr>
              <a:t>Digital Watershed</a:t>
            </a:r>
            <a:r>
              <a:rPr lang="en-US" dirty="0" smtClean="0"/>
              <a:t/>
            </a:r>
            <a:br>
              <a:rPr lang="en-US" dirty="0" smtClean="0"/>
            </a:br>
            <a:r>
              <a:rPr lang="en-US" dirty="0" smtClean="0"/>
              <a:t>High Impact targeting</a:t>
            </a:r>
            <a:r>
              <a:rPr lang="en-US" dirty="0" smtClean="0">
                <a:solidFill>
                  <a:schemeClr val="bg1">
                    <a:lumMod val="85000"/>
                  </a:schemeClr>
                </a:solidFill>
              </a:rPr>
              <a:t/>
            </a:r>
            <a:br>
              <a:rPr lang="en-US" dirty="0" smtClean="0">
                <a:solidFill>
                  <a:schemeClr val="bg1">
                    <a:lumMod val="85000"/>
                  </a:schemeClr>
                </a:solidFill>
              </a:rPr>
            </a:br>
            <a:r>
              <a:rPr lang="en-US" sz="1600" dirty="0" smtClean="0">
                <a:solidFill>
                  <a:srgbClr val="E8C27E"/>
                </a:solidFill>
              </a:rPr>
              <a:t>long-term hydrologic impact </a:t>
            </a:r>
            <a:r>
              <a:rPr lang="en-US" sz="1600" dirty="0" smtClean="0">
                <a:solidFill>
                  <a:srgbClr val="E8C27E"/>
                </a:solidFill>
              </a:rPr>
              <a:t>assessment lid</a:t>
            </a:r>
            <a:endParaRPr lang="en-US" dirty="0">
              <a:solidFill>
                <a:srgbClr val="E8C27E"/>
              </a:solidFill>
            </a:endParaRPr>
          </a:p>
        </p:txBody>
      </p:sp>
      <p:sp>
        <p:nvSpPr>
          <p:cNvPr id="4" name="Text Placeholder 3"/>
          <p:cNvSpPr>
            <a:spLocks noGrp="1"/>
          </p:cNvSpPr>
          <p:nvPr>
            <p:ph type="body" idx="1"/>
          </p:nvPr>
        </p:nvSpPr>
        <p:spPr>
          <a:xfrm>
            <a:off x="722313" y="3886200"/>
            <a:ext cx="1792287" cy="457200"/>
          </a:xfrm>
        </p:spPr>
        <p:txBody>
          <a:bodyPr>
            <a:normAutofit/>
          </a:bodyPr>
          <a:lstStyle/>
          <a:p>
            <a:r>
              <a:rPr lang="en-US" dirty="0" smtClean="0">
                <a:latin typeface="Arial" pitchFamily="34" charset="0"/>
                <a:cs typeface="Arial" pitchFamily="34" charset="0"/>
              </a:rPr>
              <a:t>Walkthrough</a:t>
            </a:r>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CB016A6-E42C-4255-9639-BF8CD777F2C2}" type="slidenum">
              <a:rPr lang="en-US" smtClean="0"/>
              <a:pPr/>
              <a:t>35</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34980" y="773723"/>
            <a:ext cx="7124282" cy="5546690"/>
          </a:xfrm>
          <a:prstGeom prst="rect">
            <a:avLst/>
          </a:prstGeom>
          <a:solidFill>
            <a:schemeClr val="bg1">
              <a:lumMod val="85000"/>
              <a:alpha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1" name="Rectangle 2"/>
          <p:cNvSpPr>
            <a:spLocks noGrp="1" noChangeArrowheads="1"/>
          </p:cNvSpPr>
          <p:nvPr>
            <p:ph type="title"/>
          </p:nvPr>
        </p:nvSpPr>
        <p:spPr>
          <a:solidFill>
            <a:schemeClr val="tx2">
              <a:lumMod val="75000"/>
              <a:alpha val="64000"/>
            </a:schemeClr>
          </a:solidFill>
          <a:ln>
            <a:solidFill>
              <a:schemeClr val="tx2">
                <a:lumMod val="75000"/>
              </a:schemeClr>
            </a:solidFill>
          </a:ln>
        </p:spPr>
        <p:txBody>
          <a:bodyPr/>
          <a:lstStyle/>
          <a:p>
            <a:pPr eaLnBrk="1" hangingPunct="1">
              <a:tabLst>
                <a:tab pos="1887538" algn="l"/>
                <a:tab pos="6400800" algn="l"/>
              </a:tabLst>
            </a:pPr>
            <a:r>
              <a:rPr lang="en-US" sz="3600" dirty="0" smtClean="0"/>
              <a:t>www.iwr.msu.edu/hit2</a:t>
            </a:r>
          </a:p>
        </p:txBody>
      </p:sp>
      <p:sp>
        <p:nvSpPr>
          <p:cNvPr id="17" name="Slide Number Placeholder 16"/>
          <p:cNvSpPr>
            <a:spLocks noGrp="1"/>
          </p:cNvSpPr>
          <p:nvPr>
            <p:ph type="sldNum" sz="quarter" idx="12"/>
          </p:nvPr>
        </p:nvSpPr>
        <p:spPr/>
        <p:txBody>
          <a:bodyPr/>
          <a:lstStyle/>
          <a:p>
            <a:fld id="{2673946F-2334-4E8B-AF70-9E21D67EC05A}" type="slidenum">
              <a:rPr lang="en-US" smtClean="0"/>
              <a:pPr/>
              <a:t>36</a:t>
            </a:fld>
            <a:endParaRPr lang="en-US" dirty="0"/>
          </a:p>
        </p:txBody>
      </p:sp>
      <p:pic>
        <p:nvPicPr>
          <p:cNvPr id="16" name="Picture 7"/>
          <p:cNvPicPr>
            <a:picLocks noChangeAspect="1" noChangeArrowheads="1"/>
          </p:cNvPicPr>
          <p:nvPr/>
        </p:nvPicPr>
        <p:blipFill>
          <a:blip r:embed="rId3" cstate="screen"/>
          <a:srcRect l="13498" t="937" r="14998" b="10313"/>
          <a:stretch>
            <a:fillRect/>
          </a:stretch>
        </p:blipFill>
        <p:spPr bwMode="auto">
          <a:xfrm>
            <a:off x="1499716" y="884255"/>
            <a:ext cx="5976258" cy="5393586"/>
          </a:xfrm>
          <a:prstGeom prst="rect">
            <a:avLst/>
          </a:prstGeom>
          <a:noFill/>
          <a:ln w="9525">
            <a:noFill/>
            <a:miter lim="800000"/>
            <a:headEnd/>
            <a:tailEnd/>
          </a:ln>
        </p:spPr>
      </p:pic>
      <p:sp>
        <p:nvSpPr>
          <p:cNvPr id="6" name="Rectangle 5"/>
          <p:cNvSpPr/>
          <p:nvPr/>
        </p:nvSpPr>
        <p:spPr>
          <a:xfrm>
            <a:off x="1476103" y="2142309"/>
            <a:ext cx="1071154" cy="92746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704850"/>
            <a:ext cx="9144000" cy="56769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t="13867" b="8529"/>
          <a:stretch>
            <a:fillRect/>
          </a:stretch>
        </p:blipFill>
        <p:spPr bwMode="auto">
          <a:xfrm>
            <a:off x="0" y="704850"/>
            <a:ext cx="9144000" cy="56769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HIT: Mapping Interface</a:t>
            </a:r>
            <a:endParaRPr lang="en-US" dirty="0"/>
          </a:p>
        </p:txBody>
      </p:sp>
      <p:sp>
        <p:nvSpPr>
          <p:cNvPr id="3" name="Slide Number Placeholder 2"/>
          <p:cNvSpPr>
            <a:spLocks noGrp="1"/>
          </p:cNvSpPr>
          <p:nvPr>
            <p:ph type="sldNum" sz="quarter" idx="12"/>
          </p:nvPr>
        </p:nvSpPr>
        <p:spPr/>
        <p:txBody>
          <a:bodyPr/>
          <a:lstStyle/>
          <a:p>
            <a:fld id="{0CB016A6-E42C-4255-9639-BF8CD777F2C2}" type="slidenum">
              <a:rPr lang="en-US" smtClean="0"/>
              <a:pPr/>
              <a:t>37</a:t>
            </a:fld>
            <a:endParaRPr lang="en-US" dirty="0"/>
          </a:p>
        </p:txBody>
      </p:sp>
      <p:sp>
        <p:nvSpPr>
          <p:cNvPr id="5" name="Rectangle 4"/>
          <p:cNvSpPr/>
          <p:nvPr/>
        </p:nvSpPr>
        <p:spPr>
          <a:xfrm>
            <a:off x="6972300" y="952500"/>
            <a:ext cx="1924050" cy="30480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28950" y="723900"/>
            <a:ext cx="5867400" cy="2286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90550" y="723900"/>
            <a:ext cx="2324100" cy="1905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5467350"/>
            <a:ext cx="2209800" cy="66675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a:spLocks noChangeArrowheads="1"/>
          </p:cNvSpPr>
          <p:nvPr/>
        </p:nvSpPr>
        <p:spPr bwMode="auto">
          <a:xfrm>
            <a:off x="0" y="5351077"/>
            <a:ext cx="4673600" cy="923925"/>
          </a:xfrm>
          <a:prstGeom prst="rect">
            <a:avLst/>
          </a:prstGeom>
          <a:solidFill>
            <a:schemeClr val="bg2">
              <a:lumMod val="75000"/>
            </a:schemeClr>
          </a:solidFill>
          <a:ln w="12700">
            <a:solidFill>
              <a:schemeClr val="tx2">
                <a:lumMod val="75000"/>
              </a:schemeClr>
            </a:solidFill>
            <a:miter lim="800000"/>
            <a:headEnd/>
            <a:tailEnd/>
          </a:ln>
        </p:spPr>
        <p:txBody>
          <a:bodyPr>
            <a:spAutoFit/>
          </a:bodyPr>
          <a:lstStyle/>
          <a:p>
            <a:r>
              <a:rPr lang="en-US" dirty="0"/>
              <a:t>-  Built on Microsoft Bing Maps</a:t>
            </a:r>
          </a:p>
          <a:p>
            <a:r>
              <a:rPr lang="en-US" dirty="0"/>
              <a:t>-  Available for the entire Great Lakes Basin</a:t>
            </a:r>
          </a:p>
          <a:p>
            <a:r>
              <a:rPr lang="en-US" dirty="0"/>
              <a:t>-  Allows for analysis at all watershed scales</a:t>
            </a:r>
          </a:p>
        </p:txBody>
      </p:sp>
      <p:sp>
        <p:nvSpPr>
          <p:cNvPr id="13" name="Rectangle 12"/>
          <p:cNvSpPr/>
          <p:nvPr/>
        </p:nvSpPr>
        <p:spPr>
          <a:xfrm>
            <a:off x="6972300" y="4171950"/>
            <a:ext cx="1809750" cy="1143000"/>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6000750" y="1905000"/>
            <a:ext cx="819150" cy="40005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6200000">
            <a:off x="3962400" y="1257300"/>
            <a:ext cx="819150" cy="400050"/>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1"/>
                                        </p:tgtEl>
                                        <p:attrNameLst>
                                          <p:attrName>style.visibility</p:attrName>
                                        </p:attrNameLst>
                                      </p:cBhvr>
                                      <p:to>
                                        <p:strVal val="visible"/>
                                      </p:to>
                                    </p:set>
                                    <p:animEffect transition="in" filter="fade">
                                      <p:cBhvr>
                                        <p:cTn id="35" dur="1000"/>
                                        <p:tgtEl>
                                          <p:spTgt spid="2051"/>
                                        </p:tgtEl>
                                      </p:cBhvr>
                                    </p:animEffect>
                                    <p:anim calcmode="lin" valueType="num">
                                      <p:cBhvr>
                                        <p:cTn id="36" dur="1000" fill="hold"/>
                                        <p:tgtEl>
                                          <p:spTgt spid="2051"/>
                                        </p:tgtEl>
                                        <p:attrNameLst>
                                          <p:attrName>ppt_x</p:attrName>
                                        </p:attrNameLst>
                                      </p:cBhvr>
                                      <p:tavLst>
                                        <p:tav tm="0">
                                          <p:val>
                                            <p:strVal val="#ppt_x"/>
                                          </p:val>
                                        </p:tav>
                                        <p:tav tm="100000">
                                          <p:val>
                                            <p:strVal val="#ppt_x"/>
                                          </p:val>
                                        </p:tav>
                                      </p:tavLst>
                                    </p:anim>
                                    <p:anim calcmode="lin" valueType="num">
                                      <p:cBhvr>
                                        <p:cTn id="37" dur="1000" fill="hold"/>
                                        <p:tgtEl>
                                          <p:spTgt spid="205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1" nodeType="clickEffect">
                                  <p:stCondLst>
                                    <p:cond delay="0"/>
                                  </p:stCondLst>
                                  <p:childTnLst>
                                    <p:animEffect transition="out" filter="dissolve">
                                      <p:cBhvr>
                                        <p:cTn id="46" dur="500"/>
                                        <p:tgtEl>
                                          <p:spTgt spid="10">
                                            <p:txEl>
                                              <p:pRg st="0" end="0"/>
                                            </p:txEl>
                                          </p:spTgt>
                                        </p:tgtEl>
                                      </p:cBhvr>
                                    </p:animEffect>
                                    <p:set>
                                      <p:cBhvr>
                                        <p:cTn id="47" dur="1" fill="hold">
                                          <p:stCondLst>
                                            <p:cond delay="499"/>
                                          </p:stCondLst>
                                        </p:cTn>
                                        <p:tgtEl>
                                          <p:spTgt spid="10">
                                            <p:txEl>
                                              <p:pRg st="0" end="0"/>
                                            </p:txEl>
                                          </p:spTgt>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10">
                                            <p:txEl>
                                              <p:pRg st="1" end="1"/>
                                            </p:txEl>
                                          </p:spTgt>
                                        </p:tgtEl>
                                      </p:cBhvr>
                                    </p:animEffect>
                                    <p:set>
                                      <p:cBhvr>
                                        <p:cTn id="50" dur="1" fill="hold">
                                          <p:stCondLst>
                                            <p:cond delay="499"/>
                                          </p:stCondLst>
                                        </p:cTn>
                                        <p:tgtEl>
                                          <p:spTgt spid="10">
                                            <p:txEl>
                                              <p:pRg st="1" end="1"/>
                                            </p:txEl>
                                          </p:spTgt>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0">
                                            <p:txEl>
                                              <p:pRg st="2" end="2"/>
                                            </p:txEl>
                                          </p:spTgt>
                                        </p:tgtEl>
                                      </p:cBhvr>
                                    </p:animEffect>
                                    <p:set>
                                      <p:cBhvr>
                                        <p:cTn id="53" dur="1" fill="hold">
                                          <p:stCondLst>
                                            <p:cond delay="499"/>
                                          </p:stCondLst>
                                        </p:cTn>
                                        <p:tgtEl>
                                          <p:spTgt spid="10">
                                            <p:txEl>
                                              <p:pRg st="2" end="2"/>
                                            </p:txEl>
                                          </p:spTgt>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0">
                                            <p:bg/>
                                          </p:spTgt>
                                        </p:tgtEl>
                                      </p:cBhvr>
                                    </p:animEffect>
                                    <p:set>
                                      <p:cBhvr>
                                        <p:cTn id="56" dur="1" fill="hold">
                                          <p:stCondLst>
                                            <p:cond delay="499"/>
                                          </p:stCondLst>
                                        </p:cTn>
                                        <p:tgtEl>
                                          <p:spTgt spid="10">
                                            <p:bg/>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1" build="allAtOnce" animBg="1"/>
      <p:bldP spid="13"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hit2_selectonmap1.jpg"/>
          <p:cNvPicPr>
            <a:picLocks noChangeAspect="1"/>
          </p:cNvPicPr>
          <p:nvPr/>
        </p:nvPicPr>
        <p:blipFill>
          <a:blip r:embed="rId3" cstate="screen"/>
          <a:srcRect/>
          <a:stretch>
            <a:fillRect/>
          </a:stretch>
        </p:blipFill>
        <p:spPr bwMode="auto">
          <a:xfrm>
            <a:off x="0" y="684431"/>
            <a:ext cx="9144000" cy="5714587"/>
          </a:xfrm>
          <a:prstGeom prst="rect">
            <a:avLst/>
          </a:prstGeom>
          <a:noFill/>
          <a:ln w="9525">
            <a:noFill/>
            <a:miter lim="800000"/>
            <a:headEnd/>
            <a:tailEnd/>
          </a:ln>
        </p:spPr>
      </p:pic>
      <p:pic>
        <p:nvPicPr>
          <p:cNvPr id="11" name="Picture 10" descr="hit2_selectonmap2.jpg"/>
          <p:cNvPicPr>
            <a:picLocks noChangeAspect="1"/>
          </p:cNvPicPr>
          <p:nvPr/>
        </p:nvPicPr>
        <p:blipFill>
          <a:blip r:embed="rId4" cstate="screen"/>
          <a:srcRect/>
          <a:stretch>
            <a:fillRect/>
          </a:stretch>
        </p:blipFill>
        <p:spPr bwMode="auto">
          <a:xfrm>
            <a:off x="-22274" y="694982"/>
            <a:ext cx="9144000" cy="5714587"/>
          </a:xfrm>
          <a:prstGeom prst="rect">
            <a:avLst/>
          </a:prstGeom>
          <a:noFill/>
          <a:ln w="9525">
            <a:noFill/>
            <a:miter lim="800000"/>
            <a:headEnd/>
            <a:tailEnd/>
          </a:ln>
        </p:spPr>
      </p:pic>
      <p:pic>
        <p:nvPicPr>
          <p:cNvPr id="12" name="Picture 11" descr="hit2_selectionmap3.jpg"/>
          <p:cNvPicPr>
            <a:picLocks noChangeAspect="1"/>
          </p:cNvPicPr>
          <p:nvPr/>
        </p:nvPicPr>
        <p:blipFill>
          <a:blip r:embed="rId5" cstate="screen"/>
          <a:srcRect/>
          <a:stretch>
            <a:fillRect/>
          </a:stretch>
        </p:blipFill>
        <p:spPr bwMode="auto">
          <a:xfrm>
            <a:off x="-22274" y="686776"/>
            <a:ext cx="9144000" cy="5714587"/>
          </a:xfrm>
          <a:prstGeom prst="rect">
            <a:avLst/>
          </a:prstGeom>
          <a:noFill/>
          <a:ln w="9525">
            <a:noFill/>
            <a:miter lim="800000"/>
            <a:headEnd/>
            <a:tailEnd/>
          </a:ln>
        </p:spPr>
      </p:pic>
      <p:pic>
        <p:nvPicPr>
          <p:cNvPr id="17" name="Picture 16" descr="hit2_selectionbyname1.jpg"/>
          <p:cNvPicPr>
            <a:picLocks noChangeAspect="1"/>
          </p:cNvPicPr>
          <p:nvPr/>
        </p:nvPicPr>
        <p:blipFill>
          <a:blip r:embed="rId6" cstate="screen"/>
          <a:srcRect/>
          <a:stretch>
            <a:fillRect/>
          </a:stretch>
        </p:blipFill>
        <p:spPr bwMode="auto">
          <a:xfrm>
            <a:off x="0" y="698500"/>
            <a:ext cx="9144000" cy="5714587"/>
          </a:xfrm>
          <a:prstGeom prst="rect">
            <a:avLst/>
          </a:prstGeom>
          <a:noFill/>
          <a:ln w="9525">
            <a:noFill/>
            <a:miter lim="800000"/>
            <a:headEnd/>
            <a:tailEnd/>
          </a:ln>
        </p:spPr>
      </p:pic>
      <p:pic>
        <p:nvPicPr>
          <p:cNvPr id="18" name="Picture 17" descr="hit2_selectionbyname2.jpg"/>
          <p:cNvPicPr>
            <a:picLocks noChangeAspect="1"/>
          </p:cNvPicPr>
          <p:nvPr/>
        </p:nvPicPr>
        <p:blipFill>
          <a:blip r:embed="rId7" cstate="screen"/>
          <a:srcRect/>
          <a:stretch>
            <a:fillRect/>
          </a:stretch>
        </p:blipFill>
        <p:spPr bwMode="auto">
          <a:xfrm>
            <a:off x="0" y="720773"/>
            <a:ext cx="9144000" cy="5714587"/>
          </a:xfrm>
          <a:prstGeom prst="rect">
            <a:avLst/>
          </a:prstGeom>
          <a:noFill/>
          <a:ln w="9525">
            <a:noFill/>
            <a:miter lim="800000"/>
            <a:headEnd/>
            <a:tailEnd/>
          </a:ln>
        </p:spPr>
      </p:pic>
      <p:pic>
        <p:nvPicPr>
          <p:cNvPr id="19" name="Picture 18" descr="hit2_selectionbyhuc1.jpg"/>
          <p:cNvPicPr>
            <a:picLocks noChangeAspect="1"/>
          </p:cNvPicPr>
          <p:nvPr/>
        </p:nvPicPr>
        <p:blipFill>
          <a:blip r:embed="rId8" cstate="screen"/>
          <a:srcRect/>
          <a:stretch>
            <a:fillRect/>
          </a:stretch>
        </p:blipFill>
        <p:spPr bwMode="auto">
          <a:xfrm>
            <a:off x="0" y="698499"/>
            <a:ext cx="9144000" cy="5714587"/>
          </a:xfrm>
          <a:prstGeom prst="rect">
            <a:avLst/>
          </a:prstGeom>
          <a:noFill/>
          <a:ln w="9525">
            <a:noFill/>
            <a:miter lim="800000"/>
            <a:headEnd/>
            <a:tailEnd/>
          </a:ln>
        </p:spPr>
      </p:pic>
      <p:pic>
        <p:nvPicPr>
          <p:cNvPr id="21" name="Picture 20" descr="hit2_selectionbyhuc2.jpg"/>
          <p:cNvPicPr>
            <a:picLocks noChangeAspect="1"/>
          </p:cNvPicPr>
          <p:nvPr/>
        </p:nvPicPr>
        <p:blipFill>
          <a:blip r:embed="rId9" cstate="screen"/>
          <a:srcRect/>
          <a:stretch>
            <a:fillRect/>
          </a:stretch>
        </p:blipFill>
        <p:spPr bwMode="auto">
          <a:xfrm>
            <a:off x="11940" y="698499"/>
            <a:ext cx="9144000" cy="5714587"/>
          </a:xfrm>
          <a:prstGeom prst="rect">
            <a:avLst/>
          </a:prstGeom>
          <a:noFill/>
          <a:ln w="9525">
            <a:noFill/>
            <a:miter lim="800000"/>
            <a:headEnd/>
            <a:tailEnd/>
          </a:ln>
        </p:spPr>
      </p:pic>
      <p:pic>
        <p:nvPicPr>
          <p:cNvPr id="25" name="Picture 24" descr="hit2_selectbyaddress1.jpg"/>
          <p:cNvPicPr>
            <a:picLocks noChangeAspect="1"/>
          </p:cNvPicPr>
          <p:nvPr/>
        </p:nvPicPr>
        <p:blipFill>
          <a:blip r:embed="rId10" cstate="screen"/>
          <a:srcRect/>
          <a:stretch>
            <a:fillRect/>
          </a:stretch>
        </p:blipFill>
        <p:spPr bwMode="auto">
          <a:xfrm>
            <a:off x="-5861" y="707878"/>
            <a:ext cx="9144000" cy="5714587"/>
          </a:xfrm>
          <a:prstGeom prst="rect">
            <a:avLst/>
          </a:prstGeom>
          <a:noFill/>
          <a:ln w="9525">
            <a:noFill/>
            <a:miter lim="800000"/>
            <a:headEnd/>
            <a:tailEnd/>
          </a:ln>
        </p:spPr>
      </p:pic>
      <p:pic>
        <p:nvPicPr>
          <p:cNvPr id="26" name="Picture 25" descr="hit2_selectionbyaddress2.jpg"/>
          <p:cNvPicPr>
            <a:picLocks noChangeAspect="1"/>
          </p:cNvPicPr>
          <p:nvPr/>
        </p:nvPicPr>
        <p:blipFill>
          <a:blip r:embed="rId11" cstate="screen"/>
          <a:srcRect/>
          <a:stretch>
            <a:fillRect/>
          </a:stretch>
        </p:blipFill>
        <p:spPr bwMode="auto">
          <a:xfrm>
            <a:off x="13799" y="701125"/>
            <a:ext cx="9124340" cy="5702300"/>
          </a:xfrm>
          <a:prstGeom prst="rect">
            <a:avLst/>
          </a:prstGeom>
          <a:noFill/>
          <a:ln w="9525">
            <a:noFill/>
            <a:miter lim="800000"/>
            <a:headEnd/>
            <a:tailEnd/>
          </a:ln>
        </p:spPr>
      </p:pic>
      <p:sp>
        <p:nvSpPr>
          <p:cNvPr id="8204" name="TextBox 6"/>
          <p:cNvSpPr txBox="1">
            <a:spLocks noChangeArrowheads="1"/>
          </p:cNvSpPr>
          <p:nvPr/>
        </p:nvSpPr>
        <p:spPr bwMode="auto">
          <a:xfrm>
            <a:off x="116764" y="5638800"/>
            <a:ext cx="4673600" cy="646113"/>
          </a:xfrm>
          <a:prstGeom prst="rect">
            <a:avLst/>
          </a:prstGeom>
          <a:solidFill>
            <a:schemeClr val="bg2">
              <a:lumMod val="75000"/>
            </a:schemeClr>
          </a:solidFill>
          <a:ln w="12700">
            <a:solidFill>
              <a:schemeClr val="tx2">
                <a:lumMod val="75000"/>
              </a:schemeClr>
            </a:solidFill>
            <a:miter lim="800000"/>
            <a:headEnd/>
            <a:tailEnd/>
          </a:ln>
        </p:spPr>
        <p:txBody>
          <a:bodyPr>
            <a:spAutoFit/>
          </a:bodyPr>
          <a:lstStyle/>
          <a:p>
            <a:pPr>
              <a:buFontTx/>
              <a:buChar char="-"/>
            </a:pPr>
            <a:r>
              <a:rPr lang="en-US" dirty="0"/>
              <a:t>  Select watersheds for analysis spatially, by name, HUC, or address.</a:t>
            </a:r>
          </a:p>
        </p:txBody>
      </p:sp>
      <p:sp>
        <p:nvSpPr>
          <p:cNvPr id="14" name="Rectangle 13"/>
          <p:cNvSpPr/>
          <p:nvPr/>
        </p:nvSpPr>
        <p:spPr>
          <a:xfrm>
            <a:off x="1339850" y="937715"/>
            <a:ext cx="1993900" cy="10922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Oval 15"/>
          <p:cNvSpPr/>
          <p:nvPr/>
        </p:nvSpPr>
        <p:spPr>
          <a:xfrm>
            <a:off x="5924550" y="4206164"/>
            <a:ext cx="419100" cy="381000"/>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p:cNvSpPr/>
          <p:nvPr/>
        </p:nvSpPr>
        <p:spPr>
          <a:xfrm>
            <a:off x="2044700" y="3359150"/>
            <a:ext cx="419100" cy="381000"/>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Oval 21"/>
          <p:cNvSpPr/>
          <p:nvPr/>
        </p:nvSpPr>
        <p:spPr>
          <a:xfrm>
            <a:off x="783040" y="2133600"/>
            <a:ext cx="419100" cy="381000"/>
          </a:xfrm>
          <a:prstGeom prst="ellipse">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Title 29"/>
          <p:cNvSpPr>
            <a:spLocks noGrp="1"/>
          </p:cNvSpPr>
          <p:nvPr>
            <p:ph type="title"/>
          </p:nvPr>
        </p:nvSpPr>
        <p:spPr>
          <a:xfrm>
            <a:off x="0" y="0"/>
            <a:ext cx="9144000" cy="685800"/>
          </a:xfrm>
        </p:spPr>
        <p:txBody>
          <a:bodyPr/>
          <a:lstStyle/>
          <a:p>
            <a:r>
              <a:rPr lang="en-US" dirty="0" smtClean="0"/>
              <a:t>HIT: </a:t>
            </a:r>
            <a:r>
              <a:rPr lang="en-US" sz="3200" dirty="0" smtClean="0"/>
              <a:t>Selecting watersheds</a:t>
            </a:r>
            <a:endParaRPr lang="en-US" dirty="0"/>
          </a:p>
        </p:txBody>
      </p:sp>
      <p:sp>
        <p:nvSpPr>
          <p:cNvPr id="28" name="Slide Number Placeholder 27"/>
          <p:cNvSpPr>
            <a:spLocks noGrp="1"/>
          </p:cNvSpPr>
          <p:nvPr>
            <p:ph type="sldNum" sz="quarter" idx="12"/>
          </p:nvPr>
        </p:nvSpPr>
        <p:spPr/>
        <p:txBody>
          <a:bodyPr/>
          <a:lstStyle/>
          <a:p>
            <a:fld id="{2673946F-2334-4E8B-AF70-9E21D67EC05A}" type="slidenum">
              <a:rPr lang="en-US" smtClean="0"/>
              <a:pPr/>
              <a:t>38</a:t>
            </a:fld>
            <a:endParaRPr lang="en-US"/>
          </a:p>
        </p:txBody>
      </p:sp>
      <p:sp>
        <p:nvSpPr>
          <p:cNvPr id="10" name="Rectangle 9"/>
          <p:cNvSpPr/>
          <p:nvPr/>
        </p:nvSpPr>
        <p:spPr>
          <a:xfrm>
            <a:off x="3983914" y="698500"/>
            <a:ext cx="1612900" cy="975625"/>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0" grpId="0" animBg="1"/>
      <p:bldP spid="22"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4" descr="hit2_hitinputs1.jpg"/>
          <p:cNvPicPr>
            <a:picLocks noChangeAspect="1"/>
          </p:cNvPicPr>
          <p:nvPr/>
        </p:nvPicPr>
        <p:blipFill>
          <a:blip r:embed="rId3" cstate="screen"/>
          <a:srcRect/>
          <a:stretch>
            <a:fillRect/>
          </a:stretch>
        </p:blipFill>
        <p:spPr bwMode="auto">
          <a:xfrm>
            <a:off x="0" y="702915"/>
            <a:ext cx="9144000" cy="5714586"/>
          </a:xfrm>
          <a:prstGeom prst="rect">
            <a:avLst/>
          </a:prstGeom>
          <a:noFill/>
          <a:ln w="9525">
            <a:noFill/>
            <a:miter lim="800000"/>
            <a:headEnd/>
            <a:tailEnd/>
          </a:ln>
        </p:spPr>
      </p:pic>
      <p:pic>
        <p:nvPicPr>
          <p:cNvPr id="26" name="Picture 25" descr="hit2_hitinputs2.jpg"/>
          <p:cNvPicPr>
            <a:picLocks noChangeAspect="1"/>
          </p:cNvPicPr>
          <p:nvPr/>
        </p:nvPicPr>
        <p:blipFill>
          <a:blip r:embed="rId4" cstate="screen"/>
          <a:srcRect/>
          <a:stretch>
            <a:fillRect/>
          </a:stretch>
        </p:blipFill>
        <p:spPr bwMode="auto">
          <a:xfrm>
            <a:off x="-16412" y="702914"/>
            <a:ext cx="9160412" cy="5724843"/>
          </a:xfrm>
          <a:prstGeom prst="rect">
            <a:avLst/>
          </a:prstGeom>
          <a:noFill/>
          <a:ln w="9525">
            <a:noFill/>
            <a:miter lim="800000"/>
            <a:headEnd/>
            <a:tailEnd/>
          </a:ln>
        </p:spPr>
      </p:pic>
      <p:sp>
        <p:nvSpPr>
          <p:cNvPr id="11" name="Rectangle 10"/>
          <p:cNvSpPr/>
          <p:nvPr/>
        </p:nvSpPr>
        <p:spPr>
          <a:xfrm>
            <a:off x="6635931" y="705394"/>
            <a:ext cx="561703" cy="33963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8"/>
          <p:cNvGrpSpPr>
            <a:grpSpLocks/>
          </p:cNvGrpSpPr>
          <p:nvPr/>
        </p:nvGrpSpPr>
        <p:grpSpPr bwMode="auto">
          <a:xfrm>
            <a:off x="1552588" y="693551"/>
            <a:ext cx="6296011" cy="5658635"/>
            <a:chOff x="0" y="571500"/>
            <a:chExt cx="6096000" cy="5493041"/>
          </a:xfrm>
        </p:grpSpPr>
        <p:pic>
          <p:nvPicPr>
            <p:cNvPr id="9225" name="Picture 26" descr="hit_table1.jpg"/>
            <p:cNvPicPr>
              <a:picLocks noChangeAspect="1"/>
            </p:cNvPicPr>
            <p:nvPr/>
          </p:nvPicPr>
          <p:blipFill>
            <a:blip r:embed="rId5" cstate="screen"/>
            <a:srcRect/>
            <a:stretch>
              <a:fillRect/>
            </a:stretch>
          </p:blipFill>
          <p:spPr bwMode="auto">
            <a:xfrm>
              <a:off x="0" y="571500"/>
              <a:ext cx="6096000" cy="3810000"/>
            </a:xfrm>
            <a:prstGeom prst="rect">
              <a:avLst/>
            </a:prstGeom>
            <a:ln>
              <a:noFill/>
            </a:ln>
            <a:effectLst>
              <a:outerShdw blurRad="292100" dist="139700" dir="2700000" algn="tl" rotWithShape="0">
                <a:srgbClr val="333333">
                  <a:alpha val="65000"/>
                </a:srgbClr>
              </a:outerShdw>
            </a:effectLst>
          </p:spPr>
        </p:pic>
        <p:pic>
          <p:nvPicPr>
            <p:cNvPr id="9226" name="Picture 27" descr="hit_table2.jpg"/>
            <p:cNvPicPr>
              <a:picLocks noChangeAspect="1"/>
            </p:cNvPicPr>
            <p:nvPr/>
          </p:nvPicPr>
          <p:blipFill>
            <a:blip r:embed="rId6" cstate="screen"/>
            <a:srcRect/>
            <a:stretch>
              <a:fillRect/>
            </a:stretch>
          </p:blipFill>
          <p:spPr bwMode="auto">
            <a:xfrm>
              <a:off x="0" y="3900461"/>
              <a:ext cx="6096000" cy="2164080"/>
            </a:xfrm>
            <a:prstGeom prst="rect">
              <a:avLst/>
            </a:prstGeom>
            <a:ln>
              <a:noFill/>
            </a:ln>
            <a:effectLst>
              <a:outerShdw blurRad="292100" dist="139700" dir="2700000" algn="tl" rotWithShape="0">
                <a:srgbClr val="333333">
                  <a:alpha val="65000"/>
                </a:srgbClr>
              </a:outerShdw>
            </a:effectLst>
          </p:spPr>
        </p:pic>
      </p:grpSp>
      <p:sp>
        <p:nvSpPr>
          <p:cNvPr id="9222" name="TextBox 6"/>
          <p:cNvSpPr txBox="1">
            <a:spLocks noChangeArrowheads="1"/>
          </p:cNvSpPr>
          <p:nvPr/>
        </p:nvSpPr>
        <p:spPr bwMode="auto">
          <a:xfrm>
            <a:off x="5687" y="5724620"/>
            <a:ext cx="4673600" cy="646113"/>
          </a:xfrm>
          <a:prstGeom prst="rect">
            <a:avLst/>
          </a:prstGeom>
          <a:solidFill>
            <a:schemeClr val="bg2">
              <a:lumMod val="75000"/>
            </a:schemeClr>
          </a:solidFill>
          <a:ln w="12700">
            <a:solidFill>
              <a:schemeClr val="tx2">
                <a:lumMod val="75000"/>
              </a:schemeClr>
            </a:solidFill>
            <a:miter lim="800000"/>
            <a:headEnd/>
            <a:tailEnd/>
          </a:ln>
        </p:spPr>
        <p:txBody>
          <a:bodyPr>
            <a:spAutoFit/>
          </a:bodyPr>
          <a:lstStyle/>
          <a:p>
            <a:pPr>
              <a:buFontTx/>
              <a:buChar char="-"/>
            </a:pPr>
            <a:r>
              <a:rPr lang="en-US" dirty="0"/>
              <a:t>  HIT tables can be generated as in the original system.</a:t>
            </a:r>
          </a:p>
        </p:txBody>
      </p:sp>
      <p:pic>
        <p:nvPicPr>
          <p:cNvPr id="68618" name="Picture 10"/>
          <p:cNvPicPr>
            <a:picLocks noChangeAspect="1" noChangeArrowheads="1"/>
          </p:cNvPicPr>
          <p:nvPr/>
        </p:nvPicPr>
        <p:blipFill>
          <a:blip r:embed="rId7" cstate="screen"/>
          <a:srcRect/>
          <a:stretch>
            <a:fillRect/>
          </a:stretch>
        </p:blipFill>
        <p:spPr bwMode="auto">
          <a:xfrm>
            <a:off x="0" y="693550"/>
            <a:ext cx="9129214" cy="3639877"/>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0" y="0"/>
            <a:ext cx="9144000" cy="685800"/>
          </a:xfrm>
        </p:spPr>
        <p:txBody>
          <a:bodyPr/>
          <a:lstStyle/>
          <a:p>
            <a:r>
              <a:rPr lang="en-US" dirty="0" smtClean="0"/>
              <a:t>HIT: </a:t>
            </a:r>
            <a:r>
              <a:rPr lang="en-US" sz="3200" dirty="0" smtClean="0"/>
              <a:t>Tables</a:t>
            </a:r>
            <a:endParaRPr lang="en-US" dirty="0"/>
          </a:p>
        </p:txBody>
      </p:sp>
      <p:sp>
        <p:nvSpPr>
          <p:cNvPr id="14" name="Slide Number Placeholder 13"/>
          <p:cNvSpPr>
            <a:spLocks noGrp="1"/>
          </p:cNvSpPr>
          <p:nvPr>
            <p:ph type="sldNum" sz="quarter" idx="12"/>
          </p:nvPr>
        </p:nvSpPr>
        <p:spPr/>
        <p:txBody>
          <a:bodyPr/>
          <a:lstStyle/>
          <a:p>
            <a:fld id="{2673946F-2334-4E8B-AF70-9E21D67EC05A}" type="slidenum">
              <a:rPr lang="en-US" smtClean="0"/>
              <a:pPr/>
              <a:t>39</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68618"/>
                                        </p:tgtEl>
                                        <p:attrNameLst>
                                          <p:attrName>style.visibility</p:attrName>
                                        </p:attrNameLst>
                                      </p:cBhvr>
                                      <p:to>
                                        <p:strVal val="visible"/>
                                      </p:to>
                                    </p:set>
                                    <p:animEffect transition="in" filter="fade">
                                      <p:cBhvr>
                                        <p:cTn id="20" dur="500"/>
                                        <p:tgtEl>
                                          <p:spTgt spid="68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Context</a:t>
            </a:r>
            <a:endParaRPr lang="en-US" dirty="0"/>
          </a:p>
        </p:txBody>
      </p:sp>
      <p:sp>
        <p:nvSpPr>
          <p:cNvPr id="4" name="Content Placeholder 3"/>
          <p:cNvSpPr>
            <a:spLocks noGrp="1"/>
          </p:cNvSpPr>
          <p:nvPr>
            <p:ph idx="1"/>
          </p:nvPr>
        </p:nvSpPr>
        <p:spPr>
          <a:xfrm>
            <a:off x="0" y="692331"/>
            <a:ext cx="9143999" cy="5721532"/>
          </a:xfrm>
        </p:spPr>
        <p:txBody>
          <a:bodyPr/>
          <a:lstStyle/>
          <a:p>
            <a:pPr>
              <a:buNone/>
            </a:pPr>
            <a:r>
              <a:rPr lang="en-US" sz="2400" dirty="0" smtClean="0"/>
              <a:t>Finer watershed specific sediment models (2011):</a:t>
            </a:r>
          </a:p>
          <a:p>
            <a:pPr>
              <a:buNone/>
            </a:pPr>
            <a:endParaRPr lang="en-US" sz="2400" dirty="0" smtClean="0"/>
          </a:p>
        </p:txBody>
      </p:sp>
      <p:sp>
        <p:nvSpPr>
          <p:cNvPr id="5" name="Slide Number Placeholder 4"/>
          <p:cNvSpPr>
            <a:spLocks noGrp="1"/>
          </p:cNvSpPr>
          <p:nvPr>
            <p:ph type="sldNum" sz="quarter" idx="12"/>
          </p:nvPr>
        </p:nvSpPr>
        <p:spPr/>
        <p:txBody>
          <a:bodyPr/>
          <a:lstStyle/>
          <a:p>
            <a:fld id="{0CB016A6-E42C-4255-9639-BF8CD777F2C2}" type="slidenum">
              <a:rPr lang="en-US" smtClean="0"/>
              <a:pPr/>
              <a:t>4</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6458466"/>
            <a:ext cx="2066925" cy="399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250" y="6477463"/>
            <a:ext cx="1047750" cy="354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descr="study_area.jpg"/>
          <p:cNvPicPr>
            <a:picLocks noChangeAspect="1"/>
          </p:cNvPicPr>
          <p:nvPr/>
        </p:nvPicPr>
        <p:blipFill>
          <a:blip r:embed="rId5" cstate="print"/>
          <a:stretch>
            <a:fillRect/>
          </a:stretch>
        </p:blipFill>
        <p:spPr>
          <a:xfrm>
            <a:off x="304010" y="2100105"/>
            <a:ext cx="4842682" cy="3309090"/>
          </a:xfrm>
          <a:prstGeom prst="rect">
            <a:avLst/>
          </a:prstGeom>
          <a:ln>
            <a:solidFill>
              <a:schemeClr val="tx1"/>
            </a:solidFill>
          </a:ln>
        </p:spPr>
      </p:pic>
      <p:sp>
        <p:nvSpPr>
          <p:cNvPr id="16" name="TextBox 15"/>
          <p:cNvSpPr txBox="1"/>
          <p:nvPr/>
        </p:nvSpPr>
        <p:spPr>
          <a:xfrm>
            <a:off x="221068" y="1748412"/>
            <a:ext cx="4769960" cy="369332"/>
          </a:xfrm>
          <a:prstGeom prst="rect">
            <a:avLst/>
          </a:prstGeom>
          <a:noFill/>
        </p:spPr>
        <p:txBody>
          <a:bodyPr wrap="none" rtlCol="0">
            <a:spAutoFit/>
          </a:bodyPr>
          <a:lstStyle/>
          <a:p>
            <a:r>
              <a:rPr lang="en-US" dirty="0" smtClean="0"/>
              <a:t>Manitowoc and Twin Rivers of eastern Wisconsin</a:t>
            </a:r>
            <a:endParaRPr lang="en-US" dirty="0"/>
          </a:p>
        </p:txBody>
      </p:sp>
      <p:pic>
        <p:nvPicPr>
          <p:cNvPr id="1026" name="Picture 2"/>
          <p:cNvPicPr>
            <a:picLocks noChangeAspect="1" noChangeArrowheads="1"/>
          </p:cNvPicPr>
          <p:nvPr/>
        </p:nvPicPr>
        <p:blipFill>
          <a:blip r:embed="rId6" cstate="print"/>
          <a:srcRect/>
          <a:stretch>
            <a:fillRect/>
          </a:stretch>
        </p:blipFill>
        <p:spPr bwMode="auto">
          <a:xfrm>
            <a:off x="5261541" y="1376624"/>
            <a:ext cx="2387812" cy="1838848"/>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7" cstate="print"/>
          <a:srcRect/>
          <a:stretch>
            <a:fillRect/>
          </a:stretch>
        </p:blipFill>
        <p:spPr bwMode="auto">
          <a:xfrm>
            <a:off x="7737231" y="3034602"/>
            <a:ext cx="1215850" cy="1175657"/>
          </a:xfrm>
          <a:prstGeom prst="rect">
            <a:avLst/>
          </a:prstGeom>
          <a:noFill/>
          <a:ln w="9525">
            <a:solidFill>
              <a:schemeClr val="tx1"/>
            </a:solidFill>
            <a:miter lim="800000"/>
            <a:headEnd/>
            <a:tailEnd/>
          </a:ln>
        </p:spPr>
      </p:pic>
      <p:pic>
        <p:nvPicPr>
          <p:cNvPr id="1029" name="Picture 5"/>
          <p:cNvPicPr>
            <a:picLocks noChangeAspect="1" noChangeArrowheads="1"/>
          </p:cNvPicPr>
          <p:nvPr/>
        </p:nvPicPr>
        <p:blipFill>
          <a:blip r:embed="rId8" cstate="print"/>
          <a:srcRect/>
          <a:stretch>
            <a:fillRect/>
          </a:stretch>
        </p:blipFill>
        <p:spPr bwMode="auto">
          <a:xfrm>
            <a:off x="5225142" y="3366199"/>
            <a:ext cx="2449683" cy="2411604"/>
          </a:xfrm>
          <a:prstGeom prst="rect">
            <a:avLst/>
          </a:prstGeom>
          <a:noFill/>
          <a:ln w="9525">
            <a:solidFill>
              <a:schemeClr val="tx1"/>
            </a:solidFill>
            <a:miter lim="800000"/>
            <a:headEnd/>
            <a:tailEnd/>
          </a:ln>
        </p:spPr>
      </p:pic>
      <p:sp>
        <p:nvSpPr>
          <p:cNvPr id="21" name="TextBox 20"/>
          <p:cNvSpPr txBox="1"/>
          <p:nvPr/>
        </p:nvSpPr>
        <p:spPr>
          <a:xfrm>
            <a:off x="7668571" y="1991247"/>
            <a:ext cx="1475429" cy="646331"/>
          </a:xfrm>
          <a:prstGeom prst="rect">
            <a:avLst/>
          </a:prstGeom>
          <a:noFill/>
        </p:spPr>
        <p:txBody>
          <a:bodyPr wrap="square" rtlCol="0">
            <a:spAutoFit/>
          </a:bodyPr>
          <a:lstStyle/>
          <a:p>
            <a:r>
              <a:rPr lang="en-US" dirty="0" smtClean="0"/>
              <a:t>Field-level</a:t>
            </a:r>
          </a:p>
          <a:p>
            <a:r>
              <a:rPr lang="en-US" dirty="0" smtClean="0"/>
              <a:t>prioritization</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4" descr="hit2_hitinputs1.jpg"/>
          <p:cNvPicPr>
            <a:picLocks noChangeAspect="1"/>
          </p:cNvPicPr>
          <p:nvPr/>
        </p:nvPicPr>
        <p:blipFill>
          <a:blip r:embed="rId3" cstate="screen"/>
          <a:srcRect/>
          <a:stretch>
            <a:fillRect/>
          </a:stretch>
        </p:blipFill>
        <p:spPr bwMode="auto">
          <a:xfrm>
            <a:off x="-1" y="658812"/>
            <a:ext cx="9187844" cy="5741987"/>
          </a:xfrm>
          <a:prstGeom prst="rect">
            <a:avLst/>
          </a:prstGeom>
          <a:noFill/>
          <a:ln w="9525">
            <a:noFill/>
            <a:miter lim="800000"/>
            <a:headEnd/>
            <a:tailEnd/>
          </a:ln>
        </p:spPr>
      </p:pic>
      <p:pic>
        <p:nvPicPr>
          <p:cNvPr id="11" name="Picture 10" descr="hit2_legend1.jpg"/>
          <p:cNvPicPr>
            <a:picLocks noChangeAspect="1"/>
          </p:cNvPicPr>
          <p:nvPr/>
        </p:nvPicPr>
        <p:blipFill>
          <a:blip r:embed="rId4" cstate="screen"/>
          <a:srcRect/>
          <a:stretch>
            <a:fillRect/>
          </a:stretch>
        </p:blipFill>
        <p:spPr bwMode="auto">
          <a:xfrm>
            <a:off x="25791" y="695154"/>
            <a:ext cx="9187844" cy="5741987"/>
          </a:xfrm>
          <a:prstGeom prst="rect">
            <a:avLst/>
          </a:prstGeom>
          <a:noFill/>
          <a:ln w="9525">
            <a:noFill/>
            <a:miter lim="800000"/>
            <a:headEnd/>
            <a:tailEnd/>
          </a:ln>
        </p:spPr>
      </p:pic>
      <p:pic>
        <p:nvPicPr>
          <p:cNvPr id="12" name="Picture 11" descr="hit2_legend2.jpg"/>
          <p:cNvPicPr>
            <a:picLocks noChangeAspect="1"/>
          </p:cNvPicPr>
          <p:nvPr/>
        </p:nvPicPr>
        <p:blipFill>
          <a:blip r:embed="rId5" cstate="screen"/>
          <a:srcRect/>
          <a:stretch>
            <a:fillRect/>
          </a:stretch>
        </p:blipFill>
        <p:spPr bwMode="auto">
          <a:xfrm>
            <a:off x="0" y="695154"/>
            <a:ext cx="9187844" cy="5741987"/>
          </a:xfrm>
          <a:prstGeom prst="rect">
            <a:avLst/>
          </a:prstGeom>
          <a:noFill/>
          <a:ln w="9525">
            <a:noFill/>
            <a:miter lim="800000"/>
            <a:headEnd/>
            <a:tailEnd/>
          </a:ln>
        </p:spPr>
      </p:pic>
      <p:sp>
        <p:nvSpPr>
          <p:cNvPr id="11270" name="TextBox 6"/>
          <p:cNvSpPr txBox="1">
            <a:spLocks noChangeArrowheads="1"/>
          </p:cNvSpPr>
          <p:nvPr/>
        </p:nvSpPr>
        <p:spPr bwMode="auto">
          <a:xfrm>
            <a:off x="15555" y="5499100"/>
            <a:ext cx="4673600" cy="646113"/>
          </a:xfrm>
          <a:prstGeom prst="rect">
            <a:avLst/>
          </a:prstGeom>
          <a:solidFill>
            <a:schemeClr val="bg2">
              <a:lumMod val="75000"/>
            </a:schemeClr>
          </a:solidFill>
          <a:ln w="12700">
            <a:solidFill>
              <a:schemeClr val="tx2">
                <a:lumMod val="75000"/>
              </a:schemeClr>
            </a:solidFill>
            <a:miter lim="800000"/>
            <a:headEnd/>
            <a:tailEnd/>
          </a:ln>
        </p:spPr>
        <p:txBody>
          <a:bodyPr>
            <a:spAutoFit/>
          </a:bodyPr>
          <a:lstStyle/>
          <a:p>
            <a:pPr>
              <a:buFontTx/>
              <a:buChar char="-"/>
            </a:pPr>
            <a:r>
              <a:rPr lang="en-US" dirty="0"/>
              <a:t>  Watersheds can be shaded by erosion or sediment data.</a:t>
            </a:r>
          </a:p>
        </p:txBody>
      </p:sp>
      <p:grpSp>
        <p:nvGrpSpPr>
          <p:cNvPr id="2" name="Group 23"/>
          <p:cNvGrpSpPr>
            <a:grpSpLocks/>
          </p:cNvGrpSpPr>
          <p:nvPr/>
        </p:nvGrpSpPr>
        <p:grpSpPr bwMode="auto">
          <a:xfrm>
            <a:off x="5943600" y="4673600"/>
            <a:ext cx="2540000" cy="1181100"/>
            <a:chOff x="5930900" y="4584700"/>
            <a:chExt cx="2540000" cy="1181100"/>
          </a:xfrm>
        </p:grpSpPr>
        <p:sp>
          <p:nvSpPr>
            <p:cNvPr id="23" name="Rectangle 22"/>
            <p:cNvSpPr/>
            <p:nvPr/>
          </p:nvSpPr>
          <p:spPr>
            <a:xfrm>
              <a:off x="5930900" y="4584700"/>
              <a:ext cx="2540000" cy="1181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 name="Group 21"/>
            <p:cNvGrpSpPr>
              <a:grpSpLocks/>
            </p:cNvGrpSpPr>
            <p:nvPr/>
          </p:nvGrpSpPr>
          <p:grpSpPr bwMode="auto">
            <a:xfrm>
              <a:off x="6032500" y="4635500"/>
              <a:ext cx="2425521" cy="1082477"/>
              <a:chOff x="3619500" y="1638300"/>
              <a:chExt cx="2425521" cy="1082477"/>
            </a:xfrm>
          </p:grpSpPr>
          <p:sp>
            <p:nvSpPr>
              <p:cNvPr id="14" name="Rectangle 13"/>
              <p:cNvSpPr/>
              <p:nvPr/>
            </p:nvSpPr>
            <p:spPr>
              <a:xfrm>
                <a:off x="3619500" y="2463800"/>
                <a:ext cx="342900" cy="203200"/>
              </a:xfrm>
              <a:prstGeom prst="rect">
                <a:avLst/>
              </a:prstGeom>
              <a:solidFill>
                <a:srgbClr val="73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3619500" y="2209800"/>
                <a:ext cx="342900" cy="203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3619500" y="1955800"/>
                <a:ext cx="342900" cy="203200"/>
              </a:xfrm>
              <a:prstGeom prst="rect">
                <a:avLst/>
              </a:prstGeom>
              <a:solidFill>
                <a:srgbClr val="FFBEB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78" name="TextBox 16"/>
              <p:cNvSpPr txBox="1">
                <a:spLocks noChangeArrowheads="1"/>
              </p:cNvSpPr>
              <p:nvPr/>
            </p:nvSpPr>
            <p:spPr bwMode="auto">
              <a:xfrm>
                <a:off x="3962400" y="1892300"/>
                <a:ext cx="2023311" cy="307777"/>
              </a:xfrm>
              <a:prstGeom prst="rect">
                <a:avLst/>
              </a:prstGeom>
              <a:noFill/>
              <a:ln w="9525">
                <a:noFill/>
                <a:miter lim="800000"/>
                <a:headEnd/>
                <a:tailEnd/>
              </a:ln>
            </p:spPr>
            <p:txBody>
              <a:bodyPr wrap="none">
                <a:spAutoFit/>
              </a:bodyPr>
              <a:lstStyle/>
              <a:p>
                <a:r>
                  <a:rPr lang="en-US" sz="1400" b="1" dirty="0"/>
                  <a:t>Less loading per acre</a:t>
                </a:r>
              </a:p>
            </p:txBody>
          </p:sp>
          <p:sp>
            <p:nvSpPr>
              <p:cNvPr id="11279" name="TextBox 17"/>
              <p:cNvSpPr txBox="1">
                <a:spLocks noChangeArrowheads="1"/>
              </p:cNvSpPr>
              <p:nvPr/>
            </p:nvSpPr>
            <p:spPr bwMode="auto">
              <a:xfrm>
                <a:off x="3975100" y="2159000"/>
                <a:ext cx="2044149" cy="307777"/>
              </a:xfrm>
              <a:prstGeom prst="rect">
                <a:avLst/>
              </a:prstGeom>
              <a:noFill/>
              <a:ln w="9525">
                <a:noFill/>
                <a:miter lim="800000"/>
                <a:headEnd/>
                <a:tailEnd/>
              </a:ln>
            </p:spPr>
            <p:txBody>
              <a:bodyPr wrap="none">
                <a:spAutoFit/>
              </a:bodyPr>
              <a:lstStyle/>
              <a:p>
                <a:r>
                  <a:rPr lang="en-US" sz="1400" b="1" dirty="0"/>
                  <a:t>More loading per acre</a:t>
                </a:r>
              </a:p>
            </p:txBody>
          </p:sp>
          <p:sp>
            <p:nvSpPr>
              <p:cNvPr id="11280" name="TextBox 18"/>
              <p:cNvSpPr txBox="1">
                <a:spLocks noChangeArrowheads="1"/>
              </p:cNvSpPr>
              <p:nvPr/>
            </p:nvSpPr>
            <p:spPr bwMode="auto">
              <a:xfrm>
                <a:off x="3987800" y="2413000"/>
                <a:ext cx="2032929" cy="307777"/>
              </a:xfrm>
              <a:prstGeom prst="rect">
                <a:avLst/>
              </a:prstGeom>
              <a:noFill/>
              <a:ln w="9525">
                <a:noFill/>
                <a:miter lim="800000"/>
                <a:headEnd/>
                <a:tailEnd/>
              </a:ln>
            </p:spPr>
            <p:txBody>
              <a:bodyPr wrap="none">
                <a:spAutoFit/>
              </a:bodyPr>
              <a:lstStyle/>
              <a:p>
                <a:r>
                  <a:rPr lang="en-US" sz="1400" b="1" dirty="0"/>
                  <a:t>Most loading per acre</a:t>
                </a:r>
              </a:p>
            </p:txBody>
          </p:sp>
          <p:sp>
            <p:nvSpPr>
              <p:cNvPr id="20" name="Rectangle 19"/>
              <p:cNvSpPr/>
              <p:nvPr/>
            </p:nvSpPr>
            <p:spPr>
              <a:xfrm>
                <a:off x="3619500" y="1701800"/>
                <a:ext cx="342900" cy="2032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282" name="TextBox 20"/>
              <p:cNvSpPr txBox="1">
                <a:spLocks noChangeArrowheads="1"/>
              </p:cNvSpPr>
              <p:nvPr/>
            </p:nvSpPr>
            <p:spPr bwMode="auto">
              <a:xfrm>
                <a:off x="3962400" y="1638300"/>
                <a:ext cx="2082621" cy="307777"/>
              </a:xfrm>
              <a:prstGeom prst="rect">
                <a:avLst/>
              </a:prstGeom>
              <a:noFill/>
              <a:ln w="9525">
                <a:noFill/>
                <a:miter lim="800000"/>
                <a:headEnd/>
                <a:tailEnd/>
              </a:ln>
            </p:spPr>
            <p:txBody>
              <a:bodyPr wrap="none">
                <a:spAutoFit/>
              </a:bodyPr>
              <a:lstStyle/>
              <a:p>
                <a:r>
                  <a:rPr lang="en-US" sz="1400" b="1" dirty="0"/>
                  <a:t>Least loading per acre</a:t>
                </a:r>
              </a:p>
            </p:txBody>
          </p:sp>
        </p:grpSp>
      </p:grpSp>
      <p:sp>
        <p:nvSpPr>
          <p:cNvPr id="4" name="Title 3"/>
          <p:cNvSpPr>
            <a:spLocks noGrp="1"/>
          </p:cNvSpPr>
          <p:nvPr>
            <p:ph type="title"/>
          </p:nvPr>
        </p:nvSpPr>
        <p:spPr>
          <a:xfrm>
            <a:off x="-1" y="9354"/>
            <a:ext cx="9144000" cy="685800"/>
          </a:xfrm>
        </p:spPr>
        <p:txBody>
          <a:bodyPr/>
          <a:lstStyle/>
          <a:p>
            <a:r>
              <a:rPr lang="en-US" dirty="0" smtClean="0"/>
              <a:t>HIT watershed prioritization </a:t>
            </a:r>
            <a:endParaRPr lang="en-US" dirty="0"/>
          </a:p>
        </p:txBody>
      </p:sp>
      <p:sp>
        <p:nvSpPr>
          <p:cNvPr id="24" name="Slide Number Placeholder 23"/>
          <p:cNvSpPr>
            <a:spLocks noGrp="1"/>
          </p:cNvSpPr>
          <p:nvPr>
            <p:ph type="sldNum" sz="quarter" idx="12"/>
          </p:nvPr>
        </p:nvSpPr>
        <p:spPr/>
        <p:txBody>
          <a:bodyPr/>
          <a:lstStyle/>
          <a:p>
            <a:fld id="{2673946F-2334-4E8B-AF70-9E21D67EC05A}" type="slidenum">
              <a:rPr lang="en-US" smtClean="0"/>
              <a:pPr/>
              <a:t>40</a:t>
            </a:fld>
            <a:endParaRPr lang="en-US"/>
          </a:p>
        </p:txBody>
      </p:sp>
      <p:sp>
        <p:nvSpPr>
          <p:cNvPr id="19" name="Rectangle 18"/>
          <p:cNvSpPr/>
          <p:nvPr/>
        </p:nvSpPr>
        <p:spPr>
          <a:xfrm>
            <a:off x="7119257" y="718457"/>
            <a:ext cx="849086" cy="378823"/>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screen"/>
          <a:srcRect/>
          <a:stretch>
            <a:fillRect/>
          </a:stretch>
        </p:blipFill>
        <p:spPr bwMode="auto">
          <a:xfrm>
            <a:off x="0" y="777378"/>
            <a:ext cx="9145174" cy="4880741"/>
          </a:xfrm>
          <a:prstGeom prst="rect">
            <a:avLst/>
          </a:prstGeom>
          <a:noFill/>
          <a:ln w="9525">
            <a:noFill/>
            <a:miter lim="800000"/>
            <a:headEnd/>
            <a:tailEnd/>
          </a:ln>
        </p:spPr>
      </p:pic>
      <p:pic>
        <p:nvPicPr>
          <p:cNvPr id="8196" name="Picture 4"/>
          <p:cNvPicPr>
            <a:picLocks noChangeAspect="1" noChangeArrowheads="1"/>
          </p:cNvPicPr>
          <p:nvPr/>
        </p:nvPicPr>
        <p:blipFill>
          <a:blip r:embed="rId4" cstate="screen"/>
          <a:srcRect/>
          <a:stretch>
            <a:fillRect/>
          </a:stretch>
        </p:blipFill>
        <p:spPr bwMode="auto">
          <a:xfrm>
            <a:off x="-1173" y="794801"/>
            <a:ext cx="9145173" cy="4879357"/>
          </a:xfrm>
          <a:prstGeom prst="rect">
            <a:avLst/>
          </a:prstGeom>
          <a:noFill/>
          <a:ln w="9525">
            <a:noFill/>
            <a:miter lim="800000"/>
            <a:headEnd/>
            <a:tailEnd/>
          </a:ln>
        </p:spPr>
      </p:pic>
      <p:pic>
        <p:nvPicPr>
          <p:cNvPr id="8197" name="Picture 5"/>
          <p:cNvPicPr>
            <a:picLocks noChangeAspect="1" noChangeArrowheads="1"/>
          </p:cNvPicPr>
          <p:nvPr/>
        </p:nvPicPr>
        <p:blipFill>
          <a:blip r:embed="rId5" cstate="screen"/>
          <a:srcRect/>
          <a:stretch>
            <a:fillRect/>
          </a:stretch>
        </p:blipFill>
        <p:spPr bwMode="auto">
          <a:xfrm>
            <a:off x="-1174" y="794801"/>
            <a:ext cx="9145173" cy="4879357"/>
          </a:xfrm>
          <a:prstGeom prst="rect">
            <a:avLst/>
          </a:prstGeom>
          <a:noFill/>
          <a:ln w="9525">
            <a:noFill/>
            <a:miter lim="800000"/>
            <a:headEnd/>
            <a:tailEnd/>
          </a:ln>
        </p:spPr>
      </p:pic>
      <p:pic>
        <p:nvPicPr>
          <p:cNvPr id="8198" name="Picture 6"/>
          <p:cNvPicPr>
            <a:picLocks noChangeAspect="1" noChangeArrowheads="1"/>
          </p:cNvPicPr>
          <p:nvPr/>
        </p:nvPicPr>
        <p:blipFill>
          <a:blip r:embed="rId6" cstate="screen"/>
          <a:srcRect/>
          <a:stretch>
            <a:fillRect/>
          </a:stretch>
        </p:blipFill>
        <p:spPr bwMode="auto">
          <a:xfrm>
            <a:off x="1" y="773774"/>
            <a:ext cx="9145173" cy="4879357"/>
          </a:xfrm>
          <a:prstGeom prst="rect">
            <a:avLst/>
          </a:prstGeom>
          <a:noFill/>
          <a:ln w="9525">
            <a:noFill/>
            <a:miter lim="800000"/>
            <a:headEnd/>
            <a:tailEnd/>
          </a:ln>
        </p:spPr>
      </p:pic>
      <p:sp>
        <p:nvSpPr>
          <p:cNvPr id="49162" name="TextBox 6"/>
          <p:cNvSpPr txBox="1">
            <a:spLocks noChangeArrowheads="1"/>
          </p:cNvSpPr>
          <p:nvPr/>
        </p:nvSpPr>
        <p:spPr bwMode="auto">
          <a:xfrm>
            <a:off x="0" y="5704638"/>
            <a:ext cx="4673600" cy="654050"/>
          </a:xfrm>
          <a:prstGeom prst="rect">
            <a:avLst/>
          </a:prstGeom>
          <a:solidFill>
            <a:schemeClr val="bg2">
              <a:lumMod val="75000"/>
            </a:schemeClr>
          </a:solidFill>
          <a:ln w="12700">
            <a:solidFill>
              <a:schemeClr val="tx2">
                <a:lumMod val="75000"/>
              </a:schemeClr>
            </a:solidFill>
            <a:miter lim="800000"/>
            <a:headEnd/>
            <a:tailEnd/>
          </a:ln>
        </p:spPr>
        <p:txBody>
          <a:bodyPr>
            <a:spAutoFit/>
          </a:bodyPr>
          <a:lstStyle/>
          <a:p>
            <a:pPr>
              <a:buFontTx/>
              <a:buChar char="-"/>
            </a:pPr>
            <a:r>
              <a:rPr lang="en-US" dirty="0"/>
              <a:t>  Watersheds can be shaded by erosion or sediment data, at multiple scales.</a:t>
            </a:r>
          </a:p>
        </p:txBody>
      </p:sp>
      <p:grpSp>
        <p:nvGrpSpPr>
          <p:cNvPr id="2" name="Group 23"/>
          <p:cNvGrpSpPr>
            <a:grpSpLocks/>
          </p:cNvGrpSpPr>
          <p:nvPr/>
        </p:nvGrpSpPr>
        <p:grpSpPr bwMode="auto">
          <a:xfrm>
            <a:off x="65225" y="4068482"/>
            <a:ext cx="2540000" cy="1181100"/>
            <a:chOff x="5930900" y="4584700"/>
            <a:chExt cx="2540000" cy="1181100"/>
          </a:xfrm>
        </p:grpSpPr>
        <p:sp>
          <p:nvSpPr>
            <p:cNvPr id="23" name="Rectangle 22"/>
            <p:cNvSpPr/>
            <p:nvPr/>
          </p:nvSpPr>
          <p:spPr>
            <a:xfrm>
              <a:off x="5930900" y="4584700"/>
              <a:ext cx="2540000" cy="1181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3" name="Group 21"/>
            <p:cNvGrpSpPr>
              <a:grpSpLocks/>
            </p:cNvGrpSpPr>
            <p:nvPr/>
          </p:nvGrpSpPr>
          <p:grpSpPr bwMode="auto">
            <a:xfrm>
              <a:off x="6032500" y="4635500"/>
              <a:ext cx="2425521" cy="1082477"/>
              <a:chOff x="3619500" y="1638300"/>
              <a:chExt cx="2425521" cy="1082477"/>
            </a:xfrm>
          </p:grpSpPr>
          <p:sp>
            <p:nvSpPr>
              <p:cNvPr id="14" name="Rectangle 13"/>
              <p:cNvSpPr/>
              <p:nvPr/>
            </p:nvSpPr>
            <p:spPr>
              <a:xfrm>
                <a:off x="3619500" y="2463800"/>
                <a:ext cx="342900" cy="203200"/>
              </a:xfrm>
              <a:prstGeom prst="rect">
                <a:avLst/>
              </a:prstGeom>
              <a:solidFill>
                <a:srgbClr val="73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Rectangle 14"/>
              <p:cNvSpPr/>
              <p:nvPr/>
            </p:nvSpPr>
            <p:spPr>
              <a:xfrm>
                <a:off x="3619500" y="2209800"/>
                <a:ext cx="342900" cy="203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Rectangle 15"/>
              <p:cNvSpPr/>
              <p:nvPr/>
            </p:nvSpPr>
            <p:spPr>
              <a:xfrm>
                <a:off x="3619500" y="1955800"/>
                <a:ext cx="342900" cy="203200"/>
              </a:xfrm>
              <a:prstGeom prst="rect">
                <a:avLst/>
              </a:prstGeom>
              <a:solidFill>
                <a:srgbClr val="FFBEB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169" name="TextBox 16"/>
              <p:cNvSpPr txBox="1">
                <a:spLocks noChangeArrowheads="1"/>
              </p:cNvSpPr>
              <p:nvPr/>
            </p:nvSpPr>
            <p:spPr bwMode="auto">
              <a:xfrm>
                <a:off x="3962400" y="1892300"/>
                <a:ext cx="2023311" cy="307777"/>
              </a:xfrm>
              <a:prstGeom prst="rect">
                <a:avLst/>
              </a:prstGeom>
              <a:noFill/>
              <a:ln w="9525">
                <a:noFill/>
                <a:miter lim="800000"/>
                <a:headEnd/>
                <a:tailEnd/>
              </a:ln>
            </p:spPr>
            <p:txBody>
              <a:bodyPr wrap="none">
                <a:spAutoFit/>
              </a:bodyPr>
              <a:lstStyle/>
              <a:p>
                <a:r>
                  <a:rPr lang="en-US" sz="1400" b="1" dirty="0"/>
                  <a:t>Less loading per acre</a:t>
                </a:r>
              </a:p>
            </p:txBody>
          </p:sp>
          <p:sp>
            <p:nvSpPr>
              <p:cNvPr id="49170" name="TextBox 17"/>
              <p:cNvSpPr txBox="1">
                <a:spLocks noChangeArrowheads="1"/>
              </p:cNvSpPr>
              <p:nvPr/>
            </p:nvSpPr>
            <p:spPr bwMode="auto">
              <a:xfrm>
                <a:off x="3975100" y="2159000"/>
                <a:ext cx="2044149" cy="307777"/>
              </a:xfrm>
              <a:prstGeom prst="rect">
                <a:avLst/>
              </a:prstGeom>
              <a:noFill/>
              <a:ln w="9525">
                <a:noFill/>
                <a:miter lim="800000"/>
                <a:headEnd/>
                <a:tailEnd/>
              </a:ln>
            </p:spPr>
            <p:txBody>
              <a:bodyPr wrap="none">
                <a:spAutoFit/>
              </a:bodyPr>
              <a:lstStyle/>
              <a:p>
                <a:r>
                  <a:rPr lang="en-US" sz="1400" b="1" dirty="0"/>
                  <a:t>More loading per acre</a:t>
                </a:r>
              </a:p>
            </p:txBody>
          </p:sp>
          <p:sp>
            <p:nvSpPr>
              <p:cNvPr id="49171" name="TextBox 18"/>
              <p:cNvSpPr txBox="1">
                <a:spLocks noChangeArrowheads="1"/>
              </p:cNvSpPr>
              <p:nvPr/>
            </p:nvSpPr>
            <p:spPr bwMode="auto">
              <a:xfrm>
                <a:off x="3987800" y="2413000"/>
                <a:ext cx="2032929" cy="307777"/>
              </a:xfrm>
              <a:prstGeom prst="rect">
                <a:avLst/>
              </a:prstGeom>
              <a:noFill/>
              <a:ln w="9525">
                <a:noFill/>
                <a:miter lim="800000"/>
                <a:headEnd/>
                <a:tailEnd/>
              </a:ln>
            </p:spPr>
            <p:txBody>
              <a:bodyPr wrap="none">
                <a:spAutoFit/>
              </a:bodyPr>
              <a:lstStyle/>
              <a:p>
                <a:r>
                  <a:rPr lang="en-US" sz="1400" b="1" dirty="0"/>
                  <a:t>Most loading per acre</a:t>
                </a:r>
              </a:p>
            </p:txBody>
          </p:sp>
          <p:sp>
            <p:nvSpPr>
              <p:cNvPr id="20" name="Rectangle 19"/>
              <p:cNvSpPr/>
              <p:nvPr/>
            </p:nvSpPr>
            <p:spPr>
              <a:xfrm>
                <a:off x="3619500" y="1701800"/>
                <a:ext cx="342900" cy="2032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173" name="TextBox 20"/>
              <p:cNvSpPr txBox="1">
                <a:spLocks noChangeArrowheads="1"/>
              </p:cNvSpPr>
              <p:nvPr/>
            </p:nvSpPr>
            <p:spPr bwMode="auto">
              <a:xfrm>
                <a:off x="3962400" y="1638300"/>
                <a:ext cx="2082621" cy="307777"/>
              </a:xfrm>
              <a:prstGeom prst="rect">
                <a:avLst/>
              </a:prstGeom>
              <a:noFill/>
              <a:ln w="9525">
                <a:noFill/>
                <a:miter lim="800000"/>
                <a:headEnd/>
                <a:tailEnd/>
              </a:ln>
            </p:spPr>
            <p:txBody>
              <a:bodyPr wrap="none">
                <a:spAutoFit/>
              </a:bodyPr>
              <a:lstStyle/>
              <a:p>
                <a:r>
                  <a:rPr lang="en-US" sz="1400" b="1" dirty="0"/>
                  <a:t>Least loading per acre</a:t>
                </a:r>
              </a:p>
            </p:txBody>
          </p:sp>
        </p:grpSp>
      </p:grpSp>
      <p:sp>
        <p:nvSpPr>
          <p:cNvPr id="4" name="Title 3"/>
          <p:cNvSpPr>
            <a:spLocks noGrp="1"/>
          </p:cNvSpPr>
          <p:nvPr>
            <p:ph type="title"/>
          </p:nvPr>
        </p:nvSpPr>
        <p:spPr/>
        <p:txBody>
          <a:bodyPr/>
          <a:lstStyle/>
          <a:p>
            <a:r>
              <a:rPr lang="en-US" dirty="0" smtClean="0"/>
              <a:t>HIT watershed prioritization </a:t>
            </a:r>
            <a:endParaRPr lang="en-US" dirty="0"/>
          </a:p>
        </p:txBody>
      </p:sp>
      <p:sp>
        <p:nvSpPr>
          <p:cNvPr id="24" name="Slide Number Placeholder 23"/>
          <p:cNvSpPr>
            <a:spLocks noGrp="1"/>
          </p:cNvSpPr>
          <p:nvPr>
            <p:ph type="sldNum" sz="quarter" idx="12"/>
          </p:nvPr>
        </p:nvSpPr>
        <p:spPr/>
        <p:txBody>
          <a:bodyPr/>
          <a:lstStyle/>
          <a:p>
            <a:fld id="{2673946F-2334-4E8B-AF70-9E21D67EC05A}" type="slidenum">
              <a:rPr lang="en-US" smtClean="0"/>
              <a:pPr/>
              <a:t>41</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fade">
                                      <p:cBhvr>
                                        <p:cTn id="12" dur="500"/>
                                        <p:tgtEl>
                                          <p:spTgt spid="81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fade">
                                      <p:cBhvr>
                                        <p:cTn id="17" dur="500"/>
                                        <p:tgtEl>
                                          <p:spTgt spid="819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1" descr="hit2_riskmap1.jpg"/>
          <p:cNvPicPr>
            <a:picLocks noChangeAspect="1"/>
          </p:cNvPicPr>
          <p:nvPr/>
        </p:nvPicPr>
        <p:blipFill>
          <a:blip r:embed="rId3" cstate="screen"/>
          <a:srcRect/>
          <a:stretch>
            <a:fillRect/>
          </a:stretch>
        </p:blipFill>
        <p:spPr bwMode="auto">
          <a:xfrm>
            <a:off x="25445" y="756028"/>
            <a:ext cx="9102143" cy="5688428"/>
          </a:xfrm>
          <a:prstGeom prst="rect">
            <a:avLst/>
          </a:prstGeom>
          <a:noFill/>
          <a:ln w="9525">
            <a:noFill/>
            <a:miter lim="800000"/>
            <a:headEnd/>
            <a:tailEnd/>
          </a:ln>
        </p:spPr>
      </p:pic>
      <p:pic>
        <p:nvPicPr>
          <p:cNvPr id="24" name="Picture 23" descr="hit2_riskmap2.jpg"/>
          <p:cNvPicPr>
            <a:picLocks noChangeAspect="1"/>
          </p:cNvPicPr>
          <p:nvPr/>
        </p:nvPicPr>
        <p:blipFill>
          <a:blip r:embed="rId4" cstate="screen"/>
          <a:srcRect/>
          <a:stretch>
            <a:fillRect/>
          </a:stretch>
        </p:blipFill>
        <p:spPr bwMode="auto">
          <a:xfrm>
            <a:off x="25445" y="756028"/>
            <a:ext cx="9102143" cy="5688428"/>
          </a:xfrm>
          <a:prstGeom prst="rect">
            <a:avLst/>
          </a:prstGeom>
          <a:noFill/>
          <a:ln w="9525">
            <a:noFill/>
            <a:miter lim="800000"/>
            <a:headEnd/>
            <a:tailEnd/>
          </a:ln>
        </p:spPr>
      </p:pic>
      <p:pic>
        <p:nvPicPr>
          <p:cNvPr id="27" name="Picture 26" descr="hit2_riskmap3d.jpg"/>
          <p:cNvPicPr>
            <a:picLocks noChangeAspect="1"/>
          </p:cNvPicPr>
          <p:nvPr/>
        </p:nvPicPr>
        <p:blipFill>
          <a:blip r:embed="rId5" cstate="screen"/>
          <a:srcRect/>
          <a:stretch>
            <a:fillRect/>
          </a:stretch>
        </p:blipFill>
        <p:spPr bwMode="auto">
          <a:xfrm>
            <a:off x="0" y="756028"/>
            <a:ext cx="9102143" cy="5688428"/>
          </a:xfrm>
          <a:prstGeom prst="rect">
            <a:avLst/>
          </a:prstGeom>
          <a:noFill/>
          <a:ln w="9525">
            <a:noFill/>
            <a:miter lim="800000"/>
            <a:headEnd/>
            <a:tailEnd/>
          </a:ln>
        </p:spPr>
      </p:pic>
      <p:pic>
        <p:nvPicPr>
          <p:cNvPr id="28" name="Picture 27" descr="hit2_riskmapBirdsEye.jpg"/>
          <p:cNvPicPr>
            <a:picLocks noChangeAspect="1"/>
          </p:cNvPicPr>
          <p:nvPr/>
        </p:nvPicPr>
        <p:blipFill>
          <a:blip r:embed="rId6" cstate="screen"/>
          <a:srcRect/>
          <a:stretch>
            <a:fillRect/>
          </a:stretch>
        </p:blipFill>
        <p:spPr bwMode="auto">
          <a:xfrm>
            <a:off x="25445" y="756028"/>
            <a:ext cx="9102143" cy="5688428"/>
          </a:xfrm>
          <a:prstGeom prst="rect">
            <a:avLst/>
          </a:prstGeom>
          <a:noFill/>
          <a:ln w="9525">
            <a:noFill/>
            <a:miter lim="800000"/>
            <a:headEnd/>
            <a:tailEnd/>
          </a:ln>
        </p:spPr>
      </p:pic>
      <p:sp>
        <p:nvSpPr>
          <p:cNvPr id="12295" name="TextBox 6"/>
          <p:cNvSpPr txBox="1">
            <a:spLocks noChangeArrowheads="1"/>
          </p:cNvSpPr>
          <p:nvPr/>
        </p:nvSpPr>
        <p:spPr bwMode="auto">
          <a:xfrm>
            <a:off x="25445" y="5638800"/>
            <a:ext cx="4673600" cy="646113"/>
          </a:xfrm>
          <a:prstGeom prst="rect">
            <a:avLst/>
          </a:prstGeom>
          <a:solidFill>
            <a:schemeClr val="bg2">
              <a:lumMod val="75000"/>
            </a:schemeClr>
          </a:solidFill>
          <a:ln w="12700">
            <a:solidFill>
              <a:schemeClr val="tx2">
                <a:lumMod val="75000"/>
              </a:schemeClr>
            </a:solidFill>
            <a:miter lim="800000"/>
            <a:headEnd/>
            <a:tailEnd/>
          </a:ln>
        </p:spPr>
        <p:txBody>
          <a:bodyPr>
            <a:spAutoFit/>
          </a:bodyPr>
          <a:lstStyle/>
          <a:p>
            <a:pPr>
              <a:buFontTx/>
              <a:buChar char="-"/>
            </a:pPr>
            <a:r>
              <a:rPr lang="en-US" dirty="0"/>
              <a:t>  Improved aerial imagery allows for richer field-level analysis.</a:t>
            </a:r>
          </a:p>
        </p:txBody>
      </p:sp>
      <p:sp>
        <p:nvSpPr>
          <p:cNvPr id="2" name="Title 1"/>
          <p:cNvSpPr>
            <a:spLocks noGrp="1"/>
          </p:cNvSpPr>
          <p:nvPr>
            <p:ph type="title"/>
          </p:nvPr>
        </p:nvSpPr>
        <p:spPr/>
        <p:txBody>
          <a:bodyPr/>
          <a:lstStyle/>
          <a:p>
            <a:r>
              <a:rPr lang="en-US" dirty="0" smtClean="0"/>
              <a:t>HIT field prioritization </a:t>
            </a:r>
            <a:endParaRPr lang="en-US" dirty="0"/>
          </a:p>
        </p:txBody>
      </p:sp>
      <p:sp>
        <p:nvSpPr>
          <p:cNvPr id="12" name="Slide Number Placeholder 11"/>
          <p:cNvSpPr>
            <a:spLocks noGrp="1"/>
          </p:cNvSpPr>
          <p:nvPr>
            <p:ph type="sldNum" sz="quarter" idx="12"/>
          </p:nvPr>
        </p:nvSpPr>
        <p:spPr/>
        <p:txBody>
          <a:bodyPr/>
          <a:lstStyle/>
          <a:p>
            <a:fld id="{2673946F-2334-4E8B-AF70-9E21D67EC05A}" type="slidenum">
              <a:rPr lang="en-US" smtClean="0"/>
              <a:pPr/>
              <a:t>42</a:t>
            </a:fld>
            <a:endParaRPr lang="en-US"/>
          </a:p>
        </p:txBody>
      </p:sp>
      <p:sp>
        <p:nvSpPr>
          <p:cNvPr id="9" name="Rectangle 8"/>
          <p:cNvSpPr/>
          <p:nvPr/>
        </p:nvSpPr>
        <p:spPr>
          <a:xfrm>
            <a:off x="470263" y="718458"/>
            <a:ext cx="1841863" cy="300445"/>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0"/>
            <a:ext cx="7772400" cy="1362075"/>
          </a:xfrm>
        </p:spPr>
        <p:txBody>
          <a:bodyPr>
            <a:normAutofit/>
          </a:bodyPr>
          <a:lstStyle/>
          <a:p>
            <a:r>
              <a:rPr lang="en-US" sz="1600" dirty="0" smtClean="0">
                <a:solidFill>
                  <a:srgbClr val="E8C27E"/>
                </a:solidFill>
              </a:rPr>
              <a:t>Digital Watershed</a:t>
            </a:r>
            <a:r>
              <a:rPr lang="en-US" dirty="0" smtClean="0"/>
              <a:t/>
            </a:r>
            <a:br>
              <a:rPr lang="en-US" dirty="0" smtClean="0"/>
            </a:br>
            <a:r>
              <a:rPr lang="en-US" dirty="0" smtClean="0"/>
              <a:t>High Impact targeting</a:t>
            </a:r>
            <a:r>
              <a:rPr lang="en-US" dirty="0" smtClean="0">
                <a:solidFill>
                  <a:schemeClr val="bg1">
                    <a:lumMod val="85000"/>
                  </a:schemeClr>
                </a:solidFill>
              </a:rPr>
              <a:t/>
            </a:r>
            <a:br>
              <a:rPr lang="en-US" dirty="0" smtClean="0">
                <a:solidFill>
                  <a:schemeClr val="bg1">
                    <a:lumMod val="85000"/>
                  </a:schemeClr>
                </a:solidFill>
              </a:rPr>
            </a:br>
            <a:r>
              <a:rPr lang="en-US" sz="1600" dirty="0" smtClean="0">
                <a:solidFill>
                  <a:srgbClr val="E8C27E"/>
                </a:solidFill>
              </a:rPr>
              <a:t>long-term hydrologic impact </a:t>
            </a:r>
            <a:r>
              <a:rPr lang="en-US" sz="1600" dirty="0" smtClean="0">
                <a:solidFill>
                  <a:srgbClr val="E8C27E"/>
                </a:solidFill>
              </a:rPr>
              <a:t>assessment lid</a:t>
            </a:r>
            <a:endParaRPr lang="en-US" dirty="0">
              <a:solidFill>
                <a:srgbClr val="E8C27E"/>
              </a:solidFill>
            </a:endParaRPr>
          </a:p>
        </p:txBody>
      </p:sp>
      <p:sp>
        <p:nvSpPr>
          <p:cNvPr id="4" name="Text Placeholder 3"/>
          <p:cNvSpPr>
            <a:spLocks noGrp="1"/>
          </p:cNvSpPr>
          <p:nvPr>
            <p:ph type="body" idx="1"/>
          </p:nvPr>
        </p:nvSpPr>
        <p:spPr>
          <a:xfrm>
            <a:off x="722313" y="3886200"/>
            <a:ext cx="1030287" cy="457200"/>
          </a:xfrm>
        </p:spPr>
        <p:txBody>
          <a:bodyPr>
            <a:normAutofit/>
          </a:bodyPr>
          <a:lstStyle/>
          <a:p>
            <a:r>
              <a:rPr lang="en-US" dirty="0" smtClean="0">
                <a:latin typeface="Arial" pitchFamily="34" charset="0"/>
                <a:cs typeface="Arial" pitchFamily="34" charset="0"/>
              </a:rPr>
              <a:t>Tutorial</a:t>
            </a:r>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CB016A6-E42C-4255-9639-BF8CD777F2C2}" type="slidenum">
              <a:rPr lang="en-US" smtClean="0"/>
              <a:pPr/>
              <a:t>43</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2667000"/>
          </a:xfrm>
          <a:solidFill>
            <a:schemeClr val="tx2">
              <a:lumMod val="75000"/>
              <a:alpha val="70000"/>
            </a:schemeClr>
          </a:solidFill>
          <a:ln>
            <a:solidFill>
              <a:schemeClr val="tx2">
                <a:lumMod val="75000"/>
              </a:schemeClr>
            </a:solidFill>
          </a:ln>
        </p:spPr>
        <p:txBody>
          <a:bodyPr>
            <a:normAutofit fontScale="90000"/>
          </a:bodyPr>
          <a:lstStyle/>
          <a:p>
            <a:r>
              <a:rPr lang="en-US" sz="4000" dirty="0"/>
              <a:t>Web-based Watershed Management Tools for 516(e</a:t>
            </a:r>
            <a:r>
              <a:rPr lang="en-US" sz="4000" dirty="0" smtClean="0"/>
              <a:t>)</a:t>
            </a:r>
            <a:r>
              <a:rPr lang="en-US" dirty="0"/>
              <a:t/>
            </a:r>
            <a:br>
              <a:rPr lang="en-US" dirty="0"/>
            </a:br>
            <a:r>
              <a:rPr lang="en-US" sz="3600" dirty="0" smtClean="0"/>
              <a:t/>
            </a:r>
            <a:br>
              <a:rPr lang="en-US" sz="3600" dirty="0" smtClean="0"/>
            </a:br>
            <a:r>
              <a:rPr lang="en-US" sz="3200" dirty="0" smtClean="0"/>
              <a:t>Train the Trainer Workshop</a:t>
            </a:r>
            <a:br>
              <a:rPr lang="en-US" sz="3200" dirty="0" smtClean="0"/>
            </a:br>
            <a:r>
              <a:rPr lang="en-US" sz="2400" dirty="0" smtClean="0"/>
              <a:t>June 21, 2012</a:t>
            </a:r>
            <a:endParaRPr lang="en-US" dirty="0"/>
          </a:p>
        </p:txBody>
      </p:sp>
      <p:sp>
        <p:nvSpPr>
          <p:cNvPr id="5" name="Slide Number Placeholder 4"/>
          <p:cNvSpPr>
            <a:spLocks noGrp="1"/>
          </p:cNvSpPr>
          <p:nvPr>
            <p:ph type="sldNum" sz="quarter" idx="12"/>
          </p:nvPr>
        </p:nvSpPr>
        <p:spPr/>
        <p:txBody>
          <a:bodyPr/>
          <a:lstStyle/>
          <a:p>
            <a:fld id="{0CB016A6-E42C-4255-9639-BF8CD777F2C2}" type="slidenum">
              <a:rPr lang="en-US" smtClean="0"/>
              <a:pPr/>
              <a:t>44</a:t>
            </a:fld>
            <a:endParaRPr lang="en-US" dirty="0"/>
          </a:p>
        </p:txBody>
      </p:sp>
      <p:sp>
        <p:nvSpPr>
          <p:cNvPr id="6" name="Subtitle 2"/>
          <p:cNvSpPr>
            <a:spLocks noGrp="1"/>
          </p:cNvSpPr>
          <p:nvPr>
            <p:ph type="subTitle" idx="1"/>
          </p:nvPr>
        </p:nvSpPr>
        <p:spPr>
          <a:xfrm>
            <a:off x="1371600" y="3886200"/>
            <a:ext cx="6400800" cy="1752600"/>
          </a:xfrm>
          <a:ln>
            <a:solidFill>
              <a:schemeClr val="tx2">
                <a:lumMod val="75000"/>
              </a:schemeClr>
            </a:solidFill>
          </a:ln>
        </p:spPr>
        <p:txBody>
          <a:bodyPr/>
          <a:lstStyle/>
          <a:p>
            <a:r>
              <a:rPr lang="en-US" dirty="0" smtClean="0">
                <a:solidFill>
                  <a:schemeClr val="bg1"/>
                </a:solidFill>
              </a:rPr>
              <a:t>L-THIA LID Component</a:t>
            </a:r>
          </a:p>
          <a:p>
            <a:r>
              <a:rPr lang="en-US" dirty="0" smtClean="0"/>
              <a:t>Bernie Engel, Larry Theller</a:t>
            </a:r>
          </a:p>
          <a:p>
            <a:r>
              <a:rPr lang="en-US" dirty="0" err="1" smtClean="0">
                <a:solidFill>
                  <a:schemeClr val="bg1"/>
                </a:solidFill>
              </a:rPr>
              <a:t>Youn</a:t>
            </a:r>
            <a:r>
              <a:rPr lang="en-US" dirty="0" smtClean="0">
                <a:solidFill>
                  <a:schemeClr val="bg1"/>
                </a:solidFill>
              </a:rPr>
              <a:t> </a:t>
            </a:r>
            <a:r>
              <a:rPr lang="en-US" dirty="0" err="1" smtClean="0">
                <a:solidFill>
                  <a:schemeClr val="bg1"/>
                </a:solidFill>
              </a:rPr>
              <a:t>S</a:t>
            </a:r>
            <a:r>
              <a:rPr lang="en-US" dirty="0" err="1" smtClean="0"/>
              <a:t>hik</a:t>
            </a:r>
            <a:r>
              <a:rPr lang="en-US" dirty="0" smtClean="0">
                <a:solidFill>
                  <a:schemeClr val="bg1"/>
                </a:solidFill>
              </a:rPr>
              <a:t> Park, Tim Wright</a:t>
            </a:r>
            <a:endParaRPr 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648200"/>
            <a:ext cx="7772400" cy="1362075"/>
          </a:xfrm>
        </p:spPr>
        <p:txBody>
          <a:bodyPr>
            <a:normAutofit fontScale="90000"/>
          </a:bodyPr>
          <a:lstStyle/>
          <a:p>
            <a:r>
              <a:rPr lang="en-US" sz="1600" dirty="0" smtClean="0">
                <a:solidFill>
                  <a:srgbClr val="E8C27E"/>
                </a:solidFill>
              </a:rPr>
              <a:t>Digital Watershed</a:t>
            </a:r>
            <a:r>
              <a:rPr lang="en-US" dirty="0" smtClean="0">
                <a:solidFill>
                  <a:srgbClr val="E8C27E"/>
                </a:solidFill>
              </a:rPr>
              <a:t/>
            </a:r>
            <a:br>
              <a:rPr lang="en-US" dirty="0" smtClean="0">
                <a:solidFill>
                  <a:srgbClr val="E8C27E"/>
                </a:solidFill>
              </a:rPr>
            </a:br>
            <a:r>
              <a:rPr lang="en-US" sz="1600" dirty="0" smtClean="0">
                <a:solidFill>
                  <a:srgbClr val="E8C27E"/>
                </a:solidFill>
              </a:rPr>
              <a:t>High Impact targeting</a:t>
            </a:r>
            <a:r>
              <a:rPr lang="en-US" dirty="0" smtClean="0"/>
              <a:t/>
            </a:r>
            <a:br>
              <a:rPr lang="en-US" dirty="0" smtClean="0"/>
            </a:br>
            <a:r>
              <a:rPr lang="en-US" dirty="0" smtClean="0">
                <a:solidFill>
                  <a:schemeClr val="bg1"/>
                </a:solidFill>
              </a:rPr>
              <a:t>long-term hydrologic impact </a:t>
            </a:r>
            <a:r>
              <a:rPr lang="en-US" dirty="0" smtClean="0">
                <a:solidFill>
                  <a:schemeClr val="bg1"/>
                </a:solidFill>
              </a:rPr>
              <a:t>assessment lid</a:t>
            </a:r>
            <a:r>
              <a:rPr lang="en-US" dirty="0" smtClean="0">
                <a:solidFill>
                  <a:schemeClr val="bg1">
                    <a:lumMod val="85000"/>
                  </a:schemeClr>
                </a:solidFill>
              </a:rPr>
              <a:t/>
            </a:r>
            <a:br>
              <a:rPr lang="en-US" dirty="0" smtClean="0">
                <a:solidFill>
                  <a:schemeClr val="bg1">
                    <a:lumMod val="85000"/>
                  </a:schemeClr>
                </a:solidFill>
              </a:rPr>
            </a:br>
            <a:endParaRPr lang="en-US" dirty="0">
              <a:solidFill>
                <a:schemeClr val="bg1">
                  <a:lumMod val="85000"/>
                </a:schemeClr>
              </a:solidFill>
            </a:endParaRPr>
          </a:p>
        </p:txBody>
      </p:sp>
      <p:sp>
        <p:nvSpPr>
          <p:cNvPr id="4" name="Text Placeholder 3"/>
          <p:cNvSpPr>
            <a:spLocks noGrp="1"/>
          </p:cNvSpPr>
          <p:nvPr>
            <p:ph type="body" idx="1"/>
          </p:nvPr>
        </p:nvSpPr>
        <p:spPr>
          <a:xfrm>
            <a:off x="685800" y="2209800"/>
            <a:ext cx="5105400" cy="2057400"/>
          </a:xfrm>
        </p:spPr>
        <p:txBody>
          <a:bodyPr>
            <a:noAutofit/>
          </a:bodyPr>
          <a:lstStyle/>
          <a:p>
            <a:r>
              <a:rPr lang="en-US" sz="4000" dirty="0" smtClean="0">
                <a:latin typeface="Arial" pitchFamily="34" charset="0"/>
                <a:cs typeface="Arial" pitchFamily="34" charset="0"/>
              </a:rPr>
              <a:t>Overview:</a:t>
            </a:r>
          </a:p>
          <a:p>
            <a:r>
              <a:rPr lang="en-US" dirty="0">
                <a:latin typeface="Arial" pitchFamily="34" charset="0"/>
                <a:cs typeface="Arial" pitchFamily="34" charset="0"/>
              </a:rPr>
              <a:t>Basic Curve Number </a:t>
            </a:r>
            <a:r>
              <a:rPr lang="en-US" dirty="0" smtClean="0">
                <a:latin typeface="Arial" pitchFamily="34" charset="0"/>
                <a:cs typeface="Arial" pitchFamily="34" charset="0"/>
              </a:rPr>
              <a:t>Analysis</a:t>
            </a:r>
          </a:p>
          <a:p>
            <a:r>
              <a:rPr lang="en-US" dirty="0">
                <a:latin typeface="Arial" pitchFamily="34" charset="0"/>
                <a:cs typeface="Arial" pitchFamily="34" charset="0"/>
              </a:rPr>
              <a:t>The L-THIA LID Model </a:t>
            </a:r>
          </a:p>
          <a:p>
            <a:r>
              <a:rPr lang="en-US" dirty="0">
                <a:latin typeface="Arial" pitchFamily="34" charset="0"/>
                <a:cs typeface="Arial" pitchFamily="34" charset="0"/>
              </a:rPr>
              <a:t>What is Low Impact Development</a:t>
            </a:r>
          </a:p>
          <a:p>
            <a:r>
              <a:rPr lang="en-US" dirty="0">
                <a:latin typeface="Arial" pitchFamily="34" charset="0"/>
                <a:cs typeface="Arial" pitchFamily="34" charset="0"/>
              </a:rPr>
              <a:t>Specific LID </a:t>
            </a:r>
            <a:r>
              <a:rPr lang="en-US" dirty="0" smtClean="0">
                <a:latin typeface="Arial" pitchFamily="34" charset="0"/>
                <a:cs typeface="Arial" pitchFamily="34" charset="0"/>
              </a:rPr>
              <a:t>Practices</a:t>
            </a:r>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0CB016A6-E42C-4255-9639-BF8CD777F2C2}" type="slidenum">
              <a:rPr lang="en-US" smtClean="0"/>
              <a:pPr/>
              <a:t>45</a:t>
            </a:fld>
            <a:endParaRPr lang="en-US"/>
          </a:p>
        </p:txBody>
      </p:sp>
      <p:sp>
        <p:nvSpPr>
          <p:cNvPr id="9" name="Subtitle 2"/>
          <p:cNvSpPr>
            <a:spLocks/>
          </p:cNvSpPr>
          <p:nvPr/>
        </p:nvSpPr>
        <p:spPr bwMode="gray">
          <a:xfrm>
            <a:off x="838200" y="304800"/>
            <a:ext cx="7924800" cy="1219200"/>
          </a:xfrm>
          <a:prstGeom prst="rect">
            <a:avLst/>
          </a:prstGeom>
          <a:noFill/>
          <a:ln w="9525">
            <a:noFill/>
            <a:miter lim="800000"/>
            <a:headEnd/>
            <a:tailEnd/>
          </a:ln>
          <a:effectLst/>
          <a:scene3d>
            <a:camera prst="obliqueTopLeft"/>
            <a:lightRig rig="threePt" dir="t"/>
          </a:scene3d>
        </p:spPr>
        <p:txBody>
          <a:bodyPr anchor="ctr"/>
          <a:lstStyle/>
          <a:p>
            <a:pPr eaLnBrk="0" fontAlgn="auto" hangingPunct="0">
              <a:spcBef>
                <a:spcPct val="20000"/>
              </a:spcBef>
              <a:spcAft>
                <a:spcPts val="0"/>
              </a:spcAft>
              <a:buClr>
                <a:schemeClr val="accent1"/>
              </a:buClr>
              <a:buFont typeface="Wingdings" pitchFamily="2" charset="2"/>
              <a:buNone/>
              <a:defRPr/>
            </a:pPr>
            <a:r>
              <a:rPr lang="en-US" sz="2800" b="1" dirty="0">
                <a:effectLst>
                  <a:outerShdw blurRad="38100" dist="38100" dir="2700000" algn="tl">
                    <a:srgbClr val="000000">
                      <a:alpha val="43137"/>
                    </a:srgbClr>
                  </a:outerShdw>
                </a:effectLst>
                <a:latin typeface="Verdana" pitchFamily="34" charset="0"/>
              </a:rPr>
              <a:t>Web-based Low Impact Development Decision Support and Planning Tool</a:t>
            </a:r>
            <a:endParaRPr lang="en-US" sz="2800" dirty="0">
              <a:effectLst>
                <a:outerShdw blurRad="38100" dist="38100" dir="2700000" algn="tl">
                  <a:srgbClr val="000000">
                    <a:alpha val="43137"/>
                  </a:srgbClr>
                </a:outerShdw>
              </a:effectLst>
              <a:latin typeface="Verdana" pitchFamily="34" charset="0"/>
              <a:ea typeface="ＭＳ Ｐゴシック" pitchFamily="1" charset="-128"/>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Tutorial Outcomes</a:t>
            </a:r>
            <a:endParaRPr lang="en-US" dirty="0"/>
          </a:p>
        </p:txBody>
      </p:sp>
      <p:sp>
        <p:nvSpPr>
          <p:cNvPr id="3" name="Content Placeholder 2"/>
          <p:cNvSpPr>
            <a:spLocks noGrp="1"/>
          </p:cNvSpPr>
          <p:nvPr>
            <p:ph sz="half" idx="1"/>
          </p:nvPr>
        </p:nvSpPr>
        <p:spPr/>
        <p:txBody>
          <a:bodyPr/>
          <a:lstStyle/>
          <a:p>
            <a:r>
              <a:rPr lang="en-US" dirty="0" smtClean="0">
                <a:solidFill>
                  <a:srgbClr val="00B050"/>
                </a:solidFill>
              </a:rPr>
              <a:t>User will employ L-THIA LID model to estimate environmental benefits for various LID practices</a:t>
            </a:r>
            <a:endParaRPr lang="en-US" dirty="0">
              <a:solidFill>
                <a:srgbClr val="00B050"/>
              </a:solidFill>
            </a:endParaRPr>
          </a:p>
        </p:txBody>
      </p:sp>
      <p:sp>
        <p:nvSpPr>
          <p:cNvPr id="4" name="Content Placeholder 3"/>
          <p:cNvSpPr>
            <a:spLocks noGrp="1"/>
          </p:cNvSpPr>
          <p:nvPr>
            <p:ph sz="half" idx="2"/>
          </p:nvPr>
        </p:nvSpPr>
        <p:spPr/>
        <p:txBody>
          <a:bodyPr/>
          <a:lstStyle/>
          <a:p>
            <a:r>
              <a:rPr lang="en-US" dirty="0" smtClean="0">
                <a:solidFill>
                  <a:srgbClr val="FF0000"/>
                </a:solidFill>
              </a:rPr>
              <a:t>User will be able to estimate costs of potential “Lot Level” LID practices</a:t>
            </a:r>
            <a:endParaRPr lang="en-US" dirty="0">
              <a:solidFill>
                <a:srgbClr val="FF0000"/>
              </a:solidFill>
            </a:endParaRPr>
          </a:p>
        </p:txBody>
      </p:sp>
      <p:sp>
        <p:nvSpPr>
          <p:cNvPr id="6" name="Slide Number Placeholder 5"/>
          <p:cNvSpPr>
            <a:spLocks noGrp="1"/>
          </p:cNvSpPr>
          <p:nvPr>
            <p:ph type="sldNum" sz="quarter" idx="12"/>
          </p:nvPr>
        </p:nvSpPr>
        <p:spPr/>
        <p:txBody>
          <a:bodyPr/>
          <a:lstStyle/>
          <a:p>
            <a:fld id="{0CB016A6-E42C-4255-9639-BF8CD777F2C2}" type="slidenum">
              <a:rPr lang="en-US" smtClean="0"/>
              <a:pPr/>
              <a:t>46</a:t>
            </a:fld>
            <a:endParaRPr lang="en-US"/>
          </a:p>
        </p:txBody>
      </p:sp>
    </p:spTree>
    <p:extLst>
      <p:ext uri="{BB962C8B-B14F-4D97-AF65-F5344CB8AC3E}">
        <p14:creationId xmlns:p14="http://schemas.microsoft.com/office/powerpoint/2010/main" xmlns="" val="214085870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Stationery"/>
          <p:cNvSpPr>
            <a:spLocks noChangeArrowheads="1"/>
          </p:cNvSpPr>
          <p:nvPr/>
        </p:nvSpPr>
        <p:spPr bwMode="auto">
          <a:xfrm>
            <a:off x="439560" y="304800"/>
            <a:ext cx="8244417" cy="5867400"/>
          </a:xfrm>
          <a:prstGeom prst="rect">
            <a:avLst/>
          </a:prstGeom>
          <a:blipFill dpi="0" rotWithShape="0">
            <a:blip r:embed="rId3" cstate="print"/>
            <a:srcRect/>
            <a:tile tx="0" ty="0" sx="100000" sy="100000" flip="none" algn="tl"/>
          </a:blipFill>
          <a:ln w="9525">
            <a:solidFill>
              <a:schemeClr val="tx1"/>
            </a:solidFill>
            <a:miter lim="800000"/>
            <a:headEnd/>
            <a:tailEnd/>
          </a:ln>
          <a:effectLst/>
        </p:spPr>
        <p:txBody>
          <a:bodyPr wrap="none" anchor="ctr"/>
          <a:lstStyle/>
          <a:p>
            <a:pPr algn="ctr">
              <a:defRPr/>
            </a:pPr>
            <a:endParaRPr lang="en-US" sz="2400" u="none">
              <a:effectLst>
                <a:outerShdw blurRad="38100" dist="38100" dir="2700000" algn="tl">
                  <a:srgbClr val="000000"/>
                </a:outerShdw>
              </a:effectLst>
            </a:endParaRPr>
          </a:p>
        </p:txBody>
      </p:sp>
      <p:pic>
        <p:nvPicPr>
          <p:cNvPr id="18434" name="Picture 46"/>
          <p:cNvPicPr>
            <a:picLocks noChangeAspect="1" noChangeArrowheads="1"/>
          </p:cNvPicPr>
          <p:nvPr/>
        </p:nvPicPr>
        <p:blipFill>
          <a:blip r:embed="rId4" cstate="print"/>
          <a:srcRect/>
          <a:stretch>
            <a:fillRect/>
          </a:stretch>
        </p:blipFill>
        <p:spPr bwMode="auto">
          <a:xfrm>
            <a:off x="630765" y="384175"/>
            <a:ext cx="7867650" cy="57880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0CB016A6-E42C-4255-9639-BF8CD777F2C2}" type="slidenum">
              <a:rPr lang="en-US" smtClean="0"/>
              <a:pPr/>
              <a:t>47</a:t>
            </a:fld>
            <a:endParaRPr lang="en-US"/>
          </a:p>
        </p:txBody>
      </p:sp>
    </p:spTree>
    <p:extLst>
      <p:ext uri="{BB962C8B-B14F-4D97-AF65-F5344CB8AC3E}">
        <p14:creationId xmlns:p14="http://schemas.microsoft.com/office/powerpoint/2010/main" xmlns="" val="19799739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84212" y="1524000"/>
            <a:ext cx="8002587" cy="4395788"/>
          </a:xfrm>
          <a:prstGeom prst="rect">
            <a:avLst/>
          </a:prstGeom>
          <a:solidFill>
            <a:schemeClr val="bg1">
              <a:lumMod val="65000"/>
              <a:alpha val="70000"/>
            </a:schemeClr>
          </a:solidFill>
          <a:ln>
            <a:solidFill>
              <a:schemeClr val="tx2">
                <a:lumMod val="75000"/>
              </a:schemeClr>
            </a:solidFill>
          </a:ln>
        </p:spPr>
        <p:txBody>
          <a:bodyPr/>
          <a:lstStyle>
            <a:lvl1pPr marL="0" indent="0" algn="ctr" defTabSz="914400" rtl="0" eaLnBrk="1" latinLnBrk="0" hangingPunct="1">
              <a:spcBef>
                <a:spcPct val="20000"/>
              </a:spcBef>
              <a:buFont typeface="Arial" pitchFamily="34" charset="0"/>
              <a:buNone/>
              <a:defRPr sz="32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smtClean="0"/>
          </a:p>
          <a:p>
            <a:endParaRPr lang="en-US" dirty="0" smtClean="0"/>
          </a:p>
          <a:p>
            <a:endParaRPr lang="en-US" dirty="0"/>
          </a:p>
        </p:txBody>
      </p:sp>
      <p:sp>
        <p:nvSpPr>
          <p:cNvPr id="17410" name="Title 1"/>
          <p:cNvSpPr>
            <a:spLocks noGrp="1"/>
          </p:cNvSpPr>
          <p:nvPr>
            <p:ph type="ctrTitle"/>
          </p:nvPr>
        </p:nvSpPr>
        <p:spPr>
          <a:xfrm>
            <a:off x="0" y="-2821"/>
            <a:ext cx="9144000" cy="841022"/>
          </a:xfrm>
          <a:ln>
            <a:solidFill>
              <a:srgbClr val="C00000"/>
            </a:solidFill>
          </a:ln>
        </p:spPr>
        <p:txBody>
          <a:bodyPr/>
          <a:lstStyle/>
          <a:p>
            <a:r>
              <a:rPr lang="en-US" dirty="0" smtClean="0"/>
              <a:t>Impact on Hydrology</a:t>
            </a:r>
            <a:br>
              <a:rPr lang="en-US" dirty="0" smtClean="0"/>
            </a:br>
            <a:r>
              <a:rPr lang="en-US" dirty="0" smtClean="0"/>
              <a:t> </a:t>
            </a:r>
            <a:br>
              <a:rPr lang="en-US" dirty="0" smtClean="0"/>
            </a:br>
            <a:endParaRPr lang="en-US" dirty="0" smtClean="0">
              <a:solidFill>
                <a:schemeClr val="tx1">
                  <a:lumMod val="95000"/>
                  <a:lumOff val="5000"/>
                </a:schemeClr>
              </a:solidFill>
            </a:endParaRPr>
          </a:p>
        </p:txBody>
      </p:sp>
      <p:pic>
        <p:nvPicPr>
          <p:cNvPr id="6" name="Picture 7"/>
          <p:cNvPicPr>
            <a:picLocks noChangeArrowheads="1"/>
          </p:cNvPicPr>
          <p:nvPr/>
        </p:nvPicPr>
        <p:blipFill>
          <a:blip r:embed="rId3" cstate="print"/>
          <a:srcRect/>
          <a:stretch>
            <a:fillRect/>
          </a:stretch>
        </p:blipFill>
        <p:spPr bwMode="auto">
          <a:xfrm>
            <a:off x="795337" y="2499872"/>
            <a:ext cx="3941763" cy="2854325"/>
          </a:xfrm>
          <a:prstGeom prst="rect">
            <a:avLst/>
          </a:prstGeom>
          <a:noFill/>
          <a:ln w="9525">
            <a:noFill/>
            <a:miter lim="800000"/>
            <a:headEnd/>
            <a:tailEnd/>
          </a:ln>
          <a:effectLst/>
        </p:spPr>
      </p:pic>
      <p:sp>
        <p:nvSpPr>
          <p:cNvPr id="7" name="Rectangle 8"/>
          <p:cNvSpPr>
            <a:spLocks noChangeArrowheads="1"/>
          </p:cNvSpPr>
          <p:nvPr/>
        </p:nvSpPr>
        <p:spPr bwMode="auto">
          <a:xfrm>
            <a:off x="712788" y="1528233"/>
            <a:ext cx="4024312" cy="63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marL="342900" indent="-342900" algn="ctr">
              <a:spcBef>
                <a:spcPct val="20000"/>
              </a:spcBef>
            </a:pPr>
            <a:r>
              <a:rPr lang="en-US" sz="2600" u="none" dirty="0">
                <a:solidFill>
                  <a:schemeClr val="tx2"/>
                </a:solidFill>
                <a:latin typeface="Arial" charset="0"/>
              </a:rPr>
              <a:t>Pre-development</a:t>
            </a:r>
          </a:p>
        </p:txBody>
      </p:sp>
      <p:sp>
        <p:nvSpPr>
          <p:cNvPr id="8" name="Rectangle 9"/>
          <p:cNvSpPr>
            <a:spLocks noChangeArrowheads="1"/>
          </p:cNvSpPr>
          <p:nvPr/>
        </p:nvSpPr>
        <p:spPr bwMode="auto">
          <a:xfrm>
            <a:off x="4662486" y="1550811"/>
            <a:ext cx="4024313" cy="639762"/>
          </a:xfrm>
          <a:prstGeom prst="rect">
            <a:avLst/>
          </a:prstGeom>
          <a:noFill/>
          <a:ln w="9525">
            <a:noFill/>
            <a:miter lim="800000"/>
            <a:headEnd/>
            <a:tailEnd/>
          </a:ln>
          <a:effectLst/>
        </p:spPr>
        <p:txBody>
          <a:bodyPr lIns="92075" tIns="46038" rIns="92075" bIns="46038"/>
          <a:lstStyle/>
          <a:p>
            <a:pPr algn="ctr">
              <a:spcBef>
                <a:spcPct val="20000"/>
              </a:spcBef>
              <a:defRPr/>
            </a:pPr>
            <a:r>
              <a:rPr lang="en-US" sz="2600" u="none" dirty="0">
                <a:solidFill>
                  <a:schemeClr val="tx2"/>
                </a:solidFill>
                <a:latin typeface="Arial" charset="0"/>
              </a:rPr>
              <a:t>Post-development</a:t>
            </a:r>
          </a:p>
        </p:txBody>
      </p:sp>
      <p:pic>
        <p:nvPicPr>
          <p:cNvPr id="9" name="Picture 10" descr="subdiv"/>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49357" y="2499872"/>
            <a:ext cx="3706813" cy="285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lide Number Placeholder 10"/>
          <p:cNvSpPr>
            <a:spLocks noGrp="1"/>
          </p:cNvSpPr>
          <p:nvPr>
            <p:ph type="sldNum" sz="quarter" idx="12"/>
          </p:nvPr>
        </p:nvSpPr>
        <p:spPr/>
        <p:txBody>
          <a:bodyPr/>
          <a:lstStyle/>
          <a:p>
            <a:fld id="{0CB016A6-E42C-4255-9639-BF8CD777F2C2}" type="slidenum">
              <a:rPr lang="en-US" smtClean="0"/>
              <a:pPr/>
              <a:t>48</a:t>
            </a:fld>
            <a:endParaRPr lang="en-US" dirty="0"/>
          </a:p>
        </p:txBody>
      </p:sp>
    </p:spTree>
    <p:extLst>
      <p:ext uri="{BB962C8B-B14F-4D97-AF65-F5344CB8AC3E}">
        <p14:creationId xmlns:p14="http://schemas.microsoft.com/office/powerpoint/2010/main" xmlns="" val="17678475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smtClean="0"/>
              <a:t>Impact on Hydrology</a:t>
            </a:r>
          </a:p>
        </p:txBody>
      </p:sp>
      <p:sp>
        <p:nvSpPr>
          <p:cNvPr id="2" name="Content Placeholder 1"/>
          <p:cNvSpPr>
            <a:spLocks noGrp="1"/>
          </p:cNvSpPr>
          <p:nvPr>
            <p:ph idx="1"/>
          </p:nvPr>
        </p:nvSpPr>
        <p:spPr/>
        <p:txBody>
          <a:bodyPr/>
          <a:lstStyle/>
          <a:p>
            <a:pPr marL="0" indent="0">
              <a:buNone/>
            </a:pPr>
            <a:r>
              <a:rPr lang="en-US" dirty="0" smtClean="0"/>
              <a:t> </a:t>
            </a:r>
            <a:endParaRPr lang="en-US" dirty="0"/>
          </a:p>
        </p:txBody>
      </p:sp>
      <p:sp>
        <p:nvSpPr>
          <p:cNvPr id="6" name="Rectangle 26"/>
          <p:cNvSpPr>
            <a:spLocks noChangeArrowheads="1"/>
          </p:cNvSpPr>
          <p:nvPr/>
        </p:nvSpPr>
        <p:spPr bwMode="auto">
          <a:xfrm>
            <a:off x="-209550" y="1507949"/>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grpSp>
        <p:nvGrpSpPr>
          <p:cNvPr id="3" name="Group 30"/>
          <p:cNvGrpSpPr>
            <a:grpSpLocks/>
          </p:cNvGrpSpPr>
          <p:nvPr/>
        </p:nvGrpSpPr>
        <p:grpSpPr bwMode="auto">
          <a:xfrm>
            <a:off x="2203450" y="1534936"/>
            <a:ext cx="4927600" cy="3327400"/>
            <a:chOff x="1400" y="1520"/>
            <a:chExt cx="3104" cy="2096"/>
          </a:xfrm>
        </p:grpSpPr>
        <p:sp>
          <p:nvSpPr>
            <p:cNvPr id="8" name="Line 27"/>
            <p:cNvSpPr>
              <a:spLocks noChangeShapeType="1"/>
            </p:cNvSpPr>
            <p:nvPr/>
          </p:nvSpPr>
          <p:spPr bwMode="auto">
            <a:xfrm>
              <a:off x="1424" y="1520"/>
              <a:ext cx="0" cy="2088"/>
            </a:xfrm>
            <a:prstGeom prst="line">
              <a:avLst/>
            </a:prstGeom>
            <a:noFill/>
            <a:ln w="76200">
              <a:solidFill>
                <a:srgbClr val="FFCC66"/>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Line 28"/>
            <p:cNvSpPr>
              <a:spLocks noChangeShapeType="1"/>
            </p:cNvSpPr>
            <p:nvPr/>
          </p:nvSpPr>
          <p:spPr bwMode="auto">
            <a:xfrm>
              <a:off x="1400" y="3616"/>
              <a:ext cx="3104" cy="0"/>
            </a:xfrm>
            <a:prstGeom prst="line">
              <a:avLst/>
            </a:prstGeom>
            <a:noFill/>
            <a:ln w="76200">
              <a:solidFill>
                <a:srgbClr val="FFCC66"/>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0" name="Text Box 31"/>
          <p:cNvSpPr txBox="1">
            <a:spLocks noChangeArrowheads="1"/>
          </p:cNvSpPr>
          <p:nvPr/>
        </p:nvSpPr>
        <p:spPr bwMode="auto">
          <a:xfrm>
            <a:off x="4410075" y="4876624"/>
            <a:ext cx="8112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800" b="1" u="sng">
                <a:solidFill>
                  <a:srgbClr val="00FFFF"/>
                </a:solidFill>
                <a:latin typeface="Times New Roman" pitchFamily="18" charset="0"/>
              </a:defRPr>
            </a:lvl1pPr>
            <a:lvl2pPr marL="742950" indent="-285750">
              <a:defRPr sz="4800" b="1" u="sng">
                <a:solidFill>
                  <a:srgbClr val="00FFFF"/>
                </a:solidFill>
                <a:latin typeface="Times New Roman" pitchFamily="18" charset="0"/>
              </a:defRPr>
            </a:lvl2pPr>
            <a:lvl3pPr marL="1143000" indent="-228600">
              <a:defRPr sz="4800" b="1" u="sng">
                <a:solidFill>
                  <a:srgbClr val="00FFFF"/>
                </a:solidFill>
                <a:latin typeface="Times New Roman" pitchFamily="18" charset="0"/>
              </a:defRPr>
            </a:lvl3pPr>
            <a:lvl4pPr marL="1600200" indent="-228600">
              <a:defRPr sz="4800" b="1" u="sng">
                <a:solidFill>
                  <a:srgbClr val="00FFFF"/>
                </a:solidFill>
                <a:latin typeface="Times New Roman" pitchFamily="18" charset="0"/>
              </a:defRPr>
            </a:lvl4pPr>
            <a:lvl5pPr marL="2057400" indent="-228600">
              <a:defRPr sz="4800" b="1" u="sng">
                <a:solidFill>
                  <a:srgbClr val="00FFFF"/>
                </a:solidFill>
                <a:latin typeface="Times New Roman" pitchFamily="18" charset="0"/>
              </a:defRPr>
            </a:lvl5pPr>
            <a:lvl6pPr marL="2514600" indent="-228600" eaLnBrk="0" fontAlgn="base" hangingPunct="0">
              <a:spcBef>
                <a:spcPct val="0"/>
              </a:spcBef>
              <a:spcAft>
                <a:spcPct val="0"/>
              </a:spcAft>
              <a:defRPr sz="4800" b="1" u="sng">
                <a:solidFill>
                  <a:srgbClr val="00FFFF"/>
                </a:solidFill>
                <a:latin typeface="Times New Roman" pitchFamily="18" charset="0"/>
              </a:defRPr>
            </a:lvl6pPr>
            <a:lvl7pPr marL="2971800" indent="-228600" eaLnBrk="0" fontAlgn="base" hangingPunct="0">
              <a:spcBef>
                <a:spcPct val="0"/>
              </a:spcBef>
              <a:spcAft>
                <a:spcPct val="0"/>
              </a:spcAft>
              <a:defRPr sz="4800" b="1" u="sng">
                <a:solidFill>
                  <a:srgbClr val="00FFFF"/>
                </a:solidFill>
                <a:latin typeface="Times New Roman" pitchFamily="18" charset="0"/>
              </a:defRPr>
            </a:lvl7pPr>
            <a:lvl8pPr marL="3429000" indent="-228600" eaLnBrk="0" fontAlgn="base" hangingPunct="0">
              <a:spcBef>
                <a:spcPct val="0"/>
              </a:spcBef>
              <a:spcAft>
                <a:spcPct val="0"/>
              </a:spcAft>
              <a:defRPr sz="4800" b="1" u="sng">
                <a:solidFill>
                  <a:srgbClr val="00FFFF"/>
                </a:solidFill>
                <a:latin typeface="Times New Roman" pitchFamily="18" charset="0"/>
              </a:defRPr>
            </a:lvl8pPr>
            <a:lvl9pPr marL="3886200" indent="-228600" eaLnBrk="0" fontAlgn="base" hangingPunct="0">
              <a:spcBef>
                <a:spcPct val="0"/>
              </a:spcBef>
              <a:spcAft>
                <a:spcPct val="0"/>
              </a:spcAft>
              <a:defRPr sz="4800" b="1" u="sng">
                <a:solidFill>
                  <a:srgbClr val="00FFFF"/>
                </a:solidFill>
                <a:latin typeface="Times New Roman" pitchFamily="18" charset="0"/>
              </a:defRPr>
            </a:lvl9pPr>
          </a:lstStyle>
          <a:p>
            <a:r>
              <a:rPr lang="en-US" sz="2000" u="none">
                <a:solidFill>
                  <a:schemeClr val="accent2"/>
                </a:solidFill>
              </a:rPr>
              <a:t>Time </a:t>
            </a:r>
          </a:p>
        </p:txBody>
      </p:sp>
      <p:sp>
        <p:nvSpPr>
          <p:cNvPr id="11" name="Text Box 32"/>
          <p:cNvSpPr txBox="1">
            <a:spLocks noChangeArrowheads="1"/>
          </p:cNvSpPr>
          <p:nvPr/>
        </p:nvSpPr>
        <p:spPr bwMode="auto">
          <a:xfrm rot="-5400000">
            <a:off x="562769" y="2959717"/>
            <a:ext cx="27638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800" b="1" u="sng">
                <a:solidFill>
                  <a:srgbClr val="00FFFF"/>
                </a:solidFill>
                <a:latin typeface="Times New Roman" pitchFamily="18" charset="0"/>
              </a:defRPr>
            </a:lvl1pPr>
            <a:lvl2pPr marL="742950" indent="-285750">
              <a:defRPr sz="4800" b="1" u="sng">
                <a:solidFill>
                  <a:srgbClr val="00FFFF"/>
                </a:solidFill>
                <a:latin typeface="Times New Roman" pitchFamily="18" charset="0"/>
              </a:defRPr>
            </a:lvl2pPr>
            <a:lvl3pPr marL="1143000" indent="-228600">
              <a:defRPr sz="4800" b="1" u="sng">
                <a:solidFill>
                  <a:srgbClr val="00FFFF"/>
                </a:solidFill>
                <a:latin typeface="Times New Roman" pitchFamily="18" charset="0"/>
              </a:defRPr>
            </a:lvl3pPr>
            <a:lvl4pPr marL="1600200" indent="-228600">
              <a:defRPr sz="4800" b="1" u="sng">
                <a:solidFill>
                  <a:srgbClr val="00FFFF"/>
                </a:solidFill>
                <a:latin typeface="Times New Roman" pitchFamily="18" charset="0"/>
              </a:defRPr>
            </a:lvl4pPr>
            <a:lvl5pPr marL="2057400" indent="-228600">
              <a:defRPr sz="4800" b="1" u="sng">
                <a:solidFill>
                  <a:srgbClr val="00FFFF"/>
                </a:solidFill>
                <a:latin typeface="Times New Roman" pitchFamily="18" charset="0"/>
              </a:defRPr>
            </a:lvl5pPr>
            <a:lvl6pPr marL="2514600" indent="-228600" eaLnBrk="0" fontAlgn="base" hangingPunct="0">
              <a:spcBef>
                <a:spcPct val="0"/>
              </a:spcBef>
              <a:spcAft>
                <a:spcPct val="0"/>
              </a:spcAft>
              <a:defRPr sz="4800" b="1" u="sng">
                <a:solidFill>
                  <a:srgbClr val="00FFFF"/>
                </a:solidFill>
                <a:latin typeface="Times New Roman" pitchFamily="18" charset="0"/>
              </a:defRPr>
            </a:lvl6pPr>
            <a:lvl7pPr marL="2971800" indent="-228600" eaLnBrk="0" fontAlgn="base" hangingPunct="0">
              <a:spcBef>
                <a:spcPct val="0"/>
              </a:spcBef>
              <a:spcAft>
                <a:spcPct val="0"/>
              </a:spcAft>
              <a:defRPr sz="4800" b="1" u="sng">
                <a:solidFill>
                  <a:srgbClr val="00FFFF"/>
                </a:solidFill>
                <a:latin typeface="Times New Roman" pitchFamily="18" charset="0"/>
              </a:defRPr>
            </a:lvl7pPr>
            <a:lvl8pPr marL="3429000" indent="-228600" eaLnBrk="0" fontAlgn="base" hangingPunct="0">
              <a:spcBef>
                <a:spcPct val="0"/>
              </a:spcBef>
              <a:spcAft>
                <a:spcPct val="0"/>
              </a:spcAft>
              <a:defRPr sz="4800" b="1" u="sng">
                <a:solidFill>
                  <a:srgbClr val="00FFFF"/>
                </a:solidFill>
                <a:latin typeface="Times New Roman" pitchFamily="18" charset="0"/>
              </a:defRPr>
            </a:lvl8pPr>
            <a:lvl9pPr marL="3886200" indent="-228600" eaLnBrk="0" fontAlgn="base" hangingPunct="0">
              <a:spcBef>
                <a:spcPct val="0"/>
              </a:spcBef>
              <a:spcAft>
                <a:spcPct val="0"/>
              </a:spcAft>
              <a:defRPr sz="4800" b="1" u="sng">
                <a:solidFill>
                  <a:srgbClr val="00FFFF"/>
                </a:solidFill>
                <a:latin typeface="Times New Roman" pitchFamily="18" charset="0"/>
              </a:defRPr>
            </a:lvl9pPr>
          </a:lstStyle>
          <a:p>
            <a:r>
              <a:rPr lang="en-US" sz="2000" u="none">
                <a:solidFill>
                  <a:schemeClr val="accent2"/>
                </a:solidFill>
              </a:rPr>
              <a:t>Direct Runoff (Volume)</a:t>
            </a:r>
          </a:p>
        </p:txBody>
      </p:sp>
      <p:sp>
        <p:nvSpPr>
          <p:cNvPr id="12" name="Freeform 33"/>
          <p:cNvSpPr>
            <a:spLocks/>
          </p:cNvSpPr>
          <p:nvPr/>
        </p:nvSpPr>
        <p:spPr bwMode="auto">
          <a:xfrm>
            <a:off x="2393950" y="4086049"/>
            <a:ext cx="4127500" cy="725487"/>
          </a:xfrm>
          <a:custGeom>
            <a:avLst/>
            <a:gdLst>
              <a:gd name="T0" fmla="*/ 0 w 2600"/>
              <a:gd name="T1" fmla="*/ 449 h 457"/>
              <a:gd name="T2" fmla="*/ 160 w 2600"/>
              <a:gd name="T3" fmla="*/ 441 h 457"/>
              <a:gd name="T4" fmla="*/ 288 w 2600"/>
              <a:gd name="T5" fmla="*/ 433 h 457"/>
              <a:gd name="T6" fmla="*/ 400 w 2600"/>
              <a:gd name="T7" fmla="*/ 409 h 457"/>
              <a:gd name="T8" fmla="*/ 520 w 2600"/>
              <a:gd name="T9" fmla="*/ 361 h 457"/>
              <a:gd name="T10" fmla="*/ 624 w 2600"/>
              <a:gd name="T11" fmla="*/ 273 h 457"/>
              <a:gd name="T12" fmla="*/ 696 w 2600"/>
              <a:gd name="T13" fmla="*/ 193 h 457"/>
              <a:gd name="T14" fmla="*/ 776 w 2600"/>
              <a:gd name="T15" fmla="*/ 97 h 457"/>
              <a:gd name="T16" fmla="*/ 896 w 2600"/>
              <a:gd name="T17" fmla="*/ 17 h 457"/>
              <a:gd name="T18" fmla="*/ 1000 w 2600"/>
              <a:gd name="T19" fmla="*/ 9 h 457"/>
              <a:gd name="T20" fmla="*/ 1168 w 2600"/>
              <a:gd name="T21" fmla="*/ 73 h 457"/>
              <a:gd name="T22" fmla="*/ 1328 w 2600"/>
              <a:gd name="T23" fmla="*/ 209 h 457"/>
              <a:gd name="T24" fmla="*/ 1488 w 2600"/>
              <a:gd name="T25" fmla="*/ 297 h 457"/>
              <a:gd name="T26" fmla="*/ 1720 w 2600"/>
              <a:gd name="T27" fmla="*/ 377 h 457"/>
              <a:gd name="T28" fmla="*/ 1960 w 2600"/>
              <a:gd name="T29" fmla="*/ 401 h 457"/>
              <a:gd name="T30" fmla="*/ 2080 w 2600"/>
              <a:gd name="T31" fmla="*/ 409 h 457"/>
              <a:gd name="T32" fmla="*/ 2248 w 2600"/>
              <a:gd name="T33" fmla="*/ 425 h 457"/>
              <a:gd name="T34" fmla="*/ 2408 w 2600"/>
              <a:gd name="T35" fmla="*/ 433 h 457"/>
              <a:gd name="T36" fmla="*/ 2600 w 2600"/>
              <a:gd name="T37" fmla="*/ 457 h 4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00"/>
              <a:gd name="T58" fmla="*/ 0 h 457"/>
              <a:gd name="T59" fmla="*/ 2600 w 2600"/>
              <a:gd name="T60" fmla="*/ 457 h 4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00" h="457">
                <a:moveTo>
                  <a:pt x="0" y="449"/>
                </a:moveTo>
                <a:cubicBezTo>
                  <a:pt x="56" y="446"/>
                  <a:pt x="112" y="444"/>
                  <a:pt x="160" y="441"/>
                </a:cubicBezTo>
                <a:cubicBezTo>
                  <a:pt x="208" y="438"/>
                  <a:pt x="248" y="438"/>
                  <a:pt x="288" y="433"/>
                </a:cubicBezTo>
                <a:cubicBezTo>
                  <a:pt x="328" y="428"/>
                  <a:pt x="362" y="421"/>
                  <a:pt x="400" y="409"/>
                </a:cubicBezTo>
                <a:cubicBezTo>
                  <a:pt x="438" y="397"/>
                  <a:pt x="483" y="384"/>
                  <a:pt x="520" y="361"/>
                </a:cubicBezTo>
                <a:cubicBezTo>
                  <a:pt x="557" y="338"/>
                  <a:pt x="595" y="301"/>
                  <a:pt x="624" y="273"/>
                </a:cubicBezTo>
                <a:cubicBezTo>
                  <a:pt x="653" y="245"/>
                  <a:pt x="671" y="222"/>
                  <a:pt x="696" y="193"/>
                </a:cubicBezTo>
                <a:cubicBezTo>
                  <a:pt x="721" y="164"/>
                  <a:pt x="743" y="126"/>
                  <a:pt x="776" y="97"/>
                </a:cubicBezTo>
                <a:cubicBezTo>
                  <a:pt x="809" y="68"/>
                  <a:pt x="859" y="32"/>
                  <a:pt x="896" y="17"/>
                </a:cubicBezTo>
                <a:cubicBezTo>
                  <a:pt x="933" y="2"/>
                  <a:pt x="955" y="0"/>
                  <a:pt x="1000" y="9"/>
                </a:cubicBezTo>
                <a:cubicBezTo>
                  <a:pt x="1045" y="18"/>
                  <a:pt x="1113" y="40"/>
                  <a:pt x="1168" y="73"/>
                </a:cubicBezTo>
                <a:cubicBezTo>
                  <a:pt x="1223" y="106"/>
                  <a:pt x="1275" y="172"/>
                  <a:pt x="1328" y="209"/>
                </a:cubicBezTo>
                <a:cubicBezTo>
                  <a:pt x="1381" y="246"/>
                  <a:pt x="1423" y="269"/>
                  <a:pt x="1488" y="297"/>
                </a:cubicBezTo>
                <a:cubicBezTo>
                  <a:pt x="1553" y="325"/>
                  <a:pt x="1641" y="360"/>
                  <a:pt x="1720" y="377"/>
                </a:cubicBezTo>
                <a:cubicBezTo>
                  <a:pt x="1799" y="394"/>
                  <a:pt x="1900" y="396"/>
                  <a:pt x="1960" y="401"/>
                </a:cubicBezTo>
                <a:cubicBezTo>
                  <a:pt x="2020" y="406"/>
                  <a:pt x="2032" y="405"/>
                  <a:pt x="2080" y="409"/>
                </a:cubicBezTo>
                <a:cubicBezTo>
                  <a:pt x="2128" y="413"/>
                  <a:pt x="2193" y="421"/>
                  <a:pt x="2248" y="425"/>
                </a:cubicBezTo>
                <a:cubicBezTo>
                  <a:pt x="2303" y="429"/>
                  <a:pt x="2349" y="428"/>
                  <a:pt x="2408" y="433"/>
                </a:cubicBezTo>
                <a:cubicBezTo>
                  <a:pt x="2467" y="438"/>
                  <a:pt x="2533" y="447"/>
                  <a:pt x="2600" y="457"/>
                </a:cubicBezTo>
              </a:path>
            </a:pathLst>
          </a:custGeom>
          <a:noFill/>
          <a:ln w="38100" cmpd="sng">
            <a:solidFill>
              <a:srgbClr val="33CC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 name="Freeform 36"/>
          <p:cNvSpPr>
            <a:spLocks/>
          </p:cNvSpPr>
          <p:nvPr/>
        </p:nvSpPr>
        <p:spPr bwMode="auto">
          <a:xfrm>
            <a:off x="2381250" y="4087636"/>
            <a:ext cx="3886200" cy="736600"/>
          </a:xfrm>
          <a:custGeom>
            <a:avLst/>
            <a:gdLst>
              <a:gd name="T0" fmla="*/ 0 w 2448"/>
              <a:gd name="T1" fmla="*/ 448 h 464"/>
              <a:gd name="T2" fmla="*/ 120 w 2448"/>
              <a:gd name="T3" fmla="*/ 416 h 464"/>
              <a:gd name="T4" fmla="*/ 208 w 2448"/>
              <a:gd name="T5" fmla="*/ 336 h 464"/>
              <a:gd name="T6" fmla="*/ 304 w 2448"/>
              <a:gd name="T7" fmla="*/ 224 h 464"/>
              <a:gd name="T8" fmla="*/ 344 w 2448"/>
              <a:gd name="T9" fmla="*/ 128 h 464"/>
              <a:gd name="T10" fmla="*/ 392 w 2448"/>
              <a:gd name="T11" fmla="*/ 16 h 464"/>
              <a:gd name="T12" fmla="*/ 512 w 2448"/>
              <a:gd name="T13" fmla="*/ 0 h 464"/>
              <a:gd name="T14" fmla="*/ 1656 w 2448"/>
              <a:gd name="T15" fmla="*/ 0 h 464"/>
              <a:gd name="T16" fmla="*/ 1800 w 2448"/>
              <a:gd name="T17" fmla="*/ 120 h 464"/>
              <a:gd name="T18" fmla="*/ 1904 w 2448"/>
              <a:gd name="T19" fmla="*/ 216 h 464"/>
              <a:gd name="T20" fmla="*/ 2000 w 2448"/>
              <a:gd name="T21" fmla="*/ 304 h 464"/>
              <a:gd name="T22" fmla="*/ 2120 w 2448"/>
              <a:gd name="T23" fmla="*/ 416 h 464"/>
              <a:gd name="T24" fmla="*/ 2224 w 2448"/>
              <a:gd name="T25" fmla="*/ 448 h 464"/>
              <a:gd name="T26" fmla="*/ 2320 w 2448"/>
              <a:gd name="T27" fmla="*/ 448 h 464"/>
              <a:gd name="T28" fmla="*/ 2448 w 2448"/>
              <a:gd name="T29" fmla="*/ 464 h 4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48"/>
              <a:gd name="T46" fmla="*/ 0 h 464"/>
              <a:gd name="T47" fmla="*/ 2448 w 2448"/>
              <a:gd name="T48" fmla="*/ 464 h 4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48" h="464">
                <a:moveTo>
                  <a:pt x="0" y="448"/>
                </a:moveTo>
                <a:lnTo>
                  <a:pt x="120" y="416"/>
                </a:lnTo>
                <a:lnTo>
                  <a:pt x="208" y="336"/>
                </a:lnTo>
                <a:lnTo>
                  <a:pt x="304" y="224"/>
                </a:lnTo>
                <a:lnTo>
                  <a:pt x="344" y="128"/>
                </a:lnTo>
                <a:lnTo>
                  <a:pt x="392" y="16"/>
                </a:lnTo>
                <a:lnTo>
                  <a:pt x="512" y="0"/>
                </a:lnTo>
                <a:lnTo>
                  <a:pt x="1656" y="0"/>
                </a:lnTo>
                <a:lnTo>
                  <a:pt x="1800" y="120"/>
                </a:lnTo>
                <a:lnTo>
                  <a:pt x="1904" y="216"/>
                </a:lnTo>
                <a:lnTo>
                  <a:pt x="2000" y="304"/>
                </a:lnTo>
                <a:lnTo>
                  <a:pt x="2120" y="416"/>
                </a:lnTo>
                <a:lnTo>
                  <a:pt x="2224" y="448"/>
                </a:lnTo>
                <a:lnTo>
                  <a:pt x="2320" y="448"/>
                </a:lnTo>
                <a:lnTo>
                  <a:pt x="2448" y="464"/>
                </a:lnTo>
              </a:path>
            </a:pathLst>
          </a:custGeom>
          <a:noFill/>
          <a:ln w="38100" cmpd="sng">
            <a:solidFill>
              <a:srgbClr val="339966"/>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 name="Text Box 37"/>
          <p:cNvSpPr txBox="1">
            <a:spLocks noChangeArrowheads="1"/>
          </p:cNvSpPr>
          <p:nvPr/>
        </p:nvSpPr>
        <p:spPr bwMode="auto">
          <a:xfrm>
            <a:off x="2555875" y="1754011"/>
            <a:ext cx="19510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800" b="1" u="sng">
                <a:solidFill>
                  <a:srgbClr val="00FFFF"/>
                </a:solidFill>
                <a:latin typeface="Times New Roman" pitchFamily="18" charset="0"/>
              </a:defRPr>
            </a:lvl1pPr>
            <a:lvl2pPr marL="742950" indent="-285750">
              <a:defRPr sz="4800" b="1" u="sng">
                <a:solidFill>
                  <a:srgbClr val="00FFFF"/>
                </a:solidFill>
                <a:latin typeface="Times New Roman" pitchFamily="18" charset="0"/>
              </a:defRPr>
            </a:lvl2pPr>
            <a:lvl3pPr marL="1143000" indent="-228600">
              <a:defRPr sz="4800" b="1" u="sng">
                <a:solidFill>
                  <a:srgbClr val="00FFFF"/>
                </a:solidFill>
                <a:latin typeface="Times New Roman" pitchFamily="18" charset="0"/>
              </a:defRPr>
            </a:lvl3pPr>
            <a:lvl4pPr marL="1600200" indent="-228600">
              <a:defRPr sz="4800" b="1" u="sng">
                <a:solidFill>
                  <a:srgbClr val="00FFFF"/>
                </a:solidFill>
                <a:latin typeface="Times New Roman" pitchFamily="18" charset="0"/>
              </a:defRPr>
            </a:lvl4pPr>
            <a:lvl5pPr marL="2057400" indent="-228600">
              <a:defRPr sz="4800" b="1" u="sng">
                <a:solidFill>
                  <a:srgbClr val="00FFFF"/>
                </a:solidFill>
                <a:latin typeface="Times New Roman" pitchFamily="18" charset="0"/>
              </a:defRPr>
            </a:lvl5pPr>
            <a:lvl6pPr marL="2514600" indent="-228600" eaLnBrk="0" fontAlgn="base" hangingPunct="0">
              <a:spcBef>
                <a:spcPct val="0"/>
              </a:spcBef>
              <a:spcAft>
                <a:spcPct val="0"/>
              </a:spcAft>
              <a:defRPr sz="4800" b="1" u="sng">
                <a:solidFill>
                  <a:srgbClr val="00FFFF"/>
                </a:solidFill>
                <a:latin typeface="Times New Roman" pitchFamily="18" charset="0"/>
              </a:defRPr>
            </a:lvl6pPr>
            <a:lvl7pPr marL="2971800" indent="-228600" eaLnBrk="0" fontAlgn="base" hangingPunct="0">
              <a:spcBef>
                <a:spcPct val="0"/>
              </a:spcBef>
              <a:spcAft>
                <a:spcPct val="0"/>
              </a:spcAft>
              <a:defRPr sz="4800" b="1" u="sng">
                <a:solidFill>
                  <a:srgbClr val="00FFFF"/>
                </a:solidFill>
                <a:latin typeface="Times New Roman" pitchFamily="18" charset="0"/>
              </a:defRPr>
            </a:lvl7pPr>
            <a:lvl8pPr marL="3429000" indent="-228600" eaLnBrk="0" fontAlgn="base" hangingPunct="0">
              <a:spcBef>
                <a:spcPct val="0"/>
              </a:spcBef>
              <a:spcAft>
                <a:spcPct val="0"/>
              </a:spcAft>
              <a:defRPr sz="4800" b="1" u="sng">
                <a:solidFill>
                  <a:srgbClr val="00FFFF"/>
                </a:solidFill>
                <a:latin typeface="Times New Roman" pitchFamily="18" charset="0"/>
              </a:defRPr>
            </a:lvl8pPr>
            <a:lvl9pPr marL="3886200" indent="-228600" eaLnBrk="0" fontAlgn="base" hangingPunct="0">
              <a:spcBef>
                <a:spcPct val="0"/>
              </a:spcBef>
              <a:spcAft>
                <a:spcPct val="0"/>
              </a:spcAft>
              <a:defRPr sz="4800" b="1" u="sng">
                <a:solidFill>
                  <a:srgbClr val="00FFFF"/>
                </a:solidFill>
                <a:latin typeface="Times New Roman" pitchFamily="18" charset="0"/>
              </a:defRPr>
            </a:lvl9pPr>
          </a:lstStyle>
          <a:p>
            <a:r>
              <a:rPr lang="en-US" sz="2000" u="none">
                <a:solidFill>
                  <a:srgbClr val="660033"/>
                </a:solidFill>
                <a:latin typeface="Arial Unicode MS" pitchFamily="34" charset="-128"/>
              </a:rPr>
              <a:t>Urbanized Area</a:t>
            </a:r>
          </a:p>
        </p:txBody>
      </p:sp>
      <p:sp>
        <p:nvSpPr>
          <p:cNvPr id="15" name="Text Box 38"/>
          <p:cNvSpPr txBox="1">
            <a:spLocks noChangeArrowheads="1"/>
          </p:cNvSpPr>
          <p:nvPr/>
        </p:nvSpPr>
        <p:spPr bwMode="auto">
          <a:xfrm>
            <a:off x="5184775" y="3671711"/>
            <a:ext cx="19542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800" b="1" u="sng">
                <a:solidFill>
                  <a:srgbClr val="00FFFF"/>
                </a:solidFill>
                <a:latin typeface="Times New Roman" pitchFamily="18" charset="0"/>
              </a:defRPr>
            </a:lvl1pPr>
            <a:lvl2pPr marL="742950" indent="-285750">
              <a:defRPr sz="4800" b="1" u="sng">
                <a:solidFill>
                  <a:srgbClr val="00FFFF"/>
                </a:solidFill>
                <a:latin typeface="Times New Roman" pitchFamily="18" charset="0"/>
              </a:defRPr>
            </a:lvl2pPr>
            <a:lvl3pPr marL="1143000" indent="-228600">
              <a:defRPr sz="4800" b="1" u="sng">
                <a:solidFill>
                  <a:srgbClr val="00FFFF"/>
                </a:solidFill>
                <a:latin typeface="Times New Roman" pitchFamily="18" charset="0"/>
              </a:defRPr>
            </a:lvl3pPr>
            <a:lvl4pPr marL="1600200" indent="-228600">
              <a:defRPr sz="4800" b="1" u="sng">
                <a:solidFill>
                  <a:srgbClr val="00FFFF"/>
                </a:solidFill>
                <a:latin typeface="Times New Roman" pitchFamily="18" charset="0"/>
              </a:defRPr>
            </a:lvl4pPr>
            <a:lvl5pPr marL="2057400" indent="-228600">
              <a:defRPr sz="4800" b="1" u="sng">
                <a:solidFill>
                  <a:srgbClr val="00FFFF"/>
                </a:solidFill>
                <a:latin typeface="Times New Roman" pitchFamily="18" charset="0"/>
              </a:defRPr>
            </a:lvl5pPr>
            <a:lvl6pPr marL="2514600" indent="-228600" eaLnBrk="0" fontAlgn="base" hangingPunct="0">
              <a:spcBef>
                <a:spcPct val="0"/>
              </a:spcBef>
              <a:spcAft>
                <a:spcPct val="0"/>
              </a:spcAft>
              <a:defRPr sz="4800" b="1" u="sng">
                <a:solidFill>
                  <a:srgbClr val="00FFFF"/>
                </a:solidFill>
                <a:latin typeface="Times New Roman" pitchFamily="18" charset="0"/>
              </a:defRPr>
            </a:lvl6pPr>
            <a:lvl7pPr marL="2971800" indent="-228600" eaLnBrk="0" fontAlgn="base" hangingPunct="0">
              <a:spcBef>
                <a:spcPct val="0"/>
              </a:spcBef>
              <a:spcAft>
                <a:spcPct val="0"/>
              </a:spcAft>
              <a:defRPr sz="4800" b="1" u="sng">
                <a:solidFill>
                  <a:srgbClr val="00FFFF"/>
                </a:solidFill>
                <a:latin typeface="Times New Roman" pitchFamily="18" charset="0"/>
              </a:defRPr>
            </a:lvl7pPr>
            <a:lvl8pPr marL="3429000" indent="-228600" eaLnBrk="0" fontAlgn="base" hangingPunct="0">
              <a:spcBef>
                <a:spcPct val="0"/>
              </a:spcBef>
              <a:spcAft>
                <a:spcPct val="0"/>
              </a:spcAft>
              <a:defRPr sz="4800" b="1" u="sng">
                <a:solidFill>
                  <a:srgbClr val="00FFFF"/>
                </a:solidFill>
                <a:latin typeface="Times New Roman" pitchFamily="18" charset="0"/>
              </a:defRPr>
            </a:lvl8pPr>
            <a:lvl9pPr marL="3886200" indent="-228600" eaLnBrk="0" fontAlgn="base" hangingPunct="0">
              <a:spcBef>
                <a:spcPct val="0"/>
              </a:spcBef>
              <a:spcAft>
                <a:spcPct val="0"/>
              </a:spcAft>
              <a:defRPr sz="4800" b="1" u="sng">
                <a:solidFill>
                  <a:srgbClr val="00FFFF"/>
                </a:solidFill>
                <a:latin typeface="Times New Roman" pitchFamily="18" charset="0"/>
              </a:defRPr>
            </a:lvl9pPr>
          </a:lstStyle>
          <a:p>
            <a:r>
              <a:rPr lang="en-US" sz="2000" u="none">
                <a:solidFill>
                  <a:srgbClr val="660033"/>
                </a:solidFill>
                <a:latin typeface="Arial Unicode MS" pitchFamily="34" charset="-128"/>
              </a:rPr>
              <a:t>Detention basin</a:t>
            </a:r>
          </a:p>
        </p:txBody>
      </p:sp>
      <p:sp>
        <p:nvSpPr>
          <p:cNvPr id="16" name="Text Box 39"/>
          <p:cNvSpPr txBox="1">
            <a:spLocks noChangeArrowheads="1"/>
          </p:cNvSpPr>
          <p:nvPr/>
        </p:nvSpPr>
        <p:spPr bwMode="auto">
          <a:xfrm>
            <a:off x="3101975" y="4357511"/>
            <a:ext cx="10048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800" b="1" u="sng">
                <a:solidFill>
                  <a:srgbClr val="00FFFF"/>
                </a:solidFill>
                <a:latin typeface="Times New Roman" pitchFamily="18" charset="0"/>
              </a:defRPr>
            </a:lvl1pPr>
            <a:lvl2pPr marL="742950" indent="-285750">
              <a:defRPr sz="4800" b="1" u="sng">
                <a:solidFill>
                  <a:srgbClr val="00FFFF"/>
                </a:solidFill>
                <a:latin typeface="Times New Roman" pitchFamily="18" charset="0"/>
              </a:defRPr>
            </a:lvl2pPr>
            <a:lvl3pPr marL="1143000" indent="-228600">
              <a:defRPr sz="4800" b="1" u="sng">
                <a:solidFill>
                  <a:srgbClr val="00FFFF"/>
                </a:solidFill>
                <a:latin typeface="Times New Roman" pitchFamily="18" charset="0"/>
              </a:defRPr>
            </a:lvl3pPr>
            <a:lvl4pPr marL="1600200" indent="-228600">
              <a:defRPr sz="4800" b="1" u="sng">
                <a:solidFill>
                  <a:srgbClr val="00FFFF"/>
                </a:solidFill>
                <a:latin typeface="Times New Roman" pitchFamily="18" charset="0"/>
              </a:defRPr>
            </a:lvl4pPr>
            <a:lvl5pPr marL="2057400" indent="-228600">
              <a:defRPr sz="4800" b="1" u="sng">
                <a:solidFill>
                  <a:srgbClr val="00FFFF"/>
                </a:solidFill>
                <a:latin typeface="Times New Roman" pitchFamily="18" charset="0"/>
              </a:defRPr>
            </a:lvl5pPr>
            <a:lvl6pPr marL="2514600" indent="-228600" eaLnBrk="0" fontAlgn="base" hangingPunct="0">
              <a:spcBef>
                <a:spcPct val="0"/>
              </a:spcBef>
              <a:spcAft>
                <a:spcPct val="0"/>
              </a:spcAft>
              <a:defRPr sz="4800" b="1" u="sng">
                <a:solidFill>
                  <a:srgbClr val="00FFFF"/>
                </a:solidFill>
                <a:latin typeface="Times New Roman" pitchFamily="18" charset="0"/>
              </a:defRPr>
            </a:lvl6pPr>
            <a:lvl7pPr marL="2971800" indent="-228600" eaLnBrk="0" fontAlgn="base" hangingPunct="0">
              <a:spcBef>
                <a:spcPct val="0"/>
              </a:spcBef>
              <a:spcAft>
                <a:spcPct val="0"/>
              </a:spcAft>
              <a:defRPr sz="4800" b="1" u="sng">
                <a:solidFill>
                  <a:srgbClr val="00FFFF"/>
                </a:solidFill>
                <a:latin typeface="Times New Roman" pitchFamily="18" charset="0"/>
              </a:defRPr>
            </a:lvl7pPr>
            <a:lvl8pPr marL="3429000" indent="-228600" eaLnBrk="0" fontAlgn="base" hangingPunct="0">
              <a:spcBef>
                <a:spcPct val="0"/>
              </a:spcBef>
              <a:spcAft>
                <a:spcPct val="0"/>
              </a:spcAft>
              <a:defRPr sz="4800" b="1" u="sng">
                <a:solidFill>
                  <a:srgbClr val="00FFFF"/>
                </a:solidFill>
                <a:latin typeface="Times New Roman" pitchFamily="18" charset="0"/>
              </a:defRPr>
            </a:lvl8pPr>
            <a:lvl9pPr marL="3886200" indent="-228600" eaLnBrk="0" fontAlgn="base" hangingPunct="0">
              <a:spcBef>
                <a:spcPct val="0"/>
              </a:spcBef>
              <a:spcAft>
                <a:spcPct val="0"/>
              </a:spcAft>
              <a:defRPr sz="4800" b="1" u="sng">
                <a:solidFill>
                  <a:srgbClr val="00FFFF"/>
                </a:solidFill>
                <a:latin typeface="Times New Roman" pitchFamily="18" charset="0"/>
              </a:defRPr>
            </a:lvl9pPr>
          </a:lstStyle>
          <a:p>
            <a:r>
              <a:rPr lang="en-US" sz="2000" u="none">
                <a:solidFill>
                  <a:srgbClr val="660033"/>
                </a:solidFill>
                <a:latin typeface="Arial Unicode MS" pitchFamily="34" charset="-128"/>
              </a:rPr>
              <a:t>Natural</a:t>
            </a:r>
          </a:p>
        </p:txBody>
      </p:sp>
      <p:sp>
        <p:nvSpPr>
          <p:cNvPr id="17" name="Freeform 41"/>
          <p:cNvSpPr>
            <a:spLocks/>
          </p:cNvSpPr>
          <p:nvPr/>
        </p:nvSpPr>
        <p:spPr bwMode="auto">
          <a:xfrm>
            <a:off x="2305050" y="2081036"/>
            <a:ext cx="2844800" cy="2717800"/>
          </a:xfrm>
          <a:custGeom>
            <a:avLst/>
            <a:gdLst>
              <a:gd name="T0" fmla="*/ 0 w 1792"/>
              <a:gd name="T1" fmla="*/ 1704 h 1712"/>
              <a:gd name="T2" fmla="*/ 160 w 1792"/>
              <a:gd name="T3" fmla="*/ 1624 h 1712"/>
              <a:gd name="T4" fmla="*/ 232 w 1792"/>
              <a:gd name="T5" fmla="*/ 1520 h 1712"/>
              <a:gd name="T6" fmla="*/ 312 w 1792"/>
              <a:gd name="T7" fmla="*/ 1408 h 1712"/>
              <a:gd name="T8" fmla="*/ 376 w 1792"/>
              <a:gd name="T9" fmla="*/ 1176 h 1712"/>
              <a:gd name="T10" fmla="*/ 432 w 1792"/>
              <a:gd name="T11" fmla="*/ 904 h 1712"/>
              <a:gd name="T12" fmla="*/ 472 w 1792"/>
              <a:gd name="T13" fmla="*/ 584 h 1712"/>
              <a:gd name="T14" fmla="*/ 520 w 1792"/>
              <a:gd name="T15" fmla="*/ 240 h 1712"/>
              <a:gd name="T16" fmla="*/ 552 w 1792"/>
              <a:gd name="T17" fmla="*/ 128 h 1712"/>
              <a:gd name="T18" fmla="*/ 584 w 1792"/>
              <a:gd name="T19" fmla="*/ 32 h 1712"/>
              <a:gd name="T20" fmla="*/ 624 w 1792"/>
              <a:gd name="T21" fmla="*/ 0 h 1712"/>
              <a:gd name="T22" fmla="*/ 680 w 1792"/>
              <a:gd name="T23" fmla="*/ 0 h 1712"/>
              <a:gd name="T24" fmla="*/ 768 w 1792"/>
              <a:gd name="T25" fmla="*/ 88 h 1712"/>
              <a:gd name="T26" fmla="*/ 832 w 1792"/>
              <a:gd name="T27" fmla="*/ 336 h 1712"/>
              <a:gd name="T28" fmla="*/ 952 w 1792"/>
              <a:gd name="T29" fmla="*/ 784 h 1712"/>
              <a:gd name="T30" fmla="*/ 1048 w 1792"/>
              <a:gd name="T31" fmla="*/ 1152 h 1712"/>
              <a:gd name="T32" fmla="*/ 1096 w 1792"/>
              <a:gd name="T33" fmla="*/ 1320 h 1712"/>
              <a:gd name="T34" fmla="*/ 1152 w 1792"/>
              <a:gd name="T35" fmla="*/ 1392 h 1712"/>
              <a:gd name="T36" fmla="*/ 1224 w 1792"/>
              <a:gd name="T37" fmla="*/ 1480 h 1712"/>
              <a:gd name="T38" fmla="*/ 1344 w 1792"/>
              <a:gd name="T39" fmla="*/ 1552 h 1712"/>
              <a:gd name="T40" fmla="*/ 1464 w 1792"/>
              <a:gd name="T41" fmla="*/ 1592 h 1712"/>
              <a:gd name="T42" fmla="*/ 1688 w 1792"/>
              <a:gd name="T43" fmla="*/ 1688 h 1712"/>
              <a:gd name="T44" fmla="*/ 1792 w 1792"/>
              <a:gd name="T45" fmla="*/ 1712 h 17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92"/>
              <a:gd name="T70" fmla="*/ 0 h 1712"/>
              <a:gd name="T71" fmla="*/ 1792 w 1792"/>
              <a:gd name="T72" fmla="*/ 1712 h 17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92" h="1712">
                <a:moveTo>
                  <a:pt x="0" y="1704"/>
                </a:moveTo>
                <a:lnTo>
                  <a:pt x="160" y="1624"/>
                </a:lnTo>
                <a:lnTo>
                  <a:pt x="232" y="1520"/>
                </a:lnTo>
                <a:lnTo>
                  <a:pt x="312" y="1408"/>
                </a:lnTo>
                <a:lnTo>
                  <a:pt x="376" y="1176"/>
                </a:lnTo>
                <a:lnTo>
                  <a:pt x="432" y="904"/>
                </a:lnTo>
                <a:lnTo>
                  <a:pt x="472" y="584"/>
                </a:lnTo>
                <a:lnTo>
                  <a:pt x="520" y="240"/>
                </a:lnTo>
                <a:lnTo>
                  <a:pt x="552" y="128"/>
                </a:lnTo>
                <a:lnTo>
                  <a:pt x="584" y="32"/>
                </a:lnTo>
                <a:lnTo>
                  <a:pt x="624" y="0"/>
                </a:lnTo>
                <a:lnTo>
                  <a:pt x="680" y="0"/>
                </a:lnTo>
                <a:lnTo>
                  <a:pt x="768" y="88"/>
                </a:lnTo>
                <a:lnTo>
                  <a:pt x="832" y="336"/>
                </a:lnTo>
                <a:lnTo>
                  <a:pt x="952" y="784"/>
                </a:lnTo>
                <a:lnTo>
                  <a:pt x="1048" y="1152"/>
                </a:lnTo>
                <a:lnTo>
                  <a:pt x="1096" y="1320"/>
                </a:lnTo>
                <a:lnTo>
                  <a:pt x="1152" y="1392"/>
                </a:lnTo>
                <a:lnTo>
                  <a:pt x="1224" y="1480"/>
                </a:lnTo>
                <a:lnTo>
                  <a:pt x="1344" y="1552"/>
                </a:lnTo>
                <a:lnTo>
                  <a:pt x="1464" y="1592"/>
                </a:lnTo>
                <a:lnTo>
                  <a:pt x="1688" y="1688"/>
                </a:lnTo>
                <a:lnTo>
                  <a:pt x="1792" y="1712"/>
                </a:lnTo>
              </a:path>
            </a:pathLst>
          </a:custGeom>
          <a:noFill/>
          <a:ln w="38100" cmpd="sng">
            <a:solidFill>
              <a:srgbClr val="FF66CC"/>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8" name="Text Box 43"/>
          <p:cNvSpPr txBox="1">
            <a:spLocks noChangeArrowheads="1"/>
          </p:cNvSpPr>
          <p:nvPr/>
        </p:nvSpPr>
        <p:spPr bwMode="auto">
          <a:xfrm>
            <a:off x="5562600" y="1561747"/>
            <a:ext cx="2903538" cy="1320800"/>
          </a:xfrm>
          <a:prstGeom prst="rect">
            <a:avLst/>
          </a:prstGeom>
          <a:solidFill>
            <a:srgbClr val="CCCC00"/>
          </a:solidFill>
          <a:ln w="9525">
            <a:solidFill>
              <a:schemeClr val="accent1"/>
            </a:solidFill>
            <a:miter lim="800000"/>
            <a:headEnd/>
            <a:tailEnd/>
          </a:ln>
        </p:spPr>
        <p:txBody>
          <a:bodyPr wrap="none">
            <a:spAutoFit/>
          </a:bodyPr>
          <a:lstStyle>
            <a:lvl1pPr marL="457200" indent="-457200">
              <a:defRPr sz="4800" b="1" u="sng">
                <a:solidFill>
                  <a:srgbClr val="00FFFF"/>
                </a:solidFill>
                <a:latin typeface="Times New Roman" pitchFamily="18" charset="0"/>
              </a:defRPr>
            </a:lvl1pPr>
            <a:lvl2pPr marL="914400" indent="-457200">
              <a:defRPr sz="4800" b="1" u="sng">
                <a:solidFill>
                  <a:srgbClr val="00FFFF"/>
                </a:solidFill>
                <a:latin typeface="Times New Roman" pitchFamily="18" charset="0"/>
              </a:defRPr>
            </a:lvl2pPr>
            <a:lvl3pPr marL="1143000" indent="-228600">
              <a:defRPr sz="4800" b="1" u="sng">
                <a:solidFill>
                  <a:srgbClr val="00FFFF"/>
                </a:solidFill>
                <a:latin typeface="Times New Roman" pitchFamily="18" charset="0"/>
              </a:defRPr>
            </a:lvl3pPr>
            <a:lvl4pPr marL="1600200" indent="-228600">
              <a:defRPr sz="4800" b="1" u="sng">
                <a:solidFill>
                  <a:srgbClr val="00FFFF"/>
                </a:solidFill>
                <a:latin typeface="Times New Roman" pitchFamily="18" charset="0"/>
              </a:defRPr>
            </a:lvl4pPr>
            <a:lvl5pPr marL="2057400" indent="-228600">
              <a:defRPr sz="4800" b="1" u="sng">
                <a:solidFill>
                  <a:srgbClr val="00FFFF"/>
                </a:solidFill>
                <a:latin typeface="Times New Roman" pitchFamily="18" charset="0"/>
              </a:defRPr>
            </a:lvl5pPr>
            <a:lvl6pPr marL="2514600" indent="-228600" eaLnBrk="0" fontAlgn="base" hangingPunct="0">
              <a:spcBef>
                <a:spcPct val="0"/>
              </a:spcBef>
              <a:spcAft>
                <a:spcPct val="0"/>
              </a:spcAft>
              <a:defRPr sz="4800" b="1" u="sng">
                <a:solidFill>
                  <a:srgbClr val="00FFFF"/>
                </a:solidFill>
                <a:latin typeface="Times New Roman" pitchFamily="18" charset="0"/>
              </a:defRPr>
            </a:lvl6pPr>
            <a:lvl7pPr marL="2971800" indent="-228600" eaLnBrk="0" fontAlgn="base" hangingPunct="0">
              <a:spcBef>
                <a:spcPct val="0"/>
              </a:spcBef>
              <a:spcAft>
                <a:spcPct val="0"/>
              </a:spcAft>
              <a:defRPr sz="4800" b="1" u="sng">
                <a:solidFill>
                  <a:srgbClr val="00FFFF"/>
                </a:solidFill>
                <a:latin typeface="Times New Roman" pitchFamily="18" charset="0"/>
              </a:defRPr>
            </a:lvl7pPr>
            <a:lvl8pPr marL="3429000" indent="-228600" eaLnBrk="0" fontAlgn="base" hangingPunct="0">
              <a:spcBef>
                <a:spcPct val="0"/>
              </a:spcBef>
              <a:spcAft>
                <a:spcPct val="0"/>
              </a:spcAft>
              <a:defRPr sz="4800" b="1" u="sng">
                <a:solidFill>
                  <a:srgbClr val="00FFFF"/>
                </a:solidFill>
                <a:latin typeface="Times New Roman" pitchFamily="18" charset="0"/>
              </a:defRPr>
            </a:lvl8pPr>
            <a:lvl9pPr marL="3886200" indent="-228600" eaLnBrk="0" fontAlgn="base" hangingPunct="0">
              <a:spcBef>
                <a:spcPct val="0"/>
              </a:spcBef>
              <a:spcAft>
                <a:spcPct val="0"/>
              </a:spcAft>
              <a:defRPr sz="4800" b="1" u="sng">
                <a:solidFill>
                  <a:srgbClr val="00FFFF"/>
                </a:solidFill>
                <a:latin typeface="Times New Roman" pitchFamily="18" charset="0"/>
              </a:defRPr>
            </a:lvl9pPr>
          </a:lstStyle>
          <a:p>
            <a:r>
              <a:rPr lang="en-US" sz="2000" b="0" u="none" dirty="0">
                <a:solidFill>
                  <a:srgbClr val="3333CC"/>
                </a:solidFill>
                <a:latin typeface="Arial Unicode MS" pitchFamily="34" charset="-128"/>
              </a:rPr>
              <a:t>Eventually, “increase” in</a:t>
            </a:r>
          </a:p>
          <a:p>
            <a:pPr lvl="1">
              <a:buFontTx/>
              <a:buAutoNum type="arabicPeriod"/>
            </a:pPr>
            <a:r>
              <a:rPr lang="en-US" sz="2000" b="0" u="none" dirty="0">
                <a:solidFill>
                  <a:srgbClr val="3333CC"/>
                </a:solidFill>
                <a:latin typeface="Arial Unicode MS" pitchFamily="34" charset="-128"/>
              </a:rPr>
              <a:t> Peak flow</a:t>
            </a:r>
          </a:p>
          <a:p>
            <a:pPr lvl="1">
              <a:buFontTx/>
              <a:buAutoNum type="arabicPeriod"/>
            </a:pPr>
            <a:r>
              <a:rPr lang="en-US" sz="2000" b="0" u="none" dirty="0">
                <a:solidFill>
                  <a:srgbClr val="3333CC"/>
                </a:solidFill>
                <a:latin typeface="Arial Unicode MS" pitchFamily="34" charset="-128"/>
              </a:rPr>
              <a:t> Direct runoff</a:t>
            </a:r>
          </a:p>
          <a:p>
            <a:r>
              <a:rPr lang="en-US" sz="2000" b="0" u="none" dirty="0">
                <a:solidFill>
                  <a:srgbClr val="3333CC"/>
                </a:solidFill>
                <a:latin typeface="Arial Unicode MS" pitchFamily="34" charset="-128"/>
              </a:rPr>
              <a:t>after urbanization</a:t>
            </a:r>
          </a:p>
        </p:txBody>
      </p:sp>
      <p:sp>
        <p:nvSpPr>
          <p:cNvPr id="19" name="Slide Number Placeholder 18"/>
          <p:cNvSpPr>
            <a:spLocks noGrp="1"/>
          </p:cNvSpPr>
          <p:nvPr>
            <p:ph type="sldNum" sz="quarter" idx="12"/>
          </p:nvPr>
        </p:nvSpPr>
        <p:spPr/>
        <p:txBody>
          <a:bodyPr/>
          <a:lstStyle/>
          <a:p>
            <a:fld id="{0CB016A6-E42C-4255-9639-BF8CD777F2C2}" type="slidenum">
              <a:rPr lang="en-US" smtClean="0"/>
              <a:pPr/>
              <a:t>49</a:t>
            </a:fld>
            <a:endParaRPr lang="en-US" dirty="0"/>
          </a:p>
        </p:txBody>
      </p:sp>
    </p:spTree>
    <p:extLst>
      <p:ext uri="{BB962C8B-B14F-4D97-AF65-F5344CB8AC3E}">
        <p14:creationId xmlns:p14="http://schemas.microsoft.com/office/powerpoint/2010/main" xmlns="" val="22294899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Context</a:t>
            </a:r>
            <a:endParaRPr lang="en-US" dirty="0"/>
          </a:p>
        </p:txBody>
      </p:sp>
      <p:sp>
        <p:nvSpPr>
          <p:cNvPr id="4" name="Content Placeholder 3"/>
          <p:cNvSpPr>
            <a:spLocks noGrp="1"/>
          </p:cNvSpPr>
          <p:nvPr>
            <p:ph idx="1"/>
          </p:nvPr>
        </p:nvSpPr>
        <p:spPr>
          <a:xfrm>
            <a:off x="0" y="679269"/>
            <a:ext cx="9143999" cy="5734594"/>
          </a:xfrm>
        </p:spPr>
        <p:txBody>
          <a:bodyPr/>
          <a:lstStyle/>
          <a:p>
            <a:pPr>
              <a:buNone/>
            </a:pPr>
            <a:r>
              <a:rPr lang="en-US" sz="2400" dirty="0" smtClean="0"/>
              <a:t>Integrated web-based decision support tools</a:t>
            </a:r>
          </a:p>
          <a:p>
            <a:pPr>
              <a:buNone/>
            </a:pPr>
            <a:r>
              <a:rPr lang="en-US" sz="2400" dirty="0" smtClean="0"/>
              <a:t>(L-THIA, Digital Watershed, HIT):</a:t>
            </a:r>
          </a:p>
          <a:p>
            <a:pPr>
              <a:buNone/>
            </a:pPr>
            <a:endParaRPr lang="en-US" sz="2400" dirty="0" smtClean="0"/>
          </a:p>
        </p:txBody>
      </p:sp>
      <p:sp>
        <p:nvSpPr>
          <p:cNvPr id="5" name="Slide Number Placeholder 4"/>
          <p:cNvSpPr>
            <a:spLocks noGrp="1"/>
          </p:cNvSpPr>
          <p:nvPr>
            <p:ph type="sldNum" sz="quarter" idx="12"/>
          </p:nvPr>
        </p:nvSpPr>
        <p:spPr/>
        <p:txBody>
          <a:bodyPr/>
          <a:lstStyle/>
          <a:p>
            <a:fld id="{0CB016A6-E42C-4255-9639-BF8CD777F2C2}" type="slidenum">
              <a:rPr lang="en-US" smtClean="0"/>
              <a:pPr/>
              <a:t>5</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6458466"/>
            <a:ext cx="2066925" cy="399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250" y="6477463"/>
            <a:ext cx="1047750" cy="354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cstate="print"/>
          <a:srcRect/>
          <a:stretch>
            <a:fillRect/>
          </a:stretch>
        </p:blipFill>
        <p:spPr bwMode="auto">
          <a:xfrm>
            <a:off x="4851321" y="2190415"/>
            <a:ext cx="3649585" cy="3988097"/>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130628" y="2200575"/>
            <a:ext cx="3951975" cy="3918858"/>
          </a:xfrm>
          <a:prstGeom prst="rect">
            <a:avLst/>
          </a:prstGeom>
          <a:noFill/>
          <a:ln w="9525">
            <a:solidFill>
              <a:schemeClr val="tx1"/>
            </a:solidFill>
            <a:miter lim="800000"/>
            <a:headEnd/>
            <a:tailEnd/>
          </a:ln>
        </p:spPr>
      </p:pic>
      <p:sp>
        <p:nvSpPr>
          <p:cNvPr id="17" name="TextBox 16"/>
          <p:cNvSpPr txBox="1"/>
          <p:nvPr/>
        </p:nvSpPr>
        <p:spPr>
          <a:xfrm>
            <a:off x="4863401" y="1838849"/>
            <a:ext cx="3135025" cy="369332"/>
          </a:xfrm>
          <a:prstGeom prst="rect">
            <a:avLst/>
          </a:prstGeom>
          <a:noFill/>
        </p:spPr>
        <p:txBody>
          <a:bodyPr wrap="none" rtlCol="0">
            <a:spAutoFit/>
          </a:bodyPr>
          <a:lstStyle/>
          <a:p>
            <a:r>
              <a:rPr lang="en-US" b="1" dirty="0" smtClean="0"/>
              <a:t>Swan Creek of NW Ohio (2009)</a:t>
            </a:r>
            <a:endParaRPr lang="en-US" b="1" dirty="0"/>
          </a:p>
        </p:txBody>
      </p:sp>
      <p:sp>
        <p:nvSpPr>
          <p:cNvPr id="18" name="TextBox 17"/>
          <p:cNvSpPr txBox="1"/>
          <p:nvPr/>
        </p:nvSpPr>
        <p:spPr>
          <a:xfrm>
            <a:off x="152398" y="1810379"/>
            <a:ext cx="3874972" cy="369332"/>
          </a:xfrm>
          <a:prstGeom prst="rect">
            <a:avLst/>
          </a:prstGeom>
          <a:noFill/>
        </p:spPr>
        <p:txBody>
          <a:bodyPr wrap="none" rtlCol="0">
            <a:spAutoFit/>
          </a:bodyPr>
          <a:lstStyle/>
          <a:p>
            <a:r>
              <a:rPr lang="en-US" b="1" dirty="0" smtClean="0"/>
              <a:t>Burns Ditch of northern Indiana (2007)</a:t>
            </a:r>
            <a:endParaRPr lang="en-US" b="1"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Basic L-THIA Model</a:t>
            </a:r>
          </a:p>
        </p:txBody>
      </p:sp>
      <p:sp>
        <p:nvSpPr>
          <p:cNvPr id="6147" name="Content Placeholder 2"/>
          <p:cNvSpPr>
            <a:spLocks noGrp="1"/>
          </p:cNvSpPr>
          <p:nvPr>
            <p:ph idx="1"/>
          </p:nvPr>
        </p:nvSpPr>
        <p:spPr/>
        <p:txBody>
          <a:bodyPr/>
          <a:lstStyle/>
          <a:p>
            <a:pPr>
              <a:spcBef>
                <a:spcPct val="0"/>
              </a:spcBef>
              <a:spcAft>
                <a:spcPts val="600"/>
              </a:spcAft>
            </a:pPr>
            <a:r>
              <a:rPr lang="en-US" sz="2800" dirty="0"/>
              <a:t>Long-Term Hydrologic Impact Assessment</a:t>
            </a:r>
          </a:p>
          <a:p>
            <a:pPr lvl="1">
              <a:spcBef>
                <a:spcPct val="0"/>
              </a:spcBef>
              <a:spcAft>
                <a:spcPts val="600"/>
              </a:spcAft>
            </a:pPr>
            <a:r>
              <a:rPr lang="en-US" sz="2400" dirty="0"/>
              <a:t>Average annual runoff</a:t>
            </a:r>
          </a:p>
          <a:p>
            <a:pPr lvl="1">
              <a:spcBef>
                <a:spcPct val="0"/>
              </a:spcBef>
              <a:spcAft>
                <a:spcPts val="600"/>
              </a:spcAft>
            </a:pPr>
            <a:r>
              <a:rPr lang="en-US" sz="2400" dirty="0"/>
              <a:t>NPS pollution </a:t>
            </a:r>
          </a:p>
          <a:p>
            <a:pPr>
              <a:spcBef>
                <a:spcPct val="0"/>
              </a:spcBef>
              <a:spcAft>
                <a:spcPts val="1200"/>
              </a:spcAft>
            </a:pPr>
            <a:r>
              <a:rPr lang="en-US" sz="2800" dirty="0"/>
              <a:t>An overview / screening model</a:t>
            </a:r>
          </a:p>
          <a:p>
            <a:pPr>
              <a:spcBef>
                <a:spcPct val="0"/>
              </a:spcBef>
              <a:spcAft>
                <a:spcPts val="1200"/>
              </a:spcAft>
            </a:pPr>
            <a:r>
              <a:rPr lang="en-US" sz="2800" dirty="0"/>
              <a:t>User friendly tool</a:t>
            </a:r>
          </a:p>
          <a:p>
            <a:pPr>
              <a:spcBef>
                <a:spcPct val="0"/>
              </a:spcBef>
              <a:spcAft>
                <a:spcPts val="1200"/>
              </a:spcAft>
            </a:pPr>
            <a:r>
              <a:rPr lang="en-US" sz="2800" dirty="0"/>
              <a:t>Does not require detailed data input</a:t>
            </a:r>
          </a:p>
          <a:p>
            <a:pPr>
              <a:spcBef>
                <a:spcPct val="0"/>
              </a:spcBef>
              <a:spcAft>
                <a:spcPts val="1200"/>
              </a:spcAft>
            </a:pPr>
            <a:r>
              <a:rPr lang="en-US" sz="2800" dirty="0"/>
              <a:t>Identifies need for more detailed modeling</a:t>
            </a:r>
          </a:p>
          <a:p>
            <a:pPr>
              <a:spcBef>
                <a:spcPct val="0"/>
              </a:spcBef>
              <a:spcAft>
                <a:spcPts val="1200"/>
              </a:spcAft>
            </a:pPr>
            <a:r>
              <a:rPr lang="en-US" sz="2800" dirty="0"/>
              <a:t>Provides "What-If" alternatives </a:t>
            </a:r>
            <a:r>
              <a:rPr lang="en-US" sz="2800" dirty="0" smtClean="0"/>
              <a:t>evaluation</a:t>
            </a:r>
            <a:endParaRPr lang="en-US" sz="2800" dirty="0"/>
          </a:p>
        </p:txBody>
      </p:sp>
      <p:sp>
        <p:nvSpPr>
          <p:cNvPr id="5" name="Slide Number Placeholder 4"/>
          <p:cNvSpPr>
            <a:spLocks noGrp="1"/>
          </p:cNvSpPr>
          <p:nvPr>
            <p:ph type="sldNum" sz="quarter" idx="12"/>
          </p:nvPr>
        </p:nvSpPr>
        <p:spPr/>
        <p:txBody>
          <a:bodyPr/>
          <a:lstStyle/>
          <a:p>
            <a:fld id="{0CB016A6-E42C-4255-9639-BF8CD777F2C2}" type="slidenum">
              <a:rPr lang="en-US" smtClean="0"/>
              <a:pPr/>
              <a:t>50</a:t>
            </a:fld>
            <a:endParaRPr lang="en-US" dirty="0"/>
          </a:p>
        </p:txBody>
      </p:sp>
    </p:spTree>
    <p:extLst>
      <p:ext uri="{BB962C8B-B14F-4D97-AF65-F5344CB8AC3E}">
        <p14:creationId xmlns:p14="http://schemas.microsoft.com/office/powerpoint/2010/main" xmlns="" val="8265084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Assumptions</a:t>
            </a:r>
          </a:p>
        </p:txBody>
      </p:sp>
      <p:sp>
        <p:nvSpPr>
          <p:cNvPr id="6147" name="Content Placeholder 2"/>
          <p:cNvSpPr>
            <a:spLocks noGrp="1"/>
          </p:cNvSpPr>
          <p:nvPr>
            <p:ph idx="1"/>
          </p:nvPr>
        </p:nvSpPr>
        <p:spPr/>
        <p:txBody>
          <a:bodyPr/>
          <a:lstStyle/>
          <a:p>
            <a:r>
              <a:rPr lang="en-US" dirty="0" smtClean="0"/>
              <a:t>Water flows across the surface to form watershed </a:t>
            </a:r>
          </a:p>
          <a:p>
            <a:pPr lvl="1"/>
            <a:r>
              <a:rPr lang="en-US" dirty="0" smtClean="0"/>
              <a:t>storm drains are not considered</a:t>
            </a:r>
          </a:p>
          <a:p>
            <a:r>
              <a:rPr lang="en-US" dirty="0" smtClean="0"/>
              <a:t>No routing of runoff</a:t>
            </a:r>
          </a:p>
          <a:p>
            <a:r>
              <a:rPr lang="en-US" dirty="0" smtClean="0"/>
              <a:t>Average antecedent moisture </a:t>
            </a:r>
          </a:p>
          <a:p>
            <a:pPr lvl="1"/>
            <a:r>
              <a:rPr lang="en-US" dirty="0" smtClean="0"/>
              <a:t>soil is not saturated or frozen</a:t>
            </a:r>
          </a:p>
          <a:p>
            <a:r>
              <a:rPr lang="en-US" dirty="0" smtClean="0"/>
              <a:t>Rainfall is evenly spread in local area</a:t>
            </a:r>
          </a:p>
        </p:txBody>
      </p:sp>
      <p:sp>
        <p:nvSpPr>
          <p:cNvPr id="5" name="Slide Number Placeholder 4"/>
          <p:cNvSpPr>
            <a:spLocks noGrp="1"/>
          </p:cNvSpPr>
          <p:nvPr>
            <p:ph type="sldNum" sz="quarter" idx="12"/>
          </p:nvPr>
        </p:nvSpPr>
        <p:spPr/>
        <p:txBody>
          <a:bodyPr/>
          <a:lstStyle/>
          <a:p>
            <a:fld id="{0CB016A6-E42C-4255-9639-BF8CD777F2C2}" type="slidenum">
              <a:rPr lang="en-US" smtClean="0"/>
              <a:pPr/>
              <a:t>51</a:t>
            </a:fld>
            <a:endParaRPr lang="en-US" dirty="0"/>
          </a:p>
        </p:txBody>
      </p:sp>
    </p:spTree>
    <p:extLst>
      <p:ext uri="{BB962C8B-B14F-4D97-AF65-F5344CB8AC3E}">
        <p14:creationId xmlns:p14="http://schemas.microsoft.com/office/powerpoint/2010/main" xmlns="" val="37823219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Limitations</a:t>
            </a:r>
          </a:p>
        </p:txBody>
      </p:sp>
      <p:sp>
        <p:nvSpPr>
          <p:cNvPr id="7171" name="Content Placeholder 2"/>
          <p:cNvSpPr>
            <a:spLocks noGrp="1"/>
          </p:cNvSpPr>
          <p:nvPr>
            <p:ph idx="1"/>
          </p:nvPr>
        </p:nvSpPr>
        <p:spPr/>
        <p:txBody>
          <a:bodyPr/>
          <a:lstStyle/>
          <a:p>
            <a:r>
              <a:rPr lang="en-US" dirty="0" smtClean="0"/>
              <a:t>Accuracy of </a:t>
            </a:r>
            <a:r>
              <a:rPr lang="en-US" dirty="0" err="1" smtClean="0"/>
              <a:t>landuse</a:t>
            </a:r>
            <a:r>
              <a:rPr lang="en-US" dirty="0" smtClean="0"/>
              <a:t> and soil data</a:t>
            </a:r>
          </a:p>
          <a:p>
            <a:r>
              <a:rPr lang="en-US" dirty="0" smtClean="0"/>
              <a:t>Accuracy of runoff curve number (CN) </a:t>
            </a:r>
          </a:p>
          <a:p>
            <a:pPr lvl="1"/>
            <a:r>
              <a:rPr lang="en-US" dirty="0" smtClean="0"/>
              <a:t>Depends on </a:t>
            </a:r>
            <a:r>
              <a:rPr lang="en-US" dirty="0" err="1" smtClean="0"/>
              <a:t>landuse</a:t>
            </a:r>
            <a:r>
              <a:rPr lang="en-US" dirty="0" smtClean="0"/>
              <a:t> and soil data</a:t>
            </a:r>
          </a:p>
          <a:p>
            <a:r>
              <a:rPr lang="en-US" dirty="0" smtClean="0"/>
              <a:t>Accuracy of published NPS relationship</a:t>
            </a:r>
          </a:p>
          <a:p>
            <a:pPr lvl="1"/>
            <a:r>
              <a:rPr lang="en-US" dirty="0" smtClean="0"/>
              <a:t>Lead in runoff based on 1990’s models</a:t>
            </a:r>
          </a:p>
        </p:txBody>
      </p:sp>
      <p:sp>
        <p:nvSpPr>
          <p:cNvPr id="5" name="Slide Number Placeholder 4"/>
          <p:cNvSpPr>
            <a:spLocks noGrp="1"/>
          </p:cNvSpPr>
          <p:nvPr>
            <p:ph type="sldNum" sz="quarter" idx="12"/>
          </p:nvPr>
        </p:nvSpPr>
        <p:spPr/>
        <p:txBody>
          <a:bodyPr/>
          <a:lstStyle/>
          <a:p>
            <a:fld id="{0CB016A6-E42C-4255-9639-BF8CD777F2C2}" type="slidenum">
              <a:rPr lang="en-US" smtClean="0"/>
              <a:pPr/>
              <a:t>52</a:t>
            </a:fld>
            <a:endParaRPr lang="en-US" dirty="0"/>
          </a:p>
        </p:txBody>
      </p:sp>
    </p:spTree>
    <p:extLst>
      <p:ext uri="{BB962C8B-B14F-4D97-AF65-F5344CB8AC3E}">
        <p14:creationId xmlns:p14="http://schemas.microsoft.com/office/powerpoint/2010/main" xmlns="" val="27349471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Number to Compute Runoff</a:t>
            </a:r>
            <a:endParaRPr lang="en-US" dirty="0"/>
          </a:p>
        </p:txBody>
      </p:sp>
      <p:sp>
        <p:nvSpPr>
          <p:cNvPr id="3" name="Content Placeholder 2"/>
          <p:cNvSpPr>
            <a:spLocks noGrp="1"/>
          </p:cNvSpPr>
          <p:nvPr>
            <p:ph idx="1"/>
          </p:nvPr>
        </p:nvSpPr>
        <p:spPr>
          <a:xfrm>
            <a:off x="437606" y="977537"/>
            <a:ext cx="8229600" cy="5105400"/>
          </a:xfrm>
        </p:spPr>
        <p:txBody>
          <a:bodyPr/>
          <a:lstStyle/>
          <a:p>
            <a:r>
              <a:rPr lang="en-US" sz="2400" dirty="0" smtClean="0"/>
              <a:t>Curve Number (CN) relationship originally described in the Soil Conservation Service publication “TR-55” (NRCS, 1986) and several modifications have since been proposed. </a:t>
            </a:r>
          </a:p>
          <a:p>
            <a:pPr>
              <a:buNone/>
            </a:pPr>
            <a:endParaRPr lang="en-US" sz="2400" dirty="0" smtClean="0"/>
          </a:p>
          <a:p>
            <a:r>
              <a:rPr lang="en-US" sz="2400" dirty="0" smtClean="0"/>
              <a:t>Relationship between rainfall, runoff and CN value is </a:t>
            </a:r>
          </a:p>
          <a:p>
            <a:pPr>
              <a:buNone/>
            </a:pPr>
            <a:r>
              <a:rPr lang="en-US" sz="2400" b="1" i="1" dirty="0" smtClean="0"/>
              <a:t>	non-linear</a:t>
            </a:r>
            <a:r>
              <a:rPr lang="en-US" sz="2400" dirty="0" smtClean="0"/>
              <a:t>, meaning small changes in land use or rainfall can produce large changes in runoff. </a:t>
            </a:r>
          </a:p>
          <a:p>
            <a:pPr>
              <a:buNone/>
            </a:pPr>
            <a:endParaRPr lang="en-US" sz="2400" dirty="0" smtClean="0"/>
          </a:p>
          <a:p>
            <a:r>
              <a:rPr lang="en-US" sz="2400" dirty="0" smtClean="0"/>
              <a:t>Use of CN equation in L-THIA LID is a simple alternative to more complicated hydrological models that require extensive data inputs.</a:t>
            </a:r>
          </a:p>
          <a:p>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53</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Curve Numbers</a:t>
            </a:r>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54</a:t>
            </a:fld>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0" y="1143000"/>
            <a:ext cx="9162306" cy="4953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Curve Number to Compute Runoff</a:t>
            </a:r>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55</a:t>
            </a:fld>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557349" y="685800"/>
            <a:ext cx="8298635" cy="5715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Curve Number Analysis</a:t>
            </a:r>
          </a:p>
        </p:txBody>
      </p:sp>
      <p:sp>
        <p:nvSpPr>
          <p:cNvPr id="6147" name="Content Placeholder 2"/>
          <p:cNvSpPr>
            <a:spLocks noGrp="1"/>
          </p:cNvSpPr>
          <p:nvPr>
            <p:ph idx="1"/>
          </p:nvPr>
        </p:nvSpPr>
        <p:spPr>
          <a:xfrm>
            <a:off x="562769" y="1295400"/>
            <a:ext cx="8077200" cy="4970462"/>
          </a:xfrm>
        </p:spPr>
        <p:txBody>
          <a:bodyPr/>
          <a:lstStyle/>
          <a:p>
            <a:r>
              <a:rPr lang="en-US" dirty="0" smtClean="0"/>
              <a:t> </a:t>
            </a:r>
          </a:p>
        </p:txBody>
      </p:sp>
      <p:pic>
        <p:nvPicPr>
          <p:cNvPr id="5" name="Picture 2" descr="Curve Number Chart (12 KB)"/>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219199"/>
            <a:ext cx="7200900" cy="497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0"/>
          <p:cNvSpPr txBox="1">
            <a:spLocks noChangeArrowheads="1"/>
          </p:cNvSpPr>
          <p:nvPr/>
        </p:nvSpPr>
        <p:spPr bwMode="auto">
          <a:xfrm>
            <a:off x="2133600" y="849311"/>
            <a:ext cx="4935538" cy="369888"/>
          </a:xfrm>
          <a:prstGeom prst="rect">
            <a:avLst/>
          </a:prstGeom>
          <a:solidFill>
            <a:schemeClr val="bg1">
              <a:lumMod val="85000"/>
            </a:schemeClr>
          </a:solidFill>
          <a:ln>
            <a:noFill/>
          </a:ln>
        </p:spPr>
        <p:txBody>
          <a:bodyPr wrap="none">
            <a:spAutoFit/>
          </a:bodyPr>
          <a:lstStyle>
            <a:lvl1pPr>
              <a:defRPr b="1">
                <a:solidFill>
                  <a:schemeClr val="tx1"/>
                </a:solidFill>
                <a:latin typeface="Trebuchet MS" pitchFamily="34" charset="0"/>
              </a:defRPr>
            </a:lvl1pPr>
            <a:lvl2pPr marL="742950" indent="-285750">
              <a:defRPr b="1">
                <a:solidFill>
                  <a:schemeClr val="tx1"/>
                </a:solidFill>
                <a:latin typeface="Trebuchet MS" pitchFamily="34" charset="0"/>
              </a:defRPr>
            </a:lvl2pPr>
            <a:lvl3pPr marL="1143000" indent="-228600">
              <a:defRPr b="1">
                <a:solidFill>
                  <a:schemeClr val="tx1"/>
                </a:solidFill>
                <a:latin typeface="Trebuchet MS" pitchFamily="34" charset="0"/>
              </a:defRPr>
            </a:lvl3pPr>
            <a:lvl4pPr marL="1600200" indent="-228600">
              <a:defRPr b="1">
                <a:solidFill>
                  <a:schemeClr val="tx1"/>
                </a:solidFill>
                <a:latin typeface="Trebuchet MS" pitchFamily="34" charset="0"/>
              </a:defRPr>
            </a:lvl4pPr>
            <a:lvl5pPr marL="2057400" indent="-228600">
              <a:defRPr b="1">
                <a:solidFill>
                  <a:schemeClr val="tx1"/>
                </a:solidFill>
                <a:latin typeface="Trebuchet MS" pitchFamily="34" charset="0"/>
              </a:defRPr>
            </a:lvl5pPr>
            <a:lvl6pPr marL="2514600" indent="-228600" eaLnBrk="0" fontAlgn="base" hangingPunct="0">
              <a:spcBef>
                <a:spcPct val="0"/>
              </a:spcBef>
              <a:spcAft>
                <a:spcPct val="0"/>
              </a:spcAft>
              <a:defRPr b="1">
                <a:solidFill>
                  <a:schemeClr val="tx1"/>
                </a:solidFill>
                <a:latin typeface="Trebuchet MS" pitchFamily="34" charset="0"/>
              </a:defRPr>
            </a:lvl6pPr>
            <a:lvl7pPr marL="2971800" indent="-228600" eaLnBrk="0" fontAlgn="base" hangingPunct="0">
              <a:spcBef>
                <a:spcPct val="0"/>
              </a:spcBef>
              <a:spcAft>
                <a:spcPct val="0"/>
              </a:spcAft>
              <a:defRPr b="1">
                <a:solidFill>
                  <a:schemeClr val="tx1"/>
                </a:solidFill>
                <a:latin typeface="Trebuchet MS" pitchFamily="34" charset="0"/>
              </a:defRPr>
            </a:lvl7pPr>
            <a:lvl8pPr marL="3429000" indent="-228600" eaLnBrk="0" fontAlgn="base" hangingPunct="0">
              <a:spcBef>
                <a:spcPct val="0"/>
              </a:spcBef>
              <a:spcAft>
                <a:spcPct val="0"/>
              </a:spcAft>
              <a:defRPr b="1">
                <a:solidFill>
                  <a:schemeClr val="tx1"/>
                </a:solidFill>
                <a:latin typeface="Trebuchet MS" pitchFamily="34" charset="0"/>
              </a:defRPr>
            </a:lvl8pPr>
            <a:lvl9pPr marL="3886200" indent="-228600" eaLnBrk="0" fontAlgn="base" hangingPunct="0">
              <a:spcBef>
                <a:spcPct val="0"/>
              </a:spcBef>
              <a:spcAft>
                <a:spcPct val="0"/>
              </a:spcAft>
              <a:defRPr b="1">
                <a:solidFill>
                  <a:schemeClr val="tx1"/>
                </a:solidFill>
                <a:latin typeface="Trebuchet MS" pitchFamily="34" charset="0"/>
              </a:defRPr>
            </a:lvl9pPr>
          </a:lstStyle>
          <a:p>
            <a:r>
              <a:rPr lang="en-US" dirty="0"/>
              <a:t>rainfall to runoff ratio for different surfaces</a:t>
            </a:r>
          </a:p>
        </p:txBody>
      </p:sp>
      <p:cxnSp>
        <p:nvCxnSpPr>
          <p:cNvPr id="7" name="Straight Arrow Connector 5"/>
          <p:cNvCxnSpPr>
            <a:cxnSpLocks noChangeShapeType="1"/>
          </p:cNvCxnSpPr>
          <p:nvPr/>
        </p:nvCxnSpPr>
        <p:spPr bwMode="auto">
          <a:xfrm rot="5400000" flipH="1" flipV="1">
            <a:off x="3764757" y="4799013"/>
            <a:ext cx="1676400" cy="3175"/>
          </a:xfrm>
          <a:prstGeom prst="straightConnector1">
            <a:avLst/>
          </a:prstGeom>
          <a:noFill/>
          <a:ln w="47625" algn="ctr">
            <a:solidFill>
              <a:srgbClr val="00B0F0"/>
            </a:solidFill>
            <a:round/>
            <a:headEnd/>
            <a:tailEnd type="arrow" w="med" len="med"/>
          </a:ln>
          <a:extLst>
            <a:ext uri="{909E8E84-426E-40DD-AFC4-6F175D3DCCD1}">
              <a14:hiddenFill xmlns:a14="http://schemas.microsoft.com/office/drawing/2010/main" xmlns="">
                <a:noFill/>
              </a14:hiddenFill>
            </a:ext>
          </a:extLst>
        </p:spPr>
      </p:cxnSp>
      <p:sp>
        <p:nvSpPr>
          <p:cNvPr id="8" name="TextBox 7"/>
          <p:cNvSpPr txBox="1">
            <a:spLocks noChangeArrowheads="1"/>
          </p:cNvSpPr>
          <p:nvPr/>
        </p:nvSpPr>
        <p:spPr bwMode="auto">
          <a:xfrm>
            <a:off x="381000" y="3608210"/>
            <a:ext cx="914400" cy="646113"/>
          </a:xfrm>
          <a:prstGeom prst="rect">
            <a:avLst/>
          </a:prstGeom>
          <a:solidFill>
            <a:schemeClr val="bg1"/>
          </a:solidFill>
          <a:ln>
            <a:noFill/>
          </a:ln>
        </p:spPr>
        <p:txBody>
          <a:bodyPr wrap="none">
            <a:spAutoFit/>
          </a:bodyPr>
          <a:lstStyle>
            <a:lvl1pPr>
              <a:defRPr b="1">
                <a:solidFill>
                  <a:schemeClr val="tx1"/>
                </a:solidFill>
                <a:latin typeface="Trebuchet MS" pitchFamily="34" charset="0"/>
              </a:defRPr>
            </a:lvl1pPr>
            <a:lvl2pPr marL="742950" indent="-285750">
              <a:defRPr b="1">
                <a:solidFill>
                  <a:schemeClr val="tx1"/>
                </a:solidFill>
                <a:latin typeface="Trebuchet MS" pitchFamily="34" charset="0"/>
              </a:defRPr>
            </a:lvl2pPr>
            <a:lvl3pPr marL="1143000" indent="-228600">
              <a:defRPr b="1">
                <a:solidFill>
                  <a:schemeClr val="tx1"/>
                </a:solidFill>
                <a:latin typeface="Trebuchet MS" pitchFamily="34" charset="0"/>
              </a:defRPr>
            </a:lvl3pPr>
            <a:lvl4pPr marL="1600200" indent="-228600">
              <a:defRPr b="1">
                <a:solidFill>
                  <a:schemeClr val="tx1"/>
                </a:solidFill>
                <a:latin typeface="Trebuchet MS" pitchFamily="34" charset="0"/>
              </a:defRPr>
            </a:lvl4pPr>
            <a:lvl5pPr marL="2057400" indent="-228600">
              <a:defRPr b="1">
                <a:solidFill>
                  <a:schemeClr val="tx1"/>
                </a:solidFill>
                <a:latin typeface="Trebuchet MS" pitchFamily="34" charset="0"/>
              </a:defRPr>
            </a:lvl5pPr>
            <a:lvl6pPr marL="2514600" indent="-228600" eaLnBrk="0" fontAlgn="base" hangingPunct="0">
              <a:spcBef>
                <a:spcPct val="0"/>
              </a:spcBef>
              <a:spcAft>
                <a:spcPct val="0"/>
              </a:spcAft>
              <a:defRPr b="1">
                <a:solidFill>
                  <a:schemeClr val="tx1"/>
                </a:solidFill>
                <a:latin typeface="Trebuchet MS" pitchFamily="34" charset="0"/>
              </a:defRPr>
            </a:lvl6pPr>
            <a:lvl7pPr marL="2971800" indent="-228600" eaLnBrk="0" fontAlgn="base" hangingPunct="0">
              <a:spcBef>
                <a:spcPct val="0"/>
              </a:spcBef>
              <a:spcAft>
                <a:spcPct val="0"/>
              </a:spcAft>
              <a:defRPr b="1">
                <a:solidFill>
                  <a:schemeClr val="tx1"/>
                </a:solidFill>
                <a:latin typeface="Trebuchet MS" pitchFamily="34" charset="0"/>
              </a:defRPr>
            </a:lvl7pPr>
            <a:lvl8pPr marL="3429000" indent="-228600" eaLnBrk="0" fontAlgn="base" hangingPunct="0">
              <a:spcBef>
                <a:spcPct val="0"/>
              </a:spcBef>
              <a:spcAft>
                <a:spcPct val="0"/>
              </a:spcAft>
              <a:defRPr b="1">
                <a:solidFill>
                  <a:schemeClr val="tx1"/>
                </a:solidFill>
                <a:latin typeface="Trebuchet MS" pitchFamily="34" charset="0"/>
              </a:defRPr>
            </a:lvl8pPr>
            <a:lvl9pPr marL="3886200" indent="-228600" eaLnBrk="0" fontAlgn="base" hangingPunct="0">
              <a:spcBef>
                <a:spcPct val="0"/>
              </a:spcBef>
              <a:spcAft>
                <a:spcPct val="0"/>
              </a:spcAft>
              <a:defRPr b="1">
                <a:solidFill>
                  <a:schemeClr val="tx1"/>
                </a:solidFill>
                <a:latin typeface="Trebuchet MS" pitchFamily="34" charset="0"/>
              </a:defRPr>
            </a:lvl9pPr>
          </a:lstStyle>
          <a:p>
            <a:r>
              <a:rPr lang="en-US" dirty="0"/>
              <a:t>Direct </a:t>
            </a:r>
          </a:p>
          <a:p>
            <a:r>
              <a:rPr lang="en-US" dirty="0"/>
              <a:t>Runoff</a:t>
            </a:r>
          </a:p>
        </p:txBody>
      </p:sp>
      <p:cxnSp>
        <p:nvCxnSpPr>
          <p:cNvPr id="9" name="Straight Arrow Connector 9"/>
          <p:cNvCxnSpPr>
            <a:cxnSpLocks noChangeShapeType="1"/>
          </p:cNvCxnSpPr>
          <p:nvPr/>
        </p:nvCxnSpPr>
        <p:spPr bwMode="auto">
          <a:xfrm rot="10800000">
            <a:off x="1859756" y="3960813"/>
            <a:ext cx="2514600" cy="1588"/>
          </a:xfrm>
          <a:prstGeom prst="straightConnector1">
            <a:avLst/>
          </a:prstGeom>
          <a:noFill/>
          <a:ln w="53975" algn="ctr">
            <a:solidFill>
              <a:srgbClr val="C00000"/>
            </a:solidFill>
            <a:round/>
            <a:headEnd/>
            <a:tailEnd type="arrow" w="med" len="med"/>
          </a:ln>
          <a:extLst>
            <a:ext uri="{909E8E84-426E-40DD-AFC4-6F175D3DCCD1}">
              <a14:hiddenFill xmlns:a14="http://schemas.microsoft.com/office/drawing/2010/main" xmlns="">
                <a:noFill/>
              </a14:hiddenFill>
            </a:ext>
          </a:extLst>
        </p:spPr>
      </p:cxnSp>
      <p:sp>
        <p:nvSpPr>
          <p:cNvPr id="10" name="TextBox 9"/>
          <p:cNvSpPr txBox="1">
            <a:spLocks noChangeArrowheads="1"/>
          </p:cNvSpPr>
          <p:nvPr/>
        </p:nvSpPr>
        <p:spPr bwMode="auto">
          <a:xfrm>
            <a:off x="3810000" y="5754849"/>
            <a:ext cx="2343150" cy="369332"/>
          </a:xfrm>
          <a:prstGeom prst="rect">
            <a:avLst/>
          </a:prstGeom>
          <a:solidFill>
            <a:schemeClr val="bg1"/>
          </a:solidFill>
          <a:ln>
            <a:noFill/>
          </a:ln>
        </p:spPr>
        <p:txBody>
          <a:bodyPr wrap="square">
            <a:spAutoFit/>
          </a:bodyPr>
          <a:lstStyle>
            <a:lvl1pPr>
              <a:defRPr b="1">
                <a:solidFill>
                  <a:schemeClr val="tx1"/>
                </a:solidFill>
                <a:latin typeface="Trebuchet MS" pitchFamily="34" charset="0"/>
              </a:defRPr>
            </a:lvl1pPr>
            <a:lvl2pPr marL="742950" indent="-285750">
              <a:defRPr b="1">
                <a:solidFill>
                  <a:schemeClr val="tx1"/>
                </a:solidFill>
                <a:latin typeface="Trebuchet MS" pitchFamily="34" charset="0"/>
              </a:defRPr>
            </a:lvl2pPr>
            <a:lvl3pPr marL="1143000" indent="-228600">
              <a:defRPr b="1">
                <a:solidFill>
                  <a:schemeClr val="tx1"/>
                </a:solidFill>
                <a:latin typeface="Trebuchet MS" pitchFamily="34" charset="0"/>
              </a:defRPr>
            </a:lvl3pPr>
            <a:lvl4pPr marL="1600200" indent="-228600">
              <a:defRPr b="1">
                <a:solidFill>
                  <a:schemeClr val="tx1"/>
                </a:solidFill>
                <a:latin typeface="Trebuchet MS" pitchFamily="34" charset="0"/>
              </a:defRPr>
            </a:lvl4pPr>
            <a:lvl5pPr marL="2057400" indent="-228600">
              <a:defRPr b="1">
                <a:solidFill>
                  <a:schemeClr val="tx1"/>
                </a:solidFill>
                <a:latin typeface="Trebuchet MS" pitchFamily="34" charset="0"/>
              </a:defRPr>
            </a:lvl5pPr>
            <a:lvl6pPr marL="2514600" indent="-228600" eaLnBrk="0" fontAlgn="base" hangingPunct="0">
              <a:spcBef>
                <a:spcPct val="0"/>
              </a:spcBef>
              <a:spcAft>
                <a:spcPct val="0"/>
              </a:spcAft>
              <a:defRPr b="1">
                <a:solidFill>
                  <a:schemeClr val="tx1"/>
                </a:solidFill>
                <a:latin typeface="Trebuchet MS" pitchFamily="34" charset="0"/>
              </a:defRPr>
            </a:lvl6pPr>
            <a:lvl7pPr marL="2971800" indent="-228600" eaLnBrk="0" fontAlgn="base" hangingPunct="0">
              <a:spcBef>
                <a:spcPct val="0"/>
              </a:spcBef>
              <a:spcAft>
                <a:spcPct val="0"/>
              </a:spcAft>
              <a:defRPr b="1">
                <a:solidFill>
                  <a:schemeClr val="tx1"/>
                </a:solidFill>
                <a:latin typeface="Trebuchet MS" pitchFamily="34" charset="0"/>
              </a:defRPr>
            </a:lvl7pPr>
            <a:lvl8pPr marL="3429000" indent="-228600" eaLnBrk="0" fontAlgn="base" hangingPunct="0">
              <a:spcBef>
                <a:spcPct val="0"/>
              </a:spcBef>
              <a:spcAft>
                <a:spcPct val="0"/>
              </a:spcAft>
              <a:defRPr b="1">
                <a:solidFill>
                  <a:schemeClr val="tx1"/>
                </a:solidFill>
                <a:latin typeface="Trebuchet MS" pitchFamily="34" charset="0"/>
              </a:defRPr>
            </a:lvl8pPr>
            <a:lvl9pPr marL="3886200" indent="-228600" eaLnBrk="0" fontAlgn="base" hangingPunct="0">
              <a:spcBef>
                <a:spcPct val="0"/>
              </a:spcBef>
              <a:spcAft>
                <a:spcPct val="0"/>
              </a:spcAft>
              <a:defRPr b="1">
                <a:solidFill>
                  <a:schemeClr val="tx1"/>
                </a:solidFill>
                <a:latin typeface="Trebuchet MS" pitchFamily="34" charset="0"/>
              </a:defRPr>
            </a:lvl9pPr>
          </a:lstStyle>
          <a:p>
            <a:r>
              <a:rPr lang="en-US" dirty="0" smtClean="0"/>
              <a:t>Rainfall (in)</a:t>
            </a:r>
            <a:endParaRPr lang="en-US" dirty="0"/>
          </a:p>
        </p:txBody>
      </p:sp>
      <p:sp>
        <p:nvSpPr>
          <p:cNvPr id="11" name="Slide Number Placeholder 10"/>
          <p:cNvSpPr>
            <a:spLocks noGrp="1"/>
          </p:cNvSpPr>
          <p:nvPr>
            <p:ph type="sldNum" sz="quarter" idx="12"/>
          </p:nvPr>
        </p:nvSpPr>
        <p:spPr/>
        <p:txBody>
          <a:bodyPr/>
          <a:lstStyle/>
          <a:p>
            <a:fld id="{0CB016A6-E42C-4255-9639-BF8CD777F2C2}" type="slidenum">
              <a:rPr lang="en-US" smtClean="0"/>
              <a:pPr/>
              <a:t>56</a:t>
            </a:fld>
            <a:endParaRPr lang="en-US" dirty="0"/>
          </a:p>
        </p:txBody>
      </p:sp>
    </p:spTree>
    <p:extLst>
      <p:ext uri="{BB962C8B-B14F-4D97-AF65-F5344CB8AC3E}">
        <p14:creationId xmlns:p14="http://schemas.microsoft.com/office/powerpoint/2010/main" xmlns="" val="17686598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Nonpoint Source Calculations</a:t>
            </a:r>
            <a:endParaRPr lang="en-US" dirty="0"/>
          </a:p>
        </p:txBody>
      </p:sp>
      <p:sp>
        <p:nvSpPr>
          <p:cNvPr id="3" name="Content Placeholder 2"/>
          <p:cNvSpPr>
            <a:spLocks noGrp="1"/>
          </p:cNvSpPr>
          <p:nvPr>
            <p:ph idx="1"/>
          </p:nvPr>
        </p:nvSpPr>
        <p:spPr>
          <a:xfrm>
            <a:off x="411480" y="1014549"/>
            <a:ext cx="8229600" cy="5181600"/>
          </a:xfrm>
        </p:spPr>
        <p:txBody>
          <a:bodyPr/>
          <a:lstStyle/>
          <a:p>
            <a:pPr>
              <a:buNone/>
            </a:pPr>
            <a:endParaRPr lang="en-US" sz="800" dirty="0" smtClean="0"/>
          </a:p>
          <a:p>
            <a:r>
              <a:rPr lang="en-US" sz="2400" dirty="0" smtClean="0"/>
              <a:t>Coefficients called Event Mean Concentrations (EMC) used for nonpoint source (NPS) water quality calculations compiled by the Texas Natural Resource Conservation Commission (Baird and Jennings, 1996) from numerous literature and water quality data. </a:t>
            </a:r>
          </a:p>
          <a:p>
            <a:pPr>
              <a:buNone/>
            </a:pPr>
            <a:endParaRPr lang="en-US" sz="2000" dirty="0" smtClean="0"/>
          </a:p>
          <a:p>
            <a:r>
              <a:rPr lang="en-US" sz="2400" dirty="0" smtClean="0"/>
              <a:t>NPS pollutant masses computed by multiplying runoff depth for a land use by area of that land use and appropriate EMC value and converting units. </a:t>
            </a:r>
          </a:p>
          <a:p>
            <a:pPr>
              <a:buNone/>
            </a:pPr>
            <a:endParaRPr lang="en-US" sz="2000" dirty="0" smtClean="0"/>
          </a:p>
          <a:p>
            <a:r>
              <a:rPr lang="en-US" sz="2400" dirty="0" smtClean="0"/>
              <a:t>Complete list of EMC values used in L-THIA LID model available in Appendix B1. </a:t>
            </a:r>
            <a:endParaRPr lang="en-US" sz="2400"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57</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Nonpoint Source Calculations</a:t>
            </a:r>
            <a:endParaRPr lang="en-US" dirty="0"/>
          </a:p>
        </p:txBody>
      </p:sp>
      <p:sp>
        <p:nvSpPr>
          <p:cNvPr id="3" name="Content Placeholder 2"/>
          <p:cNvSpPr>
            <a:spLocks noGrp="1"/>
          </p:cNvSpPr>
          <p:nvPr>
            <p:ph idx="1"/>
          </p:nvPr>
        </p:nvSpPr>
        <p:spPr>
          <a:xfrm>
            <a:off x="548640" y="997132"/>
            <a:ext cx="8229600" cy="5029200"/>
          </a:xfrm>
        </p:spPr>
        <p:txBody>
          <a:bodyPr/>
          <a:lstStyle/>
          <a:p>
            <a:pPr>
              <a:buNone/>
            </a:pPr>
            <a:r>
              <a:rPr lang="en-US" sz="2400" b="1" dirty="0" smtClean="0"/>
              <a:t>			L-THIA LID Land Uses:</a:t>
            </a:r>
            <a:endParaRPr lang="en-US" sz="2400" dirty="0" smtClean="0"/>
          </a:p>
          <a:p>
            <a:r>
              <a:rPr lang="en-US" sz="2400" dirty="0" smtClean="0"/>
              <a:t>Commercial</a:t>
            </a:r>
          </a:p>
          <a:p>
            <a:r>
              <a:rPr lang="en-US" sz="2400" dirty="0" smtClean="0"/>
              <a:t>Industrial</a:t>
            </a:r>
          </a:p>
          <a:p>
            <a:r>
              <a:rPr lang="en-US" sz="2400" dirty="0" smtClean="0"/>
              <a:t>High Density Residential (1/4, 1/8 acre lots)</a:t>
            </a:r>
          </a:p>
          <a:p>
            <a:r>
              <a:rPr lang="en-US" sz="2400" dirty="0" smtClean="0"/>
              <a:t>Low Density Residential (1/2, 1, and 2 acre lots)</a:t>
            </a:r>
          </a:p>
          <a:p>
            <a:r>
              <a:rPr lang="en-US" sz="2400" dirty="0" smtClean="0"/>
              <a:t>Water / wetlands</a:t>
            </a:r>
          </a:p>
          <a:p>
            <a:r>
              <a:rPr lang="en-US" sz="2400" dirty="0" smtClean="0"/>
              <a:t>Grass pasture</a:t>
            </a:r>
          </a:p>
          <a:p>
            <a:r>
              <a:rPr lang="en-US" sz="2400" dirty="0" smtClean="0"/>
              <a:t>Agricultural</a:t>
            </a:r>
          </a:p>
          <a:p>
            <a:r>
              <a:rPr lang="en-US" sz="2400" dirty="0" smtClean="0"/>
              <a:t>Forest</a:t>
            </a:r>
          </a:p>
          <a:p>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58</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Nonpoint Source Calculations</a:t>
            </a:r>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59</a:t>
            </a:fld>
            <a:endParaRPr lang="en-US"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l="3406"/>
          <a:stretch>
            <a:fillRect/>
          </a:stretch>
        </p:blipFill>
        <p:spPr bwMode="auto">
          <a:xfrm>
            <a:off x="365760" y="777240"/>
            <a:ext cx="8519704" cy="427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2"/>
          <p:cNvSpPr>
            <a:spLocks noGrp="1"/>
          </p:cNvSpPr>
          <p:nvPr>
            <p:ph idx="1"/>
          </p:nvPr>
        </p:nvSpPr>
        <p:spPr>
          <a:xfrm>
            <a:off x="0" y="5181600"/>
            <a:ext cx="9144000" cy="1219200"/>
          </a:xfrm>
        </p:spPr>
        <p:txBody>
          <a:bodyPr/>
          <a:lstStyle/>
          <a:p>
            <a:r>
              <a:rPr lang="en-US" dirty="0" smtClean="0"/>
              <a:t>EMC values for calculation of NPS contaminants from each </a:t>
            </a:r>
            <a:r>
              <a:rPr lang="en-US" dirty="0" err="1" smtClean="0"/>
              <a:t>landuse</a:t>
            </a:r>
            <a:endParaRPr lang="en-US" dirty="0" smtClean="0"/>
          </a:p>
          <a:p>
            <a:endParaRPr lang="en-US" dirty="0"/>
          </a:p>
        </p:txBody>
      </p:sp>
      <p:cxnSp>
        <p:nvCxnSpPr>
          <p:cNvPr id="10" name="Straight Arrow Connector 2"/>
          <p:cNvCxnSpPr>
            <a:cxnSpLocks noChangeShapeType="1"/>
          </p:cNvCxnSpPr>
          <p:nvPr/>
        </p:nvCxnSpPr>
        <p:spPr bwMode="auto">
          <a:xfrm rot="5400000">
            <a:off x="4038600" y="2590800"/>
            <a:ext cx="915988" cy="1588"/>
          </a:xfrm>
          <a:prstGeom prst="straightConnector1">
            <a:avLst/>
          </a:prstGeom>
          <a:noFill/>
          <a:ln w="47625" algn="ctr">
            <a:solidFill>
              <a:srgbClr val="00B0F0"/>
            </a:solidFill>
            <a:round/>
            <a:headEnd/>
            <a:tailEnd type="arrow" w="med" len="med"/>
          </a:ln>
          <a:extLst>
            <a:ext uri="{909E8E84-426E-40DD-AFC4-6F175D3DCCD1}">
              <a14:hiddenFill xmlns:a14="http://schemas.microsoft.com/office/drawing/2010/main" xmlns="">
                <a:noFill/>
              </a14:hiddenFill>
            </a:ext>
          </a:extLst>
        </p:spPr>
      </p:cxnSp>
      <p:cxnSp>
        <p:nvCxnSpPr>
          <p:cNvPr id="11" name="Straight Arrow Connector 3"/>
          <p:cNvCxnSpPr>
            <a:cxnSpLocks noChangeShapeType="1"/>
          </p:cNvCxnSpPr>
          <p:nvPr/>
        </p:nvCxnSpPr>
        <p:spPr bwMode="auto">
          <a:xfrm>
            <a:off x="2514600" y="2895600"/>
            <a:ext cx="1066800" cy="1588"/>
          </a:xfrm>
          <a:prstGeom prst="straightConnector1">
            <a:avLst/>
          </a:prstGeom>
          <a:noFill/>
          <a:ln w="53975" algn="ctr">
            <a:solidFill>
              <a:srgbClr val="C00000"/>
            </a:solidFill>
            <a:round/>
            <a:headEnd/>
            <a:tailEnd type="arrow" w="med" len="med"/>
          </a:ln>
          <a:extLst>
            <a:ext uri="{909E8E84-426E-40DD-AFC4-6F175D3DCCD1}">
              <a14:hiddenFill xmlns:a14="http://schemas.microsoft.com/office/drawing/2010/main" xmlns="">
                <a:noFill/>
              </a14:hiddenFill>
            </a:ext>
          </a:extLst>
        </p:spPr>
      </p:cxnSp>
      <p:sp>
        <p:nvSpPr>
          <p:cNvPr id="12" name="Oval 6"/>
          <p:cNvSpPr>
            <a:spLocks noChangeArrowheads="1"/>
          </p:cNvSpPr>
          <p:nvPr/>
        </p:nvSpPr>
        <p:spPr bwMode="auto">
          <a:xfrm>
            <a:off x="3886200" y="1219200"/>
            <a:ext cx="1447800" cy="1143000"/>
          </a:xfrm>
          <a:prstGeom prst="ellipse">
            <a:avLst/>
          </a:prstGeom>
          <a:noFill/>
          <a:ln w="4762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Context</a:t>
            </a:r>
            <a:endParaRPr lang="en-US" dirty="0"/>
          </a:p>
        </p:txBody>
      </p:sp>
      <p:sp>
        <p:nvSpPr>
          <p:cNvPr id="4" name="Content Placeholder 3"/>
          <p:cNvSpPr>
            <a:spLocks noGrp="1"/>
          </p:cNvSpPr>
          <p:nvPr>
            <p:ph idx="1"/>
          </p:nvPr>
        </p:nvSpPr>
        <p:spPr>
          <a:xfrm>
            <a:off x="0" y="705393"/>
            <a:ext cx="9143999" cy="5708469"/>
          </a:xfrm>
        </p:spPr>
        <p:txBody>
          <a:bodyPr/>
          <a:lstStyle/>
          <a:p>
            <a:pPr>
              <a:buNone/>
            </a:pPr>
            <a:r>
              <a:rPr lang="en-US" sz="2400" dirty="0" smtClean="0"/>
              <a:t>Integrated web-based decision support tools</a:t>
            </a:r>
          </a:p>
          <a:p>
            <a:pPr>
              <a:buNone/>
            </a:pPr>
            <a:r>
              <a:rPr lang="en-US" sz="2400" dirty="0" smtClean="0"/>
              <a:t>(L-THIA, Digital Watershed, HIT):</a:t>
            </a:r>
          </a:p>
          <a:p>
            <a:pPr>
              <a:buNone/>
            </a:pPr>
            <a:endParaRPr lang="en-US" sz="2400" dirty="0" smtClean="0"/>
          </a:p>
        </p:txBody>
      </p:sp>
      <p:sp>
        <p:nvSpPr>
          <p:cNvPr id="5" name="Slide Number Placeholder 4"/>
          <p:cNvSpPr>
            <a:spLocks noGrp="1"/>
          </p:cNvSpPr>
          <p:nvPr>
            <p:ph type="sldNum" sz="quarter" idx="12"/>
          </p:nvPr>
        </p:nvSpPr>
        <p:spPr/>
        <p:txBody>
          <a:bodyPr/>
          <a:lstStyle/>
          <a:p>
            <a:fld id="{0CB016A6-E42C-4255-9639-BF8CD777F2C2}" type="slidenum">
              <a:rPr lang="en-US" smtClean="0"/>
              <a:pPr/>
              <a:t>6</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6458466"/>
            <a:ext cx="2066925" cy="399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250" y="6477463"/>
            <a:ext cx="1047750" cy="354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extBox 17"/>
          <p:cNvSpPr txBox="1"/>
          <p:nvPr/>
        </p:nvSpPr>
        <p:spPr>
          <a:xfrm>
            <a:off x="313172" y="1800331"/>
            <a:ext cx="3374642" cy="369332"/>
          </a:xfrm>
          <a:prstGeom prst="rect">
            <a:avLst/>
          </a:prstGeom>
          <a:noFill/>
        </p:spPr>
        <p:txBody>
          <a:bodyPr wrap="none" rtlCol="0">
            <a:spAutoFit/>
          </a:bodyPr>
          <a:lstStyle/>
          <a:p>
            <a:r>
              <a:rPr lang="en-US" b="1" dirty="0" smtClean="0"/>
              <a:t>GLRI Priority Basins (end of 2012)</a:t>
            </a:r>
            <a:endParaRPr lang="en-US" b="1" dirty="0"/>
          </a:p>
        </p:txBody>
      </p:sp>
      <p:pic>
        <p:nvPicPr>
          <p:cNvPr id="11" name="Picture 10" descr="study_area_integrated_dss.jpg"/>
          <p:cNvPicPr>
            <a:picLocks noChangeAspect="1"/>
          </p:cNvPicPr>
          <p:nvPr/>
        </p:nvPicPr>
        <p:blipFill>
          <a:blip r:embed="rId5" cstate="print"/>
          <a:srcRect/>
          <a:stretch>
            <a:fillRect/>
          </a:stretch>
        </p:blipFill>
        <p:spPr>
          <a:xfrm>
            <a:off x="361741" y="2115178"/>
            <a:ext cx="8252706" cy="4141693"/>
          </a:xfrm>
          <a:prstGeom prst="rect">
            <a:avLst/>
          </a:prstGeom>
          <a:ln>
            <a:solidFill>
              <a:schemeClr val="tx1"/>
            </a:solidFill>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Nonpoint Source Pollution</a:t>
            </a:r>
            <a:endParaRPr lang="en-US" dirty="0"/>
          </a:p>
        </p:txBody>
      </p:sp>
      <p:sp>
        <p:nvSpPr>
          <p:cNvPr id="3" name="Slide Number Placeholder 2"/>
          <p:cNvSpPr>
            <a:spLocks noGrp="1"/>
          </p:cNvSpPr>
          <p:nvPr>
            <p:ph type="sldNum" sz="quarter" idx="12"/>
          </p:nvPr>
        </p:nvSpPr>
        <p:spPr/>
        <p:txBody>
          <a:bodyPr/>
          <a:lstStyle/>
          <a:p>
            <a:fld id="{0CB016A6-E42C-4255-9639-BF8CD777F2C2}" type="slidenum">
              <a:rPr lang="en-US" smtClean="0"/>
              <a:pPr/>
              <a:t>60</a:t>
            </a:fld>
            <a:endParaRPr lang="en-US" dirty="0"/>
          </a:p>
        </p:txBody>
      </p:sp>
      <p:sp>
        <p:nvSpPr>
          <p:cNvPr id="4" name="Text Placeholder 3"/>
          <p:cNvSpPr txBox="1">
            <a:spLocks/>
          </p:cNvSpPr>
          <p:nvPr/>
        </p:nvSpPr>
        <p:spPr>
          <a:xfrm>
            <a:off x="0" y="685800"/>
            <a:ext cx="3048000" cy="5715000"/>
          </a:xfrm>
          <a:prstGeom prst="rect">
            <a:avLst/>
          </a:prstGeom>
          <a:solidFill>
            <a:schemeClr val="bg1">
              <a:lumMod val="50000"/>
              <a:alpha val="67000"/>
            </a:schemeClr>
          </a:solidFill>
        </p:spPr>
        <p:txBody>
          <a:bodyPr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800" dirty="0" smtClean="0">
                <a:solidFill>
                  <a:schemeClr val="tx1"/>
                </a:solidFill>
              </a:rPr>
              <a:t>L-THIA LID produces Average Annual Pollutant Results for sediment, nutrients, a series of metals, and bacterial indicators</a:t>
            </a:r>
          </a:p>
          <a:p>
            <a:r>
              <a:rPr lang="en-US" sz="2800" dirty="0" smtClean="0">
                <a:solidFill>
                  <a:schemeClr val="tx1"/>
                </a:solidFill>
              </a:rPr>
              <a:t>(e.g. lbs of Nitrogen per year)</a:t>
            </a:r>
          </a:p>
          <a:p>
            <a:endParaRPr lang="en-US" sz="2800" dirty="0" smtClean="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xmlns="" val="389603866"/>
              </p:ext>
            </p:extLst>
          </p:nvPr>
        </p:nvGraphicFramePr>
        <p:xfrm>
          <a:off x="3200400" y="1600200"/>
          <a:ext cx="5791200" cy="3436460"/>
        </p:xfrm>
        <a:graphic>
          <a:graphicData uri="http://schemas.openxmlformats.org/drawingml/2006/table">
            <a:tbl>
              <a:tblPr firstRow="1" firstCol="1" bandRow="1"/>
              <a:tblGrid>
                <a:gridCol w="2303780"/>
                <a:gridCol w="3487420"/>
              </a:tblGrid>
              <a:tr h="693260">
                <a:tc>
                  <a:txBody>
                    <a:bodyPr/>
                    <a:lstStyle/>
                    <a:p>
                      <a:pPr marL="0" marR="0">
                        <a:spcBef>
                          <a:spcPts val="0"/>
                        </a:spcBef>
                        <a:spcAft>
                          <a:spcPts val="0"/>
                        </a:spcAft>
                      </a:pPr>
                      <a:r>
                        <a:rPr lang="en-US" sz="2000" b="1" dirty="0">
                          <a:solidFill>
                            <a:srgbClr val="000000"/>
                          </a:solidFill>
                          <a:effectLst/>
                          <a:latin typeface="Calibri"/>
                          <a:ea typeface="Times New Roman"/>
                          <a:cs typeface="Times New Roman"/>
                        </a:rPr>
                        <a:t>L-THIA LID NPS Outputs:</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spcBef>
                          <a:spcPts val="0"/>
                        </a:spcBef>
                        <a:spcAft>
                          <a:spcPts val="0"/>
                        </a:spcAft>
                      </a:pPr>
                      <a:r>
                        <a:rPr lang="en-US" sz="2000" b="1" dirty="0">
                          <a:solidFill>
                            <a:srgbClr val="000000"/>
                          </a:solidFill>
                          <a:effectLst/>
                          <a:latin typeface="Calibri"/>
                          <a:ea typeface="Times New Roman"/>
                          <a:cs typeface="Times New Roman"/>
                        </a:rPr>
                        <a:t> </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0">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Nitrogen</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Chromium</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0">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Phosphorous</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Nickel</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0">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Suspended solids</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BOD (Biological Oxygen Demand)</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0">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Lead</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COD (Chemical Oxygen Demand)</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0">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Copper</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Oil and Grease</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0">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Zinc</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Fecal Coliform</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r h="0">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Cadmium</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spcBef>
                          <a:spcPts val="0"/>
                        </a:spcBef>
                        <a:spcAft>
                          <a:spcPts val="0"/>
                        </a:spcAft>
                      </a:pPr>
                      <a:r>
                        <a:rPr lang="en-US" sz="2000" dirty="0">
                          <a:solidFill>
                            <a:srgbClr val="000000"/>
                          </a:solidFill>
                          <a:effectLst/>
                          <a:latin typeface="Calibri"/>
                          <a:ea typeface="Times New Roman"/>
                          <a:cs typeface="Times New Roman"/>
                        </a:rPr>
                        <a:t>Fecal Strep</a:t>
                      </a:r>
                      <a:endParaRPr lang="en-US" sz="2000" dirty="0">
                        <a:solidFill>
                          <a:srgbClr val="000000"/>
                        </a:solidFill>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r>
            </a:tbl>
          </a:graphicData>
        </a:graphic>
      </p:graphicFrame>
    </p:spTree>
    <p:extLst>
      <p:ext uri="{BB962C8B-B14F-4D97-AF65-F5344CB8AC3E}">
        <p14:creationId xmlns:p14="http://schemas.microsoft.com/office/powerpoint/2010/main" xmlns="" val="15974537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Basic Model Concepts</a:t>
            </a:r>
          </a:p>
        </p:txBody>
      </p:sp>
      <p:sp>
        <p:nvSpPr>
          <p:cNvPr id="5123" name="Content Placeholder 2"/>
          <p:cNvSpPr>
            <a:spLocks noGrp="1"/>
          </p:cNvSpPr>
          <p:nvPr>
            <p:ph idx="1"/>
          </p:nvPr>
        </p:nvSpPr>
        <p:spPr>
          <a:xfrm>
            <a:off x="457200" y="1371600"/>
            <a:ext cx="8229600" cy="4373563"/>
          </a:xfrm>
        </p:spPr>
        <p:txBody>
          <a:bodyPr/>
          <a:lstStyle/>
          <a:p>
            <a:pPr marL="0" indent="0">
              <a:buNone/>
            </a:pPr>
            <a:endParaRPr lang="en-US" dirty="0" smtClean="0"/>
          </a:p>
          <a:p>
            <a:r>
              <a:rPr lang="en-US" dirty="0" smtClean="0"/>
              <a:t>Model is easy to run</a:t>
            </a:r>
          </a:p>
          <a:p>
            <a:pPr marL="0" indent="0">
              <a:buNone/>
            </a:pPr>
            <a:endParaRPr lang="en-US" dirty="0" smtClean="0"/>
          </a:p>
          <a:p>
            <a:r>
              <a:rPr lang="en-US" dirty="0" smtClean="0"/>
              <a:t>Always gives an output…</a:t>
            </a:r>
          </a:p>
          <a:p>
            <a:pPr marL="0" indent="0">
              <a:buNone/>
            </a:pPr>
            <a:endParaRPr lang="en-US" dirty="0" smtClean="0"/>
          </a:p>
          <a:p>
            <a:r>
              <a:rPr lang="en-US" dirty="0" smtClean="0"/>
              <a:t>Important to understand assumptions and limitations</a:t>
            </a:r>
          </a:p>
        </p:txBody>
      </p:sp>
      <p:sp>
        <p:nvSpPr>
          <p:cNvPr id="5" name="Slide Number Placeholder 4"/>
          <p:cNvSpPr>
            <a:spLocks noGrp="1"/>
          </p:cNvSpPr>
          <p:nvPr>
            <p:ph type="sldNum" sz="quarter" idx="12"/>
          </p:nvPr>
        </p:nvSpPr>
        <p:spPr/>
        <p:txBody>
          <a:bodyPr/>
          <a:lstStyle/>
          <a:p>
            <a:fld id="{0CB016A6-E42C-4255-9639-BF8CD777F2C2}" type="slidenum">
              <a:rPr lang="en-US" smtClean="0"/>
              <a:pPr/>
              <a:t>61</a:t>
            </a:fld>
            <a:endParaRPr lang="en-US" dirty="0"/>
          </a:p>
        </p:txBody>
      </p:sp>
    </p:spTree>
    <p:extLst>
      <p:ext uri="{BB962C8B-B14F-4D97-AF65-F5344CB8AC3E}">
        <p14:creationId xmlns:p14="http://schemas.microsoft.com/office/powerpoint/2010/main" xmlns="" val="31009585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good is L-THIA</a:t>
            </a:r>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62</a:t>
            </a:fld>
            <a:endParaRPr lang="en-US" dirty="0"/>
          </a:p>
        </p:txBody>
      </p:sp>
      <p:sp>
        <p:nvSpPr>
          <p:cNvPr id="5" name="TextBox 4"/>
          <p:cNvSpPr txBox="1"/>
          <p:nvPr/>
        </p:nvSpPr>
        <p:spPr>
          <a:xfrm>
            <a:off x="457200" y="1295400"/>
            <a:ext cx="8305799" cy="1754326"/>
          </a:xfrm>
          <a:prstGeom prst="rect">
            <a:avLst/>
          </a:prstGeom>
          <a:solidFill>
            <a:schemeClr val="bg1">
              <a:lumMod val="85000"/>
            </a:schemeClr>
          </a:solidFill>
          <a:ln>
            <a:solidFill>
              <a:schemeClr val="tx1"/>
            </a:solidFill>
          </a:ln>
        </p:spPr>
        <p:txBody>
          <a:bodyPr wrap="square" rtlCol="0">
            <a:spAutoFit/>
          </a:bodyPr>
          <a:lstStyle/>
          <a:p>
            <a:r>
              <a:rPr lang="en-US" sz="3600" dirty="0"/>
              <a:t>L-THIA estimates match measured direct runoff separated from USGS daily stream flow </a:t>
            </a:r>
            <a:r>
              <a:rPr lang="en-US" sz="3600" dirty="0" smtClean="0"/>
              <a:t>VERY </a:t>
            </a:r>
            <a:r>
              <a:rPr lang="en-US" sz="3600" dirty="0"/>
              <a:t>WELL</a:t>
            </a:r>
          </a:p>
        </p:txBody>
      </p:sp>
      <p:pic>
        <p:nvPicPr>
          <p:cNvPr id="6" name="Picture 6" descr="lthia_comparison_using_hsg_d_for_urban_area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09661" y="3241675"/>
            <a:ext cx="7000875"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7"/>
          <p:cNvSpPr>
            <a:spLocks noChangeArrowheads="1"/>
          </p:cNvSpPr>
          <p:nvPr/>
        </p:nvSpPr>
        <p:spPr bwMode="auto">
          <a:xfrm>
            <a:off x="5600698" y="3073400"/>
            <a:ext cx="2857500" cy="2895600"/>
          </a:xfrm>
          <a:prstGeom prst="ellipse">
            <a:avLst/>
          </a:prstGeom>
          <a:noFill/>
          <a:ln w="38100">
            <a:solidFill>
              <a:srgbClr val="0066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66FF"/>
              </a:solidFill>
            </a:endParaRPr>
          </a:p>
        </p:txBody>
      </p:sp>
    </p:spTree>
    <p:extLst>
      <p:ext uri="{BB962C8B-B14F-4D97-AF65-F5344CB8AC3E}">
        <p14:creationId xmlns:p14="http://schemas.microsoft.com/office/powerpoint/2010/main" xmlns="" val="4140340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L-THIA LID</a:t>
            </a:r>
            <a:endParaRPr lang="en-US" sz="4000" dirty="0"/>
          </a:p>
        </p:txBody>
      </p:sp>
      <p:sp>
        <p:nvSpPr>
          <p:cNvPr id="3" name="Slide Number Placeholder 2"/>
          <p:cNvSpPr>
            <a:spLocks noGrp="1"/>
          </p:cNvSpPr>
          <p:nvPr>
            <p:ph type="sldNum" sz="quarter" idx="12"/>
          </p:nvPr>
        </p:nvSpPr>
        <p:spPr/>
        <p:txBody>
          <a:bodyPr/>
          <a:lstStyle/>
          <a:p>
            <a:fld id="{0CB016A6-E42C-4255-9639-BF8CD777F2C2}" type="slidenum">
              <a:rPr lang="en-US" smtClean="0"/>
              <a:pPr/>
              <a:t>63</a:t>
            </a:fld>
            <a:endParaRPr lang="en-US" dirty="0"/>
          </a:p>
        </p:txBody>
      </p:sp>
      <p:sp>
        <p:nvSpPr>
          <p:cNvPr id="4" name="Rectangle 5"/>
          <p:cNvSpPr>
            <a:spLocks noChangeArrowheads="1"/>
          </p:cNvSpPr>
          <p:nvPr/>
        </p:nvSpPr>
        <p:spPr bwMode="auto">
          <a:xfrm>
            <a:off x="705556" y="1143000"/>
            <a:ext cx="7772400" cy="4573588"/>
          </a:xfrm>
          <a:prstGeom prst="rect">
            <a:avLst/>
          </a:prstGeom>
          <a:solidFill>
            <a:schemeClr val="bg1">
              <a:lumMod val="85000"/>
            </a:schemeClr>
          </a:solidFill>
          <a:ln w="9525">
            <a:solidFill>
              <a:schemeClr val="tx1"/>
            </a:solidFill>
            <a:miter lim="800000"/>
            <a:headEnd/>
            <a:tailEnd/>
          </a:ln>
        </p:spPr>
        <p:txBody>
          <a:bodyPr/>
          <a:lstStyle/>
          <a:p>
            <a:pPr marL="231775" indent="-231775" algn="ctr">
              <a:spcBef>
                <a:spcPct val="20000"/>
              </a:spcBef>
              <a:buSzPct val="50000"/>
            </a:pPr>
            <a:endParaRPr lang="en-US" sz="2600" dirty="0"/>
          </a:p>
          <a:p>
            <a:pPr marL="231775" indent="-231775" algn="ctr">
              <a:spcBef>
                <a:spcPct val="20000"/>
              </a:spcBef>
              <a:buSzPct val="50000"/>
              <a:buFontTx/>
              <a:buChar char="•"/>
            </a:pPr>
            <a:r>
              <a:rPr lang="en-US" sz="2800" dirty="0"/>
              <a:t>Based on the rainfall – land cover – runoff analysis method already used in many communities</a:t>
            </a:r>
            <a:endParaRPr lang="en-US" sz="2800" dirty="0">
              <a:solidFill>
                <a:schemeClr val="tx2"/>
              </a:solidFill>
            </a:endParaRPr>
          </a:p>
          <a:p>
            <a:pPr marL="231775" indent="-231775">
              <a:spcBef>
                <a:spcPct val="20000"/>
              </a:spcBef>
              <a:buSzPct val="50000"/>
              <a:buFontTx/>
              <a:buChar char="•"/>
            </a:pPr>
            <a:r>
              <a:rPr lang="en-US" sz="2800" dirty="0">
                <a:solidFill>
                  <a:schemeClr val="tx2"/>
                </a:solidFill>
              </a:rPr>
              <a:t>Input:</a:t>
            </a:r>
            <a:r>
              <a:rPr lang="en-US" sz="2800" dirty="0"/>
              <a:t>  </a:t>
            </a:r>
            <a:r>
              <a:rPr lang="en-US" sz="2800" dirty="0" smtClean="0"/>
              <a:t>	Land </a:t>
            </a:r>
            <a:r>
              <a:rPr lang="en-US" sz="2800" dirty="0"/>
              <a:t>Use Pattern(s) + Soils Pattern</a:t>
            </a:r>
          </a:p>
          <a:p>
            <a:pPr marL="231775" indent="-231775">
              <a:spcBef>
                <a:spcPct val="20000"/>
              </a:spcBef>
              <a:buSzPct val="50000"/>
              <a:buFontTx/>
              <a:buChar char="•"/>
            </a:pPr>
            <a:r>
              <a:rPr lang="en-US" sz="2800" dirty="0">
                <a:solidFill>
                  <a:schemeClr val="tx2"/>
                </a:solidFill>
              </a:rPr>
              <a:t>Process:</a:t>
            </a:r>
            <a:r>
              <a:rPr lang="en-US" sz="2800" dirty="0"/>
              <a:t>  </a:t>
            </a:r>
            <a:r>
              <a:rPr lang="en-US" sz="2800" dirty="0" smtClean="0"/>
              <a:t>	Daily </a:t>
            </a:r>
            <a:r>
              <a:rPr lang="en-US" sz="2800" dirty="0"/>
              <a:t>Runoff and Pollutant Loading Calculations (30 years</a:t>
            </a:r>
            <a:r>
              <a:rPr lang="en-US" sz="2800" dirty="0" smtClean="0"/>
              <a:t>)</a:t>
            </a:r>
          </a:p>
          <a:p>
            <a:pPr lvl="2">
              <a:spcBef>
                <a:spcPct val="20000"/>
              </a:spcBef>
              <a:buSzPct val="50000"/>
            </a:pPr>
            <a:r>
              <a:rPr lang="en-US" sz="2800" dirty="0" smtClean="0"/>
              <a:t>	</a:t>
            </a:r>
            <a:r>
              <a:rPr lang="en-US" sz="2800" dirty="0" err="1" smtClean="0"/>
              <a:t>Microscale</a:t>
            </a:r>
            <a:r>
              <a:rPr lang="en-US" sz="2800" dirty="0" smtClean="0"/>
              <a:t> CN Adjustment</a:t>
            </a:r>
            <a:endParaRPr lang="en-US" sz="2800" dirty="0"/>
          </a:p>
          <a:p>
            <a:pPr marL="231775" indent="-231775">
              <a:spcBef>
                <a:spcPct val="20000"/>
              </a:spcBef>
              <a:buSzPct val="50000"/>
              <a:buFontTx/>
              <a:buChar char="•"/>
            </a:pPr>
            <a:r>
              <a:rPr lang="en-US" sz="2800" dirty="0">
                <a:solidFill>
                  <a:schemeClr val="tx2"/>
                </a:solidFill>
              </a:rPr>
              <a:t>Output:</a:t>
            </a:r>
            <a:r>
              <a:rPr lang="en-US" sz="2800" dirty="0"/>
              <a:t> </a:t>
            </a:r>
            <a:r>
              <a:rPr lang="en-US" sz="2800" dirty="0" smtClean="0"/>
              <a:t>	Average </a:t>
            </a:r>
            <a:r>
              <a:rPr lang="en-US" sz="2800" dirty="0"/>
              <a:t>Annual Runoff and </a:t>
            </a:r>
            <a:endParaRPr lang="en-US" sz="2800" dirty="0" smtClean="0"/>
          </a:p>
          <a:p>
            <a:pPr lvl="4">
              <a:spcBef>
                <a:spcPct val="20000"/>
              </a:spcBef>
              <a:buSzPct val="50000"/>
            </a:pPr>
            <a:r>
              <a:rPr lang="en-US" sz="2800" dirty="0" smtClean="0"/>
              <a:t>NPS loads</a:t>
            </a:r>
            <a:endParaRPr lang="en-US" sz="3000" dirty="0"/>
          </a:p>
        </p:txBody>
      </p:sp>
    </p:spTree>
    <p:extLst>
      <p:ext uri="{BB962C8B-B14F-4D97-AF65-F5344CB8AC3E}">
        <p14:creationId xmlns:p14="http://schemas.microsoft.com/office/powerpoint/2010/main" xmlns="" val="15730242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Interface</a:t>
            </a:r>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64</a:t>
            </a:fld>
            <a:endParaRPr lang="en-US" dirty="0"/>
          </a:p>
        </p:txBody>
      </p:sp>
      <p:pic>
        <p:nvPicPr>
          <p:cNvPr id="3075" name="Picture 3"/>
          <p:cNvPicPr>
            <a:picLocks noGrp="1" noChangeAspect="1" noChangeArrowheads="1"/>
          </p:cNvPicPr>
          <p:nvPr>
            <p:ph idx="1"/>
          </p:nvPr>
        </p:nvPicPr>
        <p:blipFill>
          <a:blip r:embed="rId2" cstate="print"/>
          <a:srcRect/>
          <a:stretch>
            <a:fillRect/>
          </a:stretch>
        </p:blipFill>
        <p:spPr bwMode="auto">
          <a:xfrm>
            <a:off x="1219200" y="853440"/>
            <a:ext cx="6705600" cy="5172892"/>
          </a:xfrm>
          <a:prstGeom prst="rect">
            <a:avLst/>
          </a:prstGeom>
          <a:noFill/>
          <a:ln w="9525">
            <a:solidFill>
              <a:schemeClr val="tx2">
                <a:lumMod val="75000"/>
              </a:schemeClr>
            </a:solid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Interface</a:t>
            </a:r>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65</a:t>
            </a:fld>
            <a:endParaRPr lang="en-US" dirty="0"/>
          </a:p>
        </p:txBody>
      </p:sp>
      <p:pic>
        <p:nvPicPr>
          <p:cNvPr id="2052" name="Picture 4"/>
          <p:cNvPicPr>
            <a:picLocks noChangeAspect="1" noChangeArrowheads="1"/>
          </p:cNvPicPr>
          <p:nvPr/>
        </p:nvPicPr>
        <p:blipFill>
          <a:blip r:embed="rId2" cstate="print"/>
          <a:srcRect/>
          <a:stretch>
            <a:fillRect/>
          </a:stretch>
        </p:blipFill>
        <p:spPr bwMode="auto">
          <a:xfrm>
            <a:off x="0" y="710654"/>
            <a:ext cx="4267200" cy="5711710"/>
          </a:xfrm>
          <a:prstGeom prst="rect">
            <a:avLst/>
          </a:prstGeom>
          <a:noFill/>
          <a:ln w="9525">
            <a:solidFill>
              <a:schemeClr val="tx2">
                <a:lumMod val="75000"/>
              </a:schemeClr>
            </a:solidFill>
            <a:miter lim="800000"/>
            <a:headEnd/>
            <a:tailEnd/>
          </a:ln>
        </p:spPr>
      </p:pic>
      <p:pic>
        <p:nvPicPr>
          <p:cNvPr id="2053" name="Picture 5"/>
          <p:cNvPicPr>
            <a:picLocks noGrp="1" noChangeAspect="1" noChangeArrowheads="1"/>
          </p:cNvPicPr>
          <p:nvPr>
            <p:ph idx="1"/>
          </p:nvPr>
        </p:nvPicPr>
        <p:blipFill>
          <a:blip r:embed="rId3" cstate="print"/>
          <a:srcRect/>
          <a:stretch>
            <a:fillRect/>
          </a:stretch>
        </p:blipFill>
        <p:spPr bwMode="auto">
          <a:xfrm>
            <a:off x="4495800" y="1066800"/>
            <a:ext cx="4381132" cy="4525963"/>
          </a:xfrm>
          <a:prstGeom prst="rect">
            <a:avLst/>
          </a:prstGeom>
          <a:noFill/>
          <a:ln w="9525">
            <a:solidFill>
              <a:schemeClr val="tx2">
                <a:lumMod val="75000"/>
              </a:schemeClr>
            </a:solid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Interface</a:t>
            </a:r>
            <a:endParaRPr lang="en-US" dirty="0"/>
          </a:p>
        </p:txBody>
      </p:sp>
      <p:sp>
        <p:nvSpPr>
          <p:cNvPr id="4" name="Slide Number Placeholder 3"/>
          <p:cNvSpPr>
            <a:spLocks noGrp="1"/>
          </p:cNvSpPr>
          <p:nvPr>
            <p:ph type="sldNum" sz="quarter" idx="12"/>
          </p:nvPr>
        </p:nvSpPr>
        <p:spPr/>
        <p:txBody>
          <a:bodyPr/>
          <a:lstStyle/>
          <a:p>
            <a:fld id="{0CB016A6-E42C-4255-9639-BF8CD777F2C2}" type="slidenum">
              <a:rPr lang="en-US" smtClean="0"/>
              <a:pPr/>
              <a:t>66</a:t>
            </a:fld>
            <a:endParaRPr lang="en-US" dirty="0"/>
          </a:p>
        </p:txBody>
      </p:sp>
      <p:pic>
        <p:nvPicPr>
          <p:cNvPr id="4100" name="Picture 4"/>
          <p:cNvPicPr>
            <a:picLocks noGrp="1" noChangeAspect="1" noChangeArrowheads="1"/>
          </p:cNvPicPr>
          <p:nvPr>
            <p:ph idx="1"/>
          </p:nvPr>
        </p:nvPicPr>
        <p:blipFill>
          <a:blip r:embed="rId2" cstate="print"/>
          <a:srcRect/>
          <a:stretch>
            <a:fillRect/>
          </a:stretch>
        </p:blipFill>
        <p:spPr bwMode="auto">
          <a:xfrm>
            <a:off x="202474" y="724989"/>
            <a:ext cx="3048000" cy="5671218"/>
          </a:xfrm>
          <a:prstGeom prst="rect">
            <a:avLst/>
          </a:prstGeom>
          <a:noFill/>
          <a:ln w="9525">
            <a:solidFill>
              <a:schemeClr val="tx2">
                <a:lumMod val="75000"/>
              </a:schemeClr>
            </a:solidFill>
            <a:miter lim="800000"/>
            <a:headEnd/>
            <a:tailEnd/>
          </a:ln>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0" y="762000"/>
            <a:ext cx="3657600" cy="3789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86400" y="2590800"/>
            <a:ext cx="3657600" cy="3789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ChangeArrowheads="1"/>
          </p:cNvSpPr>
          <p:nvPr/>
        </p:nvSpPr>
        <p:spPr bwMode="auto">
          <a:xfrm>
            <a:off x="409303" y="1219200"/>
            <a:ext cx="8458200" cy="1143000"/>
          </a:xfrm>
          <a:prstGeom prst="rect">
            <a:avLst/>
          </a:prstGeom>
          <a:solidFill>
            <a:srgbClr val="92D050"/>
          </a:solidFill>
          <a:ln w="9525">
            <a:solidFill>
              <a:schemeClr val="tx1"/>
            </a:solidFill>
            <a:miter lim="800000"/>
            <a:headEnd/>
            <a:tailEnd/>
          </a:ln>
        </p:spPr>
        <p:txBody>
          <a:bodyPr wrap="none" anchor="ctr"/>
          <a:lstStyle/>
          <a:p>
            <a:endParaRPr lang="en-US"/>
          </a:p>
        </p:txBody>
      </p:sp>
      <p:sp>
        <p:nvSpPr>
          <p:cNvPr id="25603" name="Rectangle 2"/>
          <p:cNvSpPr>
            <a:spLocks noGrp="1" noChangeArrowheads="1"/>
          </p:cNvSpPr>
          <p:nvPr>
            <p:ph type="title"/>
          </p:nvPr>
        </p:nvSpPr>
        <p:spPr>
          <a:xfrm>
            <a:off x="0" y="14111"/>
            <a:ext cx="9144000" cy="671689"/>
          </a:xfrm>
        </p:spPr>
        <p:txBody>
          <a:bodyPr/>
          <a:lstStyle/>
          <a:p>
            <a:pPr eaLnBrk="1" hangingPunct="1"/>
            <a:r>
              <a:rPr lang="en-US" sz="3600" dirty="0" smtClean="0"/>
              <a:t>Low-Impact Development (LID)</a:t>
            </a:r>
          </a:p>
        </p:txBody>
      </p:sp>
      <p:sp>
        <p:nvSpPr>
          <p:cNvPr id="25604" name="Rectangle 3"/>
          <p:cNvSpPr>
            <a:spLocks noGrp="1" noChangeArrowheads="1"/>
          </p:cNvSpPr>
          <p:nvPr>
            <p:ph type="body" idx="1"/>
          </p:nvPr>
        </p:nvSpPr>
        <p:spPr>
          <a:xfrm>
            <a:off x="485503" y="1295400"/>
            <a:ext cx="8229600" cy="914400"/>
          </a:xfrm>
        </p:spPr>
        <p:txBody>
          <a:bodyPr/>
          <a:lstStyle/>
          <a:p>
            <a:pPr eaLnBrk="1" hangingPunct="1">
              <a:buFontTx/>
              <a:buNone/>
            </a:pPr>
            <a:r>
              <a:rPr lang="en-US" sz="2800" dirty="0" smtClean="0">
                <a:latin typeface="Verdana" pitchFamily="34" charset="0"/>
              </a:rPr>
              <a:t>Approach to land development to mimic pre-development site hydrology to:</a:t>
            </a:r>
            <a:r>
              <a:rPr lang="en-US" sz="2800" dirty="0" smtClean="0"/>
              <a:t>  </a:t>
            </a:r>
          </a:p>
        </p:txBody>
      </p:sp>
      <p:sp>
        <p:nvSpPr>
          <p:cNvPr id="5" name="Rectangle 3"/>
          <p:cNvSpPr txBox="1">
            <a:spLocks noChangeArrowheads="1"/>
          </p:cNvSpPr>
          <p:nvPr/>
        </p:nvSpPr>
        <p:spPr bwMode="auto">
          <a:xfrm>
            <a:off x="838200" y="2590800"/>
            <a:ext cx="7772400" cy="2921726"/>
          </a:xfrm>
          <a:prstGeom prst="rect">
            <a:avLst/>
          </a:prstGeom>
          <a:solidFill>
            <a:schemeClr val="bg1">
              <a:lumMod val="85000"/>
            </a:schemeClr>
          </a:solidFill>
          <a:ln w="9525">
            <a:solidFill>
              <a:schemeClr val="tx1"/>
            </a:solidFill>
            <a:miter lim="800000"/>
            <a:headEnd/>
            <a:tailEnd/>
          </a:ln>
        </p:spPr>
        <p:txBody>
          <a:bodyPr/>
          <a:lstStyle/>
          <a:p>
            <a:pPr marL="609600" indent="-609600" eaLnBrk="0" hangingPunct="0">
              <a:spcBef>
                <a:spcPct val="20000"/>
              </a:spcBef>
              <a:buFontTx/>
              <a:buAutoNum type="arabicParenR"/>
              <a:defRPr/>
            </a:pPr>
            <a:r>
              <a:rPr lang="en-US" sz="3200" kern="0" dirty="0">
                <a:latin typeface="+mn-lt"/>
                <a:ea typeface="+mn-ea"/>
              </a:rPr>
              <a:t>Reduce volume of runoff</a:t>
            </a:r>
          </a:p>
          <a:p>
            <a:pPr marL="609600" indent="-609600" eaLnBrk="0" hangingPunct="0">
              <a:spcBef>
                <a:spcPct val="20000"/>
              </a:spcBef>
              <a:buFontTx/>
              <a:buAutoNum type="arabicParenR"/>
              <a:defRPr/>
            </a:pPr>
            <a:r>
              <a:rPr lang="en-US" sz="3200" kern="0" dirty="0">
                <a:latin typeface="+mn-lt"/>
                <a:ea typeface="+mn-ea"/>
              </a:rPr>
              <a:t>Decentralize runoff, diffusing flows into smaller retention/detention areas</a:t>
            </a:r>
          </a:p>
          <a:p>
            <a:pPr marL="609600" indent="-609600" eaLnBrk="0" hangingPunct="0">
              <a:spcBef>
                <a:spcPct val="20000"/>
              </a:spcBef>
              <a:buFontTx/>
              <a:buAutoNum type="arabicParenR"/>
              <a:defRPr/>
            </a:pPr>
            <a:r>
              <a:rPr lang="en-US" sz="3200" kern="0" dirty="0">
                <a:latin typeface="+mn-lt"/>
                <a:ea typeface="+mn-ea"/>
              </a:rPr>
              <a:t>Improve water quality</a:t>
            </a:r>
          </a:p>
          <a:p>
            <a:pPr marL="609600" indent="-609600" eaLnBrk="0" hangingPunct="0">
              <a:spcBef>
                <a:spcPct val="20000"/>
              </a:spcBef>
              <a:buFontTx/>
              <a:buAutoNum type="arabicParenR"/>
              <a:defRPr/>
            </a:pPr>
            <a:r>
              <a:rPr lang="en-US" sz="3200" kern="0" dirty="0">
                <a:latin typeface="+mn-lt"/>
                <a:ea typeface="+mn-ea"/>
              </a:rPr>
              <a:t>Encourage groundwater infiltration</a:t>
            </a:r>
          </a:p>
          <a:p>
            <a:pPr marL="609600" indent="-609600" eaLnBrk="0" hangingPunct="0">
              <a:spcBef>
                <a:spcPct val="20000"/>
              </a:spcBef>
              <a:buFontTx/>
              <a:buAutoNum type="arabicParenR"/>
              <a:defRPr/>
            </a:pPr>
            <a:endParaRPr lang="en-US" sz="3200" kern="0" dirty="0">
              <a:latin typeface="+mn-lt"/>
              <a:ea typeface="+mn-ea"/>
            </a:endParaRPr>
          </a:p>
        </p:txBody>
      </p:sp>
      <p:sp>
        <p:nvSpPr>
          <p:cNvPr id="7" name="Slide Number Placeholder 6"/>
          <p:cNvSpPr>
            <a:spLocks noGrp="1"/>
          </p:cNvSpPr>
          <p:nvPr>
            <p:ph type="sldNum" sz="quarter" idx="12"/>
          </p:nvPr>
        </p:nvSpPr>
        <p:spPr/>
        <p:txBody>
          <a:bodyPr/>
          <a:lstStyle/>
          <a:p>
            <a:fld id="{0CB016A6-E42C-4255-9639-BF8CD777F2C2}" type="slidenum">
              <a:rPr lang="en-US" smtClean="0"/>
              <a:pPr/>
              <a:t>67</a:t>
            </a:fld>
            <a:endParaRPr lang="en-US" dirty="0"/>
          </a:p>
        </p:txBody>
      </p:sp>
    </p:spTree>
    <p:extLst>
      <p:ext uri="{BB962C8B-B14F-4D97-AF65-F5344CB8AC3E}">
        <p14:creationId xmlns:p14="http://schemas.microsoft.com/office/powerpoint/2010/main" xmlns="" val="40081673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9756"/>
            <a:ext cx="9144000" cy="629356"/>
          </a:xfrm>
        </p:spPr>
        <p:txBody>
          <a:bodyPr/>
          <a:lstStyle/>
          <a:p>
            <a:r>
              <a:rPr lang="en-US" sz="4000" dirty="0" smtClean="0"/>
              <a:t>LID Benefits</a:t>
            </a:r>
            <a:r>
              <a:rPr lang="en-US" sz="4000" b="1" u="sng" dirty="0" smtClean="0"/>
              <a:t>  </a:t>
            </a:r>
          </a:p>
        </p:txBody>
      </p:sp>
      <p:sp>
        <p:nvSpPr>
          <p:cNvPr id="28675" name="Rectangle 3"/>
          <p:cNvSpPr>
            <a:spLocks noGrp="1" noChangeArrowheads="1"/>
          </p:cNvSpPr>
          <p:nvPr>
            <p:ph type="body" idx="1"/>
          </p:nvPr>
        </p:nvSpPr>
        <p:spPr>
          <a:xfrm>
            <a:off x="655320" y="1371600"/>
            <a:ext cx="7848600" cy="3810000"/>
          </a:xfrm>
        </p:spPr>
        <p:txBody>
          <a:bodyPr/>
          <a:lstStyle/>
          <a:p>
            <a:pPr>
              <a:lnSpc>
                <a:spcPct val="90000"/>
              </a:lnSpc>
            </a:pPr>
            <a:r>
              <a:rPr lang="en-US" dirty="0" smtClean="0"/>
              <a:t>Ecologically Sensible</a:t>
            </a:r>
          </a:p>
          <a:p>
            <a:pPr>
              <a:lnSpc>
                <a:spcPct val="90000"/>
              </a:lnSpc>
            </a:pPr>
            <a:r>
              <a:rPr lang="en-US" dirty="0" smtClean="0"/>
              <a:t>Provides Added Values / Ecosystem Services</a:t>
            </a:r>
          </a:p>
          <a:p>
            <a:pPr>
              <a:lnSpc>
                <a:spcPct val="90000"/>
              </a:lnSpc>
            </a:pPr>
            <a:r>
              <a:rPr lang="en-US" dirty="0" smtClean="0"/>
              <a:t>Economically Sustainable</a:t>
            </a:r>
          </a:p>
          <a:p>
            <a:pPr>
              <a:lnSpc>
                <a:spcPct val="90000"/>
              </a:lnSpc>
            </a:pPr>
            <a:r>
              <a:rPr lang="en-US" dirty="0" smtClean="0"/>
              <a:t>Lower Costs (Construction, Maintenance &amp; Operation) vs. Conventional</a:t>
            </a:r>
          </a:p>
          <a:p>
            <a:pPr>
              <a:lnSpc>
                <a:spcPct val="90000"/>
              </a:lnSpc>
            </a:pPr>
            <a:r>
              <a:rPr lang="en-US" dirty="0" smtClean="0"/>
              <a:t>Multifunctional Practices</a:t>
            </a:r>
          </a:p>
          <a:p>
            <a:pPr>
              <a:lnSpc>
                <a:spcPct val="90000"/>
              </a:lnSpc>
            </a:pPr>
            <a:r>
              <a:rPr lang="en-US" dirty="0" smtClean="0"/>
              <a:t>Ideal for Urban Retrofit</a:t>
            </a:r>
          </a:p>
        </p:txBody>
      </p:sp>
      <p:sp>
        <p:nvSpPr>
          <p:cNvPr id="5" name="Slide Number Placeholder 4"/>
          <p:cNvSpPr>
            <a:spLocks noGrp="1"/>
          </p:cNvSpPr>
          <p:nvPr>
            <p:ph type="sldNum" sz="quarter" idx="12"/>
          </p:nvPr>
        </p:nvSpPr>
        <p:spPr/>
        <p:txBody>
          <a:bodyPr/>
          <a:lstStyle/>
          <a:p>
            <a:fld id="{0CB016A6-E42C-4255-9639-BF8CD777F2C2}" type="slidenum">
              <a:rPr lang="en-US" smtClean="0"/>
              <a:pPr/>
              <a:t>68</a:t>
            </a:fld>
            <a:endParaRPr lang="en-US" dirty="0"/>
          </a:p>
        </p:txBody>
      </p:sp>
    </p:spTree>
    <p:extLst>
      <p:ext uri="{BB962C8B-B14F-4D97-AF65-F5344CB8AC3E}">
        <p14:creationId xmlns:p14="http://schemas.microsoft.com/office/powerpoint/2010/main" xmlns="" val="166427339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19756"/>
            <a:ext cx="9144000" cy="629356"/>
          </a:xfrm>
        </p:spPr>
        <p:txBody>
          <a:bodyPr/>
          <a:lstStyle/>
          <a:p>
            <a:r>
              <a:rPr lang="en-US" sz="4000" dirty="0" smtClean="0"/>
              <a:t>LID Major Components</a:t>
            </a:r>
            <a:r>
              <a:rPr lang="en-US" sz="4000" b="1" u="sng" dirty="0" smtClean="0"/>
              <a:t>  </a:t>
            </a:r>
          </a:p>
        </p:txBody>
      </p:sp>
      <p:sp>
        <p:nvSpPr>
          <p:cNvPr id="28675" name="Rectangle 3"/>
          <p:cNvSpPr>
            <a:spLocks noGrp="1" noChangeArrowheads="1"/>
          </p:cNvSpPr>
          <p:nvPr>
            <p:ph type="body" idx="1"/>
          </p:nvPr>
        </p:nvSpPr>
        <p:spPr>
          <a:xfrm>
            <a:off x="685800" y="1086838"/>
            <a:ext cx="8153400" cy="4191000"/>
          </a:xfrm>
        </p:spPr>
        <p:txBody>
          <a:bodyPr/>
          <a:lstStyle/>
          <a:p>
            <a:pPr eaLnBrk="0" hangingPunct="0">
              <a:defRPr/>
            </a:pPr>
            <a:r>
              <a:rPr lang="en-US" kern="0" dirty="0"/>
              <a:t>Conservation (Watershed and Site Level) </a:t>
            </a:r>
          </a:p>
          <a:p>
            <a:pPr eaLnBrk="0" hangingPunct="0">
              <a:defRPr/>
            </a:pPr>
            <a:r>
              <a:rPr lang="en-US" kern="0" dirty="0" smtClean="0"/>
              <a:t>Minimization </a:t>
            </a:r>
            <a:r>
              <a:rPr lang="en-US" kern="0" dirty="0"/>
              <a:t>(Watershed and Site Level) </a:t>
            </a:r>
          </a:p>
          <a:p>
            <a:pPr eaLnBrk="0" hangingPunct="0">
              <a:defRPr/>
            </a:pPr>
            <a:r>
              <a:rPr lang="en-US" kern="0" dirty="0" smtClean="0"/>
              <a:t>Integrated </a:t>
            </a:r>
            <a:r>
              <a:rPr lang="en-US" kern="0" dirty="0"/>
              <a:t>Management Practices (Site Level)</a:t>
            </a:r>
          </a:p>
        </p:txBody>
      </p:sp>
      <p:sp>
        <p:nvSpPr>
          <p:cNvPr id="2" name="Rectangle 1"/>
          <p:cNvSpPr/>
          <p:nvPr/>
        </p:nvSpPr>
        <p:spPr>
          <a:xfrm>
            <a:off x="984955" y="2897576"/>
            <a:ext cx="2971800" cy="1237262"/>
          </a:xfrm>
          <a:prstGeom prst="rect">
            <a:avLst/>
          </a:prstGeom>
        </p:spPr>
        <p:txBody>
          <a:bodyPr wrap="square">
            <a:spAutoFit/>
          </a:bodyPr>
          <a:lstStyle/>
          <a:p>
            <a:pPr marL="342900" indent="-342900" eaLnBrk="0" hangingPunct="0">
              <a:lnSpc>
                <a:spcPct val="120000"/>
              </a:lnSpc>
              <a:spcBef>
                <a:spcPct val="20000"/>
              </a:spcBef>
              <a:buClr>
                <a:srgbClr val="00B050"/>
              </a:buClr>
              <a:buFont typeface="Wingdings" pitchFamily="2" charset="2"/>
              <a:buChar char="v"/>
            </a:pPr>
            <a:r>
              <a:rPr lang="en-US" sz="2000" dirty="0">
                <a:latin typeface="HY견고딕"/>
              </a:rPr>
              <a:t>Conservation</a:t>
            </a:r>
          </a:p>
          <a:p>
            <a:pPr marL="742950" lvl="1" indent="-285750" eaLnBrk="0" hangingPunct="0">
              <a:lnSpc>
                <a:spcPct val="120000"/>
              </a:lnSpc>
              <a:spcBef>
                <a:spcPct val="20000"/>
              </a:spcBef>
              <a:buClr>
                <a:schemeClr val="tx2"/>
              </a:buClr>
              <a:buFont typeface="Wingdings" pitchFamily="2" charset="2"/>
              <a:buChar char="§"/>
            </a:pPr>
            <a:r>
              <a:rPr lang="en-US" dirty="0">
                <a:latin typeface="HY견고딕"/>
              </a:rPr>
              <a:t>Forest/Woods</a:t>
            </a:r>
          </a:p>
          <a:p>
            <a:pPr marL="742950" lvl="1" indent="-285750" eaLnBrk="0" hangingPunct="0">
              <a:lnSpc>
                <a:spcPct val="120000"/>
              </a:lnSpc>
              <a:spcBef>
                <a:spcPct val="20000"/>
              </a:spcBef>
              <a:buClr>
                <a:schemeClr val="tx2"/>
              </a:buClr>
              <a:buFont typeface="Wingdings" pitchFamily="2" charset="2"/>
              <a:buChar char="§"/>
            </a:pPr>
            <a:r>
              <a:rPr lang="en-US" dirty="0" err="1">
                <a:latin typeface="HY견고딕"/>
              </a:rPr>
              <a:t>Infiltrable</a:t>
            </a:r>
            <a:r>
              <a:rPr lang="en-US" dirty="0">
                <a:latin typeface="HY견고딕"/>
              </a:rPr>
              <a:t> Soils </a:t>
            </a:r>
          </a:p>
        </p:txBody>
      </p:sp>
      <p:sp>
        <p:nvSpPr>
          <p:cNvPr id="3" name="Rectangle 2"/>
          <p:cNvSpPr/>
          <p:nvPr/>
        </p:nvSpPr>
        <p:spPr>
          <a:xfrm>
            <a:off x="4267200" y="2897576"/>
            <a:ext cx="4572000" cy="1871282"/>
          </a:xfrm>
          <a:prstGeom prst="rect">
            <a:avLst/>
          </a:prstGeom>
        </p:spPr>
        <p:txBody>
          <a:bodyPr>
            <a:spAutoFit/>
          </a:bodyPr>
          <a:lstStyle/>
          <a:p>
            <a:pPr marL="342900" indent="-342900" eaLnBrk="0" hangingPunct="0">
              <a:lnSpc>
                <a:spcPct val="110000"/>
              </a:lnSpc>
              <a:spcBef>
                <a:spcPct val="20000"/>
              </a:spcBef>
              <a:buClr>
                <a:srgbClr val="00B050"/>
              </a:buClr>
              <a:buFont typeface="Wingdings" pitchFamily="2" charset="2"/>
              <a:buChar char="v"/>
            </a:pPr>
            <a:r>
              <a:rPr lang="en-US" sz="2000" dirty="0">
                <a:latin typeface="HY견고딕"/>
              </a:rPr>
              <a:t>Storage, Detention &amp; Filtration</a:t>
            </a:r>
          </a:p>
          <a:p>
            <a:pPr marL="742950" lvl="1" indent="-285750" eaLnBrk="0" hangingPunct="0">
              <a:lnSpc>
                <a:spcPct val="110000"/>
              </a:lnSpc>
              <a:spcBef>
                <a:spcPct val="20000"/>
              </a:spcBef>
              <a:buClr>
                <a:schemeClr val="tx2"/>
              </a:buClr>
              <a:buFont typeface="Wingdings" pitchFamily="2" charset="2"/>
              <a:buChar char="§"/>
            </a:pPr>
            <a:r>
              <a:rPr lang="en-US" dirty="0">
                <a:latin typeface="HY견고딕"/>
              </a:rPr>
              <a:t>Rain gardens</a:t>
            </a:r>
          </a:p>
          <a:p>
            <a:pPr marL="742950" lvl="1" indent="-285750" eaLnBrk="0" hangingPunct="0">
              <a:lnSpc>
                <a:spcPct val="110000"/>
              </a:lnSpc>
              <a:spcBef>
                <a:spcPct val="20000"/>
              </a:spcBef>
              <a:buClr>
                <a:schemeClr val="tx2"/>
              </a:buClr>
              <a:buFont typeface="Wingdings" pitchFamily="2" charset="2"/>
              <a:buChar char="§"/>
            </a:pPr>
            <a:r>
              <a:rPr lang="en-US" dirty="0">
                <a:latin typeface="HY견고딕"/>
              </a:rPr>
              <a:t>Drainage swales</a:t>
            </a:r>
          </a:p>
          <a:p>
            <a:pPr marL="742950" lvl="1" indent="-285750" eaLnBrk="0" hangingPunct="0">
              <a:lnSpc>
                <a:spcPct val="110000"/>
              </a:lnSpc>
              <a:spcBef>
                <a:spcPct val="20000"/>
              </a:spcBef>
              <a:buClr>
                <a:schemeClr val="tx2"/>
              </a:buClr>
              <a:buFont typeface="Wingdings" pitchFamily="2" charset="2"/>
              <a:buChar char="§"/>
            </a:pPr>
            <a:r>
              <a:rPr lang="en-US" dirty="0">
                <a:latin typeface="HY견고딕"/>
              </a:rPr>
              <a:t>Green roofs</a:t>
            </a:r>
          </a:p>
          <a:p>
            <a:pPr marL="742950" lvl="1" indent="-285750" eaLnBrk="0" hangingPunct="0">
              <a:lnSpc>
                <a:spcPct val="110000"/>
              </a:lnSpc>
              <a:spcBef>
                <a:spcPct val="20000"/>
              </a:spcBef>
              <a:buClr>
                <a:schemeClr val="tx2"/>
              </a:buClr>
              <a:buFont typeface="Wingdings" pitchFamily="2" charset="2"/>
              <a:buChar char="§"/>
            </a:pPr>
            <a:r>
              <a:rPr lang="en-US" dirty="0">
                <a:latin typeface="HY견고딕"/>
              </a:rPr>
              <a:t>Porous Pavement</a:t>
            </a:r>
          </a:p>
        </p:txBody>
      </p:sp>
      <p:sp>
        <p:nvSpPr>
          <p:cNvPr id="5" name="Rectangle 4"/>
          <p:cNvSpPr/>
          <p:nvPr/>
        </p:nvSpPr>
        <p:spPr>
          <a:xfrm>
            <a:off x="1007532" y="4132870"/>
            <a:ext cx="4572000" cy="1107996"/>
          </a:xfrm>
          <a:prstGeom prst="rect">
            <a:avLst/>
          </a:prstGeom>
        </p:spPr>
        <p:txBody>
          <a:bodyPr>
            <a:spAutoFit/>
          </a:bodyPr>
          <a:lstStyle/>
          <a:p>
            <a:pPr>
              <a:lnSpc>
                <a:spcPct val="110000"/>
              </a:lnSpc>
              <a:buClr>
                <a:srgbClr val="00B050"/>
              </a:buClr>
              <a:buFont typeface="Wingdings" pitchFamily="2" charset="2"/>
              <a:buChar char="v"/>
            </a:pPr>
            <a:r>
              <a:rPr lang="en-US" sz="2000" dirty="0" smtClean="0"/>
              <a:t>  Minimization</a:t>
            </a:r>
            <a:endParaRPr lang="en-US" sz="2000" dirty="0"/>
          </a:p>
          <a:p>
            <a:pPr marL="742950" lvl="1" indent="-285750">
              <a:lnSpc>
                <a:spcPct val="110000"/>
              </a:lnSpc>
              <a:buFont typeface="Wingdings" pitchFamily="2" charset="2"/>
              <a:buChar char="§"/>
            </a:pPr>
            <a:r>
              <a:rPr lang="en-US" sz="2000" dirty="0"/>
              <a:t>Reduce imperviousness</a:t>
            </a:r>
          </a:p>
          <a:p>
            <a:pPr marL="742950" lvl="1" indent="-285750">
              <a:lnSpc>
                <a:spcPct val="110000"/>
              </a:lnSpc>
              <a:buFont typeface="Wingdings" pitchFamily="2" charset="2"/>
              <a:buChar char="§"/>
            </a:pPr>
            <a:r>
              <a:rPr lang="en-US" sz="2000" dirty="0"/>
              <a:t>Soil Compaction</a:t>
            </a:r>
          </a:p>
        </p:txBody>
      </p:sp>
      <p:sp>
        <p:nvSpPr>
          <p:cNvPr id="8" name="Slide Number Placeholder 7"/>
          <p:cNvSpPr>
            <a:spLocks noGrp="1"/>
          </p:cNvSpPr>
          <p:nvPr>
            <p:ph type="sldNum" sz="quarter" idx="12"/>
          </p:nvPr>
        </p:nvSpPr>
        <p:spPr/>
        <p:txBody>
          <a:bodyPr/>
          <a:lstStyle/>
          <a:p>
            <a:fld id="{0CB016A6-E42C-4255-9639-BF8CD777F2C2}" type="slidenum">
              <a:rPr lang="en-US" smtClean="0"/>
              <a:pPr/>
              <a:t>69</a:t>
            </a:fld>
            <a:endParaRPr lang="en-US" dirty="0"/>
          </a:p>
        </p:txBody>
      </p:sp>
    </p:spTree>
    <p:extLst>
      <p:ext uri="{BB962C8B-B14F-4D97-AF65-F5344CB8AC3E}">
        <p14:creationId xmlns:p14="http://schemas.microsoft.com/office/powerpoint/2010/main" xmlns="" val="24768604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Context</a:t>
            </a:r>
            <a:endParaRPr lang="en-US" dirty="0"/>
          </a:p>
        </p:txBody>
      </p:sp>
      <p:sp>
        <p:nvSpPr>
          <p:cNvPr id="4" name="Content Placeholder 3"/>
          <p:cNvSpPr>
            <a:spLocks noGrp="1"/>
          </p:cNvSpPr>
          <p:nvPr>
            <p:ph idx="1"/>
          </p:nvPr>
        </p:nvSpPr>
        <p:spPr/>
        <p:txBody>
          <a:bodyPr/>
          <a:lstStyle/>
          <a:p>
            <a:pPr>
              <a:buNone/>
            </a:pPr>
            <a:endParaRPr lang="en-US" dirty="0" smtClean="0"/>
          </a:p>
          <a:p>
            <a:pPr>
              <a:buNone/>
            </a:pPr>
            <a:endParaRPr lang="en-US" dirty="0" smtClean="0"/>
          </a:p>
          <a:p>
            <a:pPr>
              <a:buNone/>
            </a:pPr>
            <a:r>
              <a:rPr lang="en-US" dirty="0" smtClean="0"/>
              <a:t>Formal training materials for these tools are needed to engage a broader user group and ensure proper interpretation.</a:t>
            </a:r>
          </a:p>
        </p:txBody>
      </p:sp>
      <p:sp>
        <p:nvSpPr>
          <p:cNvPr id="5" name="Slide Number Placeholder 4"/>
          <p:cNvSpPr>
            <a:spLocks noGrp="1"/>
          </p:cNvSpPr>
          <p:nvPr>
            <p:ph type="sldNum" sz="quarter" idx="12"/>
          </p:nvPr>
        </p:nvSpPr>
        <p:spPr/>
        <p:txBody>
          <a:bodyPr/>
          <a:lstStyle/>
          <a:p>
            <a:fld id="{0CB016A6-E42C-4255-9639-BF8CD777F2C2}" type="slidenum">
              <a:rPr lang="en-US" smtClean="0"/>
              <a:pPr/>
              <a:t>7</a:t>
            </a:fld>
            <a:endParaRPr 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6458466"/>
            <a:ext cx="2066925" cy="3995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250" y="6477463"/>
            <a:ext cx="1047750" cy="354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0" y="0"/>
            <a:ext cx="9144000" cy="609600"/>
          </a:xfrm>
        </p:spPr>
        <p:txBody>
          <a:bodyPr rtlCol="0">
            <a:normAutofit fontScale="90000"/>
          </a:bodyPr>
          <a:lstStyle/>
          <a:p>
            <a:pPr eaLnBrk="1" fontAlgn="auto" hangingPunct="1">
              <a:spcAft>
                <a:spcPts val="0"/>
              </a:spcAft>
              <a:defRPr/>
            </a:pPr>
            <a:r>
              <a:rPr lang="en-US" dirty="0" smtClean="0">
                <a:cs typeface="+mj-cs"/>
              </a:rPr>
              <a:t>L-THIA LID Basic Screening </a:t>
            </a:r>
            <a:r>
              <a:rPr lang="en-US" sz="3600" dirty="0" smtClean="0">
                <a:cs typeface="+mj-cs"/>
              </a:rPr>
              <a:t/>
            </a:r>
            <a:br>
              <a:rPr lang="en-US" sz="3600" dirty="0" smtClean="0">
                <a:cs typeface="+mj-cs"/>
              </a:rPr>
            </a:br>
            <a:endParaRPr lang="en-US" sz="3600" dirty="0" smtClean="0">
              <a:cs typeface="+mj-cs"/>
            </a:endParaRPr>
          </a:p>
        </p:txBody>
      </p:sp>
      <p:sp>
        <p:nvSpPr>
          <p:cNvPr id="267267" name="Rectangle 3"/>
          <p:cNvSpPr>
            <a:spLocks noGrp="1" noChangeArrowheads="1"/>
          </p:cNvSpPr>
          <p:nvPr>
            <p:ph type="body" idx="1"/>
          </p:nvPr>
        </p:nvSpPr>
        <p:spPr>
          <a:xfrm>
            <a:off x="426801" y="1295400"/>
            <a:ext cx="8458200" cy="4343400"/>
          </a:xfrm>
        </p:spPr>
        <p:txBody>
          <a:bodyPr>
            <a:normAutofit/>
          </a:bodyPr>
          <a:lstStyle/>
          <a:p>
            <a:pPr eaLnBrk="1" hangingPunct="1">
              <a:buFont typeface="Wingdings" pitchFamily="2" charset="2"/>
              <a:buNone/>
              <a:defRPr/>
            </a:pPr>
            <a:r>
              <a:rPr lang="en-US" altLang="ko-KR" sz="2400" dirty="0" smtClean="0">
                <a:effectLst>
                  <a:outerShdw blurRad="38100" dist="38100" dir="2700000" algn="tl">
                    <a:srgbClr val="C0C0C0"/>
                  </a:outerShdw>
                </a:effectLst>
                <a:latin typeface="Verdana" pitchFamily="34" charset="0"/>
                <a:cs typeface="Times New Roman" pitchFamily="18" charset="0"/>
              </a:rPr>
              <a:t>Application: </a:t>
            </a:r>
            <a:r>
              <a:rPr lang="en-US" altLang="ko-KR" sz="2400" i="1" u="sng" dirty="0" smtClean="0">
                <a:effectLst>
                  <a:outerShdw blurRad="38100" dist="38100" dir="2700000" algn="tl">
                    <a:srgbClr val="C0C0C0"/>
                  </a:outerShdw>
                </a:effectLst>
                <a:latin typeface="Verdana" pitchFamily="34" charset="0"/>
                <a:cs typeface="Times New Roman" pitchFamily="18" charset="0"/>
              </a:rPr>
              <a:t>Target preliminary goals at</a:t>
            </a:r>
          </a:p>
          <a:p>
            <a:pPr eaLnBrk="1" hangingPunct="1">
              <a:buFont typeface="Wingdings" pitchFamily="2" charset="2"/>
              <a:buNone/>
              <a:defRPr/>
            </a:pPr>
            <a:r>
              <a:rPr lang="en-US" altLang="ko-KR" sz="2400" i="1" dirty="0" smtClean="0">
                <a:effectLst>
                  <a:outerShdw blurRad="38100" dist="38100" dir="2700000" algn="tl">
                    <a:srgbClr val="C0C0C0"/>
                  </a:outerShdw>
                </a:effectLst>
                <a:latin typeface="Verdana" pitchFamily="34" charset="0"/>
                <a:cs typeface="Times New Roman" pitchFamily="18" charset="0"/>
              </a:rPr>
              <a:t>			</a:t>
            </a:r>
            <a:r>
              <a:rPr lang="en-US" altLang="ko-KR" sz="2400" i="1" u="sng" dirty="0" smtClean="0">
                <a:effectLst>
                  <a:outerShdw blurRad="38100" dist="38100" dir="2700000" algn="tl">
                    <a:srgbClr val="C0C0C0"/>
                  </a:outerShdw>
                </a:effectLst>
                <a:latin typeface="Verdana" pitchFamily="34" charset="0"/>
                <a:cs typeface="Times New Roman" pitchFamily="18" charset="0"/>
              </a:rPr>
              <a:t>watershed and site level</a:t>
            </a:r>
          </a:p>
          <a:p>
            <a:pPr algn="ctr" eaLnBrk="1" hangingPunct="1">
              <a:buFont typeface="Wingdings" pitchFamily="2" charset="2"/>
              <a:buNone/>
              <a:defRPr/>
            </a:pPr>
            <a:endParaRPr lang="en-US" altLang="ko-KR" sz="800" i="1" u="sng" dirty="0" smtClean="0">
              <a:effectLst>
                <a:outerShdw blurRad="38100" dist="38100" dir="2700000" algn="tl">
                  <a:srgbClr val="C0C0C0"/>
                </a:outerShdw>
              </a:effectLst>
              <a:latin typeface="Verdana" pitchFamily="34" charset="0"/>
              <a:cs typeface="Times New Roman" pitchFamily="18" charset="0"/>
            </a:endParaRPr>
          </a:p>
          <a:p>
            <a:pPr eaLnBrk="1" hangingPunct="1">
              <a:defRPr/>
            </a:pPr>
            <a:r>
              <a:rPr lang="en-US" altLang="ko-KR" sz="2400" dirty="0" smtClean="0">
                <a:latin typeface="Verdana" pitchFamily="34" charset="0"/>
                <a:cs typeface="Times New Roman" pitchFamily="18" charset="0"/>
              </a:rPr>
              <a:t>Reduce imperviousness</a:t>
            </a:r>
          </a:p>
          <a:p>
            <a:pPr eaLnBrk="1" hangingPunct="1">
              <a:defRPr/>
            </a:pPr>
            <a:r>
              <a:rPr lang="en-US" altLang="ko-KR" sz="2400" dirty="0" smtClean="0">
                <a:latin typeface="Verdana" pitchFamily="34" charset="0"/>
                <a:cs typeface="Times New Roman" pitchFamily="18" charset="0"/>
              </a:rPr>
              <a:t>Conserve </a:t>
            </a:r>
            <a:r>
              <a:rPr lang="en-US" altLang="ko-KR" sz="2400" dirty="0" err="1" smtClean="0">
                <a:latin typeface="Verdana" pitchFamily="34" charset="0"/>
                <a:cs typeface="Times New Roman" pitchFamily="18" charset="0"/>
              </a:rPr>
              <a:t>infiltratable</a:t>
            </a:r>
            <a:r>
              <a:rPr lang="en-US" altLang="ko-KR" sz="2400" dirty="0" smtClean="0">
                <a:latin typeface="Verdana" pitchFamily="34" charset="0"/>
                <a:cs typeface="Times New Roman" pitchFamily="18" charset="0"/>
              </a:rPr>
              <a:t> soils</a:t>
            </a:r>
          </a:p>
          <a:p>
            <a:pPr eaLnBrk="1" hangingPunct="1">
              <a:defRPr/>
            </a:pPr>
            <a:r>
              <a:rPr lang="en-US" altLang="ko-KR" sz="2400" dirty="0" smtClean="0">
                <a:latin typeface="Verdana" pitchFamily="34" charset="0"/>
                <a:cs typeface="Times New Roman" pitchFamily="18" charset="0"/>
              </a:rPr>
              <a:t>Conserve functional / sensitive landscape</a:t>
            </a:r>
          </a:p>
          <a:p>
            <a:pPr eaLnBrk="1" hangingPunct="1">
              <a:defRPr/>
            </a:pPr>
            <a:r>
              <a:rPr lang="en-US" altLang="ko-KR" sz="2400" dirty="0" smtClean="0">
                <a:latin typeface="Verdana" pitchFamily="34" charset="0"/>
                <a:cs typeface="Times New Roman" pitchFamily="18" charset="0"/>
              </a:rPr>
              <a:t>Minimize land disturbances</a:t>
            </a:r>
          </a:p>
          <a:p>
            <a:pPr eaLnBrk="1" hangingPunct="1">
              <a:defRPr/>
            </a:pPr>
            <a:r>
              <a:rPr lang="en-US" altLang="ko-KR" sz="2400" b="1" dirty="0" smtClean="0">
                <a:latin typeface="Verdana" pitchFamily="34" charset="0"/>
                <a:cs typeface="Times New Roman" pitchFamily="18" charset="0"/>
              </a:rPr>
              <a:t>Anticipate need </a:t>
            </a:r>
            <a:r>
              <a:rPr lang="en-US" altLang="ko-KR" sz="2400" dirty="0" smtClean="0">
                <a:latin typeface="Verdana" pitchFamily="34" charset="0"/>
                <a:cs typeface="Times New Roman" pitchFamily="18" charset="0"/>
              </a:rPr>
              <a:t>for other LID practices to reduce NPS and stormwater volume</a:t>
            </a:r>
          </a:p>
          <a:p>
            <a:pPr eaLnBrk="1" hangingPunct="1">
              <a:defRPr/>
            </a:pPr>
            <a:endParaRPr lang="en-US" sz="2400" dirty="0" smtClean="0">
              <a:latin typeface="Verdana" pitchFamily="34" charset="0"/>
              <a:ea typeface="맑은 고딕"/>
              <a:cs typeface="Times New Roman" pitchFamily="18" charset="0"/>
            </a:endParaRPr>
          </a:p>
        </p:txBody>
      </p:sp>
      <p:sp>
        <p:nvSpPr>
          <p:cNvPr id="5" name="Slide Number Placeholder 4"/>
          <p:cNvSpPr>
            <a:spLocks noGrp="1"/>
          </p:cNvSpPr>
          <p:nvPr>
            <p:ph type="sldNum" sz="quarter" idx="12"/>
          </p:nvPr>
        </p:nvSpPr>
        <p:spPr/>
        <p:txBody>
          <a:bodyPr/>
          <a:lstStyle/>
          <a:p>
            <a:fld id="{0CB016A6-E42C-4255-9639-BF8CD777F2C2}" type="slidenum">
              <a:rPr lang="en-US" smtClean="0"/>
              <a:pPr/>
              <a:t>70</a:t>
            </a:fld>
            <a:endParaRPr lang="en-US" dirty="0"/>
          </a:p>
        </p:txBody>
      </p:sp>
    </p:spTree>
    <p:extLst>
      <p:ext uri="{BB962C8B-B14F-4D97-AF65-F5344CB8AC3E}">
        <p14:creationId xmlns:p14="http://schemas.microsoft.com/office/powerpoint/2010/main" xmlns="" val="41244532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9702" y="833846"/>
            <a:ext cx="6338888" cy="5390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2998" y="0"/>
            <a:ext cx="9141001" cy="685800"/>
          </a:xfrm>
        </p:spPr>
        <p:txBody>
          <a:bodyPr/>
          <a:lstStyle/>
          <a:p>
            <a:r>
              <a:rPr lang="en-US" sz="4000" dirty="0" smtClean="0"/>
              <a:t>L-THIA LID Lot Level</a:t>
            </a:r>
            <a:endParaRPr lang="en-US" sz="4000" dirty="0"/>
          </a:p>
        </p:txBody>
      </p:sp>
      <p:sp>
        <p:nvSpPr>
          <p:cNvPr id="5" name="Rectangle 4"/>
          <p:cNvSpPr/>
          <p:nvPr/>
        </p:nvSpPr>
        <p:spPr>
          <a:xfrm>
            <a:off x="4433888" y="6561102"/>
            <a:ext cx="4572000" cy="215444"/>
          </a:xfrm>
          <a:prstGeom prst="rect">
            <a:avLst/>
          </a:prstGeom>
        </p:spPr>
        <p:txBody>
          <a:bodyPr>
            <a:spAutoFit/>
          </a:bodyPr>
          <a:lstStyle/>
          <a:p>
            <a:r>
              <a:rPr lang="en-US" sz="800" dirty="0"/>
              <a:t>Low Impact Development 2010: Redefining Water in the City © 2010 ASCE</a:t>
            </a:r>
          </a:p>
        </p:txBody>
      </p:sp>
      <p:sp>
        <p:nvSpPr>
          <p:cNvPr id="7" name="Slide Number Placeholder 6"/>
          <p:cNvSpPr>
            <a:spLocks noGrp="1"/>
          </p:cNvSpPr>
          <p:nvPr>
            <p:ph type="sldNum" sz="quarter" idx="12"/>
          </p:nvPr>
        </p:nvSpPr>
        <p:spPr/>
        <p:txBody>
          <a:bodyPr/>
          <a:lstStyle/>
          <a:p>
            <a:fld id="{0CB016A6-E42C-4255-9639-BF8CD777F2C2}" type="slidenum">
              <a:rPr lang="en-US" smtClean="0"/>
              <a:pPr/>
              <a:t>71</a:t>
            </a:fld>
            <a:endParaRPr lang="en-US" dirty="0"/>
          </a:p>
        </p:txBody>
      </p:sp>
    </p:spTree>
    <p:extLst>
      <p:ext uri="{BB962C8B-B14F-4D97-AF65-F5344CB8AC3E}">
        <p14:creationId xmlns:p14="http://schemas.microsoft.com/office/powerpoint/2010/main" xmlns="" val="17091305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11"/>
            <a:ext cx="9144000" cy="762000"/>
          </a:xfrm>
        </p:spPr>
        <p:txBody>
          <a:bodyPr/>
          <a:lstStyle/>
          <a:p>
            <a:r>
              <a:rPr lang="en-US" dirty="0" smtClean="0"/>
              <a:t>L-THIA LID Available Practices</a:t>
            </a:r>
            <a:endParaRPr lang="en-US" dirty="0"/>
          </a:p>
        </p:txBody>
      </p:sp>
      <p:sp>
        <p:nvSpPr>
          <p:cNvPr id="3" name="Content Placeholder 2"/>
          <p:cNvSpPr>
            <a:spLocks noGrp="1"/>
          </p:cNvSpPr>
          <p:nvPr>
            <p:ph sz="half" idx="1"/>
          </p:nvPr>
        </p:nvSpPr>
        <p:spPr>
          <a:xfrm>
            <a:off x="629194" y="1478280"/>
            <a:ext cx="7924800" cy="3810000"/>
          </a:xfrm>
        </p:spPr>
        <p:txBody>
          <a:bodyPr/>
          <a:lstStyle/>
          <a:p>
            <a:pPr lvl="0"/>
            <a:r>
              <a:rPr lang="en-US" dirty="0" smtClean="0"/>
              <a:t>porous pavement (narrow or pervious)</a:t>
            </a:r>
            <a:endParaRPr lang="en-US" dirty="0"/>
          </a:p>
          <a:p>
            <a:pPr lvl="0"/>
            <a:r>
              <a:rPr lang="en-US" dirty="0"/>
              <a:t>permeable </a:t>
            </a:r>
            <a:r>
              <a:rPr lang="en-US" dirty="0" smtClean="0"/>
              <a:t>or disconnected patios/sidewalks</a:t>
            </a:r>
            <a:endParaRPr lang="en-US" dirty="0"/>
          </a:p>
          <a:p>
            <a:pPr lvl="0"/>
            <a:r>
              <a:rPr lang="en-US" dirty="0"/>
              <a:t>rain </a:t>
            </a:r>
            <a:r>
              <a:rPr lang="en-US" dirty="0" smtClean="0"/>
              <a:t>barrel/cistern</a:t>
            </a:r>
            <a:endParaRPr lang="en-US" dirty="0"/>
          </a:p>
          <a:p>
            <a:pPr lvl="0"/>
            <a:r>
              <a:rPr lang="en-US" dirty="0"/>
              <a:t>green </a:t>
            </a:r>
            <a:r>
              <a:rPr lang="en-US" dirty="0" smtClean="0"/>
              <a:t>(vegetative) roof</a:t>
            </a:r>
            <a:endParaRPr lang="en-US" dirty="0"/>
          </a:p>
          <a:p>
            <a:r>
              <a:rPr lang="en-US" dirty="0" err="1"/>
              <a:t>bioretention</a:t>
            </a:r>
            <a:r>
              <a:rPr lang="en-US" dirty="0"/>
              <a:t>/rain </a:t>
            </a:r>
            <a:r>
              <a:rPr lang="en-US" dirty="0" smtClean="0"/>
              <a:t>garden</a:t>
            </a:r>
          </a:p>
          <a:p>
            <a:r>
              <a:rPr lang="en-US" dirty="0" smtClean="0"/>
              <a:t>grass swale</a:t>
            </a:r>
          </a:p>
          <a:p>
            <a:pPr lvl="0"/>
            <a:r>
              <a:rPr lang="en-US" dirty="0"/>
              <a:t>open wooded </a:t>
            </a:r>
            <a:r>
              <a:rPr lang="en-US" dirty="0" smtClean="0"/>
              <a:t>space –soil conditions</a:t>
            </a:r>
            <a:endParaRPr lang="en-US" dirty="0"/>
          </a:p>
          <a:p>
            <a:endParaRPr lang="en-US" dirty="0"/>
          </a:p>
          <a:p>
            <a:pPr lvl="0"/>
            <a:endParaRPr lang="en-US" dirty="0"/>
          </a:p>
          <a:p>
            <a:endParaRPr lang="en-US" dirty="0"/>
          </a:p>
        </p:txBody>
      </p:sp>
      <p:sp>
        <p:nvSpPr>
          <p:cNvPr id="5" name="Slide Number Placeholder 4"/>
          <p:cNvSpPr>
            <a:spLocks noGrp="1"/>
          </p:cNvSpPr>
          <p:nvPr>
            <p:ph type="sldNum" sz="quarter" idx="12"/>
          </p:nvPr>
        </p:nvSpPr>
        <p:spPr/>
        <p:txBody>
          <a:bodyPr/>
          <a:lstStyle/>
          <a:p>
            <a:fld id="{0CB016A6-E42C-4255-9639-BF8CD777F2C2}" type="slidenum">
              <a:rPr lang="en-US" smtClean="0"/>
              <a:pPr/>
              <a:t>72</a:t>
            </a:fld>
            <a:endParaRPr lang="en-US"/>
          </a:p>
        </p:txBody>
      </p:sp>
    </p:spTree>
    <p:extLst>
      <p:ext uri="{BB962C8B-B14F-4D97-AF65-F5344CB8AC3E}">
        <p14:creationId xmlns:p14="http://schemas.microsoft.com/office/powerpoint/2010/main" xmlns="" val="20055926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762000"/>
          </a:xfrm>
        </p:spPr>
        <p:txBody>
          <a:bodyPr/>
          <a:lstStyle/>
          <a:p>
            <a:r>
              <a:rPr lang="en-US" sz="4000" dirty="0" smtClean="0"/>
              <a:t>LID Estimated Costs</a:t>
            </a:r>
            <a:endParaRPr lang="en-US" sz="4000" dirty="0"/>
          </a:p>
        </p:txBody>
      </p:sp>
      <p:sp>
        <p:nvSpPr>
          <p:cNvPr id="4" name="Content Placeholder 3"/>
          <p:cNvSpPr>
            <a:spLocks noGrp="1"/>
          </p:cNvSpPr>
          <p:nvPr>
            <p:ph sz="half" idx="2"/>
          </p:nvPr>
        </p:nvSpPr>
        <p:spPr>
          <a:xfrm>
            <a:off x="457200" y="1295400"/>
            <a:ext cx="8001000" cy="4525963"/>
          </a:xfrm>
        </p:spPr>
        <p:txBody>
          <a:bodyPr/>
          <a:lstStyle/>
          <a:p>
            <a:endParaRPr lang="en-US" dirty="0"/>
          </a:p>
        </p:txBody>
      </p:sp>
      <p:sp>
        <p:nvSpPr>
          <p:cNvPr id="5" name="Slide Number Placeholder 4"/>
          <p:cNvSpPr>
            <a:spLocks noGrp="1"/>
          </p:cNvSpPr>
          <p:nvPr>
            <p:ph type="sldNum" sz="quarter" idx="12"/>
          </p:nvPr>
        </p:nvSpPr>
        <p:spPr/>
        <p:txBody>
          <a:bodyPr/>
          <a:lstStyle/>
          <a:p>
            <a:fld id="{0CB016A6-E42C-4255-9639-BF8CD777F2C2}" type="slidenum">
              <a:rPr lang="en-US" smtClean="0"/>
              <a:pPr/>
              <a:t>73</a:t>
            </a:fld>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3312" y="1066800"/>
            <a:ext cx="8939922"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35173" y="5712767"/>
            <a:ext cx="7696200" cy="461665"/>
          </a:xfrm>
          <a:prstGeom prst="rect">
            <a:avLst/>
          </a:prstGeom>
          <a:solidFill>
            <a:srgbClr val="FFC000"/>
          </a:solidFill>
        </p:spPr>
        <p:txBody>
          <a:bodyPr wrap="square" rtlCol="0">
            <a:spAutoFit/>
          </a:bodyPr>
          <a:lstStyle/>
          <a:p>
            <a:r>
              <a:rPr lang="en-US" dirty="0" smtClean="0"/>
              <a:t>Cost estimates (2008) for BMP construction.</a:t>
            </a:r>
            <a:endParaRPr lang="en-US" dirty="0"/>
          </a:p>
        </p:txBody>
      </p:sp>
    </p:spTree>
    <p:extLst>
      <p:ext uri="{BB962C8B-B14F-4D97-AF65-F5344CB8AC3E}">
        <p14:creationId xmlns:p14="http://schemas.microsoft.com/office/powerpoint/2010/main" xmlns="" val="18339478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4000" dirty="0" smtClean="0"/>
              <a:t>Next: Review of LID Practices</a:t>
            </a:r>
            <a:endParaRPr lang="en-US" sz="4000" dirty="0"/>
          </a:p>
        </p:txBody>
      </p:sp>
      <p:sp>
        <p:nvSpPr>
          <p:cNvPr id="6" name="TextBox 5"/>
          <p:cNvSpPr txBox="1"/>
          <p:nvPr/>
        </p:nvSpPr>
        <p:spPr>
          <a:xfrm>
            <a:off x="904079" y="1371600"/>
            <a:ext cx="7391400" cy="3785652"/>
          </a:xfrm>
          <a:prstGeom prst="rect">
            <a:avLst/>
          </a:prstGeom>
          <a:solidFill>
            <a:schemeClr val="bg1">
              <a:lumMod val="85000"/>
            </a:schemeClr>
          </a:solidFill>
          <a:ln>
            <a:solidFill>
              <a:schemeClr val="tx1"/>
            </a:solidFill>
          </a:ln>
        </p:spPr>
        <p:txBody>
          <a:bodyPr wrap="square" rtlCol="0">
            <a:spAutoFit/>
          </a:bodyPr>
          <a:lstStyle/>
          <a:p>
            <a:r>
              <a:rPr lang="en-US" sz="3600" dirty="0" smtClean="0"/>
              <a:t>Information sources.</a:t>
            </a:r>
          </a:p>
          <a:p>
            <a:endParaRPr lang="en-US" sz="3600" dirty="0" smtClean="0"/>
          </a:p>
          <a:p>
            <a:r>
              <a:rPr lang="en-US" sz="3600" dirty="0" smtClean="0"/>
              <a:t>Details about estimating costs of specific practices.</a:t>
            </a:r>
          </a:p>
          <a:p>
            <a:r>
              <a:rPr lang="en-US" sz="3600" dirty="0" smtClean="0"/>
              <a:t> </a:t>
            </a:r>
          </a:p>
          <a:p>
            <a:r>
              <a:rPr lang="en-US" sz="3600" dirty="0" smtClean="0"/>
              <a:t>Design information in Appendix B3</a:t>
            </a:r>
            <a:r>
              <a:rPr lang="en-US" dirty="0" smtClean="0"/>
              <a:t>.</a:t>
            </a:r>
          </a:p>
          <a:p>
            <a:endParaRPr lang="en-US" dirty="0"/>
          </a:p>
        </p:txBody>
      </p:sp>
      <p:sp>
        <p:nvSpPr>
          <p:cNvPr id="5" name="Slide Number Placeholder 4"/>
          <p:cNvSpPr>
            <a:spLocks noGrp="1"/>
          </p:cNvSpPr>
          <p:nvPr>
            <p:ph type="sldNum" sz="quarter" idx="12"/>
          </p:nvPr>
        </p:nvSpPr>
        <p:spPr/>
        <p:txBody>
          <a:bodyPr/>
          <a:lstStyle/>
          <a:p>
            <a:fld id="{0CB016A6-E42C-4255-9639-BF8CD777F2C2}" type="slidenum">
              <a:rPr lang="en-US" smtClean="0"/>
              <a:pPr/>
              <a:t>74</a:t>
            </a:fld>
            <a:endParaRPr lang="en-US"/>
          </a:p>
        </p:txBody>
      </p:sp>
    </p:spTree>
    <p:extLst>
      <p:ext uri="{BB962C8B-B14F-4D97-AF65-F5344CB8AC3E}">
        <p14:creationId xmlns:p14="http://schemas.microsoft.com/office/powerpoint/2010/main" xmlns="" val="6196379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at is Green Infrastructure? | Green Infrastructure | US EPA - Mozilla Firefox"/>
          <p:cNvPicPr>
            <a:picLocks noChangeAspect="1"/>
          </p:cNvPicPr>
          <p:nvPr/>
        </p:nvPicPr>
        <p:blipFill>
          <a:blip r:embed="rId3" cstate="print">
            <a:extLst>
              <a:ext uri="{28A0092B-C50C-407E-A947-70E740481C1C}">
                <a14:useLocalDpi xmlns:a14="http://schemas.microsoft.com/office/drawing/2010/main" xmlns="" val="0"/>
              </a:ext>
            </a:extLst>
          </a:blip>
          <a:srcRect t="20000"/>
          <a:stretch>
            <a:fillRect/>
          </a:stretch>
        </p:blipFill>
        <p:spPr>
          <a:xfrm>
            <a:off x="0" y="731520"/>
            <a:ext cx="9123972" cy="5486400"/>
          </a:xfrm>
          <a:prstGeom prst="rect">
            <a:avLst/>
          </a:prstGeom>
        </p:spPr>
      </p:pic>
      <p:sp>
        <p:nvSpPr>
          <p:cNvPr id="4" name="TextBox 3"/>
          <p:cNvSpPr txBox="1"/>
          <p:nvPr/>
        </p:nvSpPr>
        <p:spPr>
          <a:xfrm>
            <a:off x="0" y="261258"/>
            <a:ext cx="9150903" cy="461665"/>
          </a:xfrm>
          <a:prstGeom prst="rect">
            <a:avLst/>
          </a:prstGeom>
          <a:solidFill>
            <a:srgbClr val="FFC000"/>
          </a:solidFill>
        </p:spPr>
        <p:txBody>
          <a:bodyPr wrap="none" rtlCol="0">
            <a:spAutoFit/>
          </a:bodyPr>
          <a:lstStyle/>
          <a:p>
            <a:r>
              <a:rPr lang="en-US" dirty="0"/>
              <a:t>http://water.epa.gov/infrastructure/greeninfrastructure/gi_what.cfm</a:t>
            </a:r>
          </a:p>
        </p:txBody>
      </p:sp>
      <p:sp>
        <p:nvSpPr>
          <p:cNvPr id="6" name="Slide Number Placeholder 5"/>
          <p:cNvSpPr>
            <a:spLocks noGrp="1"/>
          </p:cNvSpPr>
          <p:nvPr>
            <p:ph type="sldNum" sz="quarter" idx="12"/>
          </p:nvPr>
        </p:nvSpPr>
        <p:spPr/>
        <p:txBody>
          <a:bodyPr/>
          <a:lstStyle/>
          <a:p>
            <a:fld id="{0CB016A6-E42C-4255-9639-BF8CD777F2C2}" type="slidenum">
              <a:rPr lang="en-US" smtClean="0"/>
              <a:pPr/>
              <a:t>75</a:t>
            </a:fld>
            <a:endParaRPr lang="en-US"/>
          </a:p>
        </p:txBody>
      </p:sp>
    </p:spTree>
    <p:extLst>
      <p:ext uri="{BB962C8B-B14F-4D97-AF65-F5344CB8AC3E}">
        <p14:creationId xmlns:p14="http://schemas.microsoft.com/office/powerpoint/2010/main" xmlns="" val="10723527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w-impact development - Wikipedia, the free encyclopedia - Mozilla Firefox"/>
          <p:cNvPicPr>
            <a:picLocks noChangeAspect="1"/>
          </p:cNvPicPr>
          <p:nvPr/>
        </p:nvPicPr>
        <p:blipFill>
          <a:blip r:embed="rId3" cstate="print">
            <a:extLst>
              <a:ext uri="{28A0092B-C50C-407E-A947-70E740481C1C}">
                <a14:useLocalDpi xmlns:a14="http://schemas.microsoft.com/office/drawing/2010/main" xmlns="" val="0"/>
              </a:ext>
            </a:extLst>
          </a:blip>
          <a:srcRect t="15464"/>
          <a:stretch>
            <a:fillRect/>
          </a:stretch>
        </p:blipFill>
        <p:spPr>
          <a:xfrm>
            <a:off x="0" y="0"/>
            <a:ext cx="9144000" cy="5614654"/>
          </a:xfrm>
          <a:prstGeom prst="rect">
            <a:avLst/>
          </a:prstGeom>
        </p:spPr>
      </p:pic>
      <p:sp>
        <p:nvSpPr>
          <p:cNvPr id="4" name="TextBox 3"/>
          <p:cNvSpPr txBox="1"/>
          <p:nvPr/>
        </p:nvSpPr>
        <p:spPr>
          <a:xfrm>
            <a:off x="0" y="5615786"/>
            <a:ext cx="9144000" cy="646331"/>
          </a:xfrm>
          <a:prstGeom prst="rect">
            <a:avLst/>
          </a:prstGeom>
          <a:solidFill>
            <a:srgbClr val="FFC000"/>
          </a:solidFill>
        </p:spPr>
        <p:txBody>
          <a:bodyPr wrap="square" rtlCol="0">
            <a:spAutoFit/>
          </a:bodyPr>
          <a:lstStyle/>
          <a:p>
            <a:r>
              <a:rPr lang="en-US" dirty="0"/>
              <a:t>http://</a:t>
            </a:r>
            <a:r>
              <a:rPr lang="en-US" dirty="0" smtClean="0"/>
              <a:t>en.wikipedia.org/wiki/Low-impact_development</a:t>
            </a:r>
          </a:p>
          <a:p>
            <a:endParaRPr lang="en-US" dirty="0"/>
          </a:p>
        </p:txBody>
      </p:sp>
      <p:sp>
        <p:nvSpPr>
          <p:cNvPr id="5" name="Slide Number Placeholder 4"/>
          <p:cNvSpPr>
            <a:spLocks noGrp="1"/>
          </p:cNvSpPr>
          <p:nvPr>
            <p:ph type="sldNum" sz="quarter" idx="12"/>
          </p:nvPr>
        </p:nvSpPr>
        <p:spPr/>
        <p:txBody>
          <a:bodyPr/>
          <a:lstStyle/>
          <a:p>
            <a:fld id="{0CB016A6-E42C-4255-9639-BF8CD777F2C2}" type="slidenum">
              <a:rPr lang="en-US" smtClean="0"/>
              <a:pPr/>
              <a:t>76</a:t>
            </a:fld>
            <a:endParaRPr lang="en-US"/>
          </a:p>
        </p:txBody>
      </p:sp>
    </p:spTree>
    <p:extLst>
      <p:ext uri="{BB962C8B-B14F-4D97-AF65-F5344CB8AC3E}">
        <p14:creationId xmlns:p14="http://schemas.microsoft.com/office/powerpoint/2010/main" xmlns="" val="28905534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at is Green Infrastructure? | Green Infrastructure | US EPA - Mozilla Firefox"/>
          <p:cNvPicPr>
            <a:picLocks noChangeAspect="1"/>
          </p:cNvPicPr>
          <p:nvPr/>
        </p:nvPicPr>
        <p:blipFill>
          <a:blip r:embed="rId3" cstate="print">
            <a:extLst>
              <a:ext uri="{28A0092B-C50C-407E-A947-70E740481C1C}">
                <a14:useLocalDpi xmlns:a14="http://schemas.microsoft.com/office/drawing/2010/main" xmlns="" val="0"/>
              </a:ext>
            </a:extLst>
          </a:blip>
          <a:srcRect t="17333"/>
          <a:stretch>
            <a:fillRect/>
          </a:stretch>
        </p:blipFill>
        <p:spPr>
          <a:xfrm>
            <a:off x="0" y="679269"/>
            <a:ext cx="9123972" cy="5669280"/>
          </a:xfrm>
          <a:prstGeom prst="rect">
            <a:avLst/>
          </a:prstGeom>
        </p:spPr>
      </p:pic>
      <p:sp>
        <p:nvSpPr>
          <p:cNvPr id="4" name="TextBox 3"/>
          <p:cNvSpPr txBox="1"/>
          <p:nvPr/>
        </p:nvSpPr>
        <p:spPr>
          <a:xfrm>
            <a:off x="10014" y="0"/>
            <a:ext cx="9133986" cy="830997"/>
          </a:xfrm>
          <a:prstGeom prst="rect">
            <a:avLst/>
          </a:prstGeom>
          <a:solidFill>
            <a:srgbClr val="FFC000"/>
          </a:solidFill>
        </p:spPr>
        <p:txBody>
          <a:bodyPr wrap="square" rtlCol="0">
            <a:spAutoFit/>
          </a:bodyPr>
          <a:lstStyle/>
          <a:p>
            <a:r>
              <a:rPr lang="en-US" dirty="0" smtClean="0"/>
              <a:t>Porous or permeable pavement, sidewalks, driveways are surfaces that infiltrate, constructed from a range of materials.</a:t>
            </a:r>
            <a:endParaRPr lang="en-US" dirty="0"/>
          </a:p>
        </p:txBody>
      </p:sp>
      <p:sp>
        <p:nvSpPr>
          <p:cNvPr id="5" name="Slide Number Placeholder 4"/>
          <p:cNvSpPr>
            <a:spLocks noGrp="1"/>
          </p:cNvSpPr>
          <p:nvPr>
            <p:ph type="sldNum" sz="quarter" idx="12"/>
          </p:nvPr>
        </p:nvSpPr>
        <p:spPr/>
        <p:txBody>
          <a:bodyPr/>
          <a:lstStyle/>
          <a:p>
            <a:fld id="{0CB016A6-E42C-4255-9639-BF8CD777F2C2}" type="slidenum">
              <a:rPr lang="en-US" smtClean="0"/>
              <a:pPr/>
              <a:t>77</a:t>
            </a:fld>
            <a:endParaRPr lang="en-US"/>
          </a:p>
        </p:txBody>
      </p:sp>
    </p:spTree>
    <p:extLst>
      <p:ext uri="{BB962C8B-B14F-4D97-AF65-F5344CB8AC3E}">
        <p14:creationId xmlns:p14="http://schemas.microsoft.com/office/powerpoint/2010/main" xmlns="" val="6153140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838200"/>
            <a:ext cx="7765473" cy="4124206"/>
          </a:xfrm>
          <a:prstGeom prst="rect">
            <a:avLst/>
          </a:prstGeom>
          <a:solidFill>
            <a:schemeClr val="bg1">
              <a:lumMod val="85000"/>
            </a:schemeClr>
          </a:solidFill>
          <a:ln>
            <a:solidFill>
              <a:schemeClr val="tx1"/>
            </a:solidFill>
          </a:ln>
        </p:spPr>
        <p:txBody>
          <a:bodyPr wrap="square">
            <a:spAutoFit/>
          </a:bodyPr>
          <a:lstStyle/>
          <a:p>
            <a:r>
              <a:rPr lang="en-US" sz="2400" b="1" dirty="0"/>
              <a:t>Permeable Pavement and Permeable </a:t>
            </a:r>
            <a:r>
              <a:rPr lang="en-US" sz="2400" b="1" dirty="0" smtClean="0"/>
              <a:t>Patio</a:t>
            </a:r>
          </a:p>
          <a:p>
            <a:endParaRPr lang="en-US" dirty="0"/>
          </a:p>
          <a:p>
            <a:r>
              <a:rPr lang="en-US" sz="2000" dirty="0"/>
              <a:t>Permeable pavements or asphalts </a:t>
            </a:r>
            <a:r>
              <a:rPr lang="en-US" sz="2000" dirty="0" smtClean="0"/>
              <a:t>generally </a:t>
            </a:r>
            <a:r>
              <a:rPr lang="en-US" sz="2000" dirty="0"/>
              <a:t>used to capture and filter runoff from impervious parking lots, driveways, streets, roads, and patios, thus controlling NPS pollution loading (Dietz, 2007). </a:t>
            </a:r>
            <a:endParaRPr lang="en-US" sz="2000" dirty="0" smtClean="0"/>
          </a:p>
          <a:p>
            <a:endParaRPr lang="en-US" sz="2000" dirty="0"/>
          </a:p>
          <a:p>
            <a:r>
              <a:rPr lang="en-US" sz="2000" dirty="0" smtClean="0"/>
              <a:t>While </a:t>
            </a:r>
            <a:r>
              <a:rPr lang="en-US" sz="2000" dirty="0"/>
              <a:t>traditional pavements turn almost all rainfall into runoff, permeable pavements encourage infiltration of rainfall by creating extra moisture in the soil profile. </a:t>
            </a:r>
            <a:endParaRPr lang="en-US" sz="2000" dirty="0" smtClean="0"/>
          </a:p>
          <a:p>
            <a:endParaRPr lang="en-US" sz="2000" dirty="0"/>
          </a:p>
          <a:p>
            <a:r>
              <a:rPr lang="en-US" sz="2000" dirty="0" smtClean="0"/>
              <a:t>Original </a:t>
            </a:r>
            <a:r>
              <a:rPr lang="en-US" sz="2000" dirty="0"/>
              <a:t>CN value of 98 for conventional asphalt was changed to 70, 80, 85, and 87 for driveways and sidewalks with porous materials as suggested by Sample et al. (2001).</a:t>
            </a:r>
          </a:p>
        </p:txBody>
      </p:sp>
      <p:sp>
        <p:nvSpPr>
          <p:cNvPr id="5" name="Slide Number Placeholder 4"/>
          <p:cNvSpPr>
            <a:spLocks noGrp="1"/>
          </p:cNvSpPr>
          <p:nvPr>
            <p:ph type="sldNum" sz="quarter" idx="12"/>
          </p:nvPr>
        </p:nvSpPr>
        <p:spPr/>
        <p:txBody>
          <a:bodyPr/>
          <a:lstStyle/>
          <a:p>
            <a:fld id="{0CB016A6-E42C-4255-9639-BF8CD777F2C2}" type="slidenum">
              <a:rPr lang="en-US" smtClean="0"/>
              <a:pPr/>
              <a:t>78</a:t>
            </a:fld>
            <a:endParaRPr lang="en-US"/>
          </a:p>
        </p:txBody>
      </p:sp>
    </p:spTree>
    <p:extLst>
      <p:ext uri="{BB962C8B-B14F-4D97-AF65-F5344CB8AC3E}">
        <p14:creationId xmlns:p14="http://schemas.microsoft.com/office/powerpoint/2010/main" xmlns="" val="29911916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11"/>
            <a:ext cx="9144000" cy="762000"/>
          </a:xfrm>
        </p:spPr>
        <p:txBody>
          <a:bodyPr/>
          <a:lstStyle/>
          <a:p>
            <a:r>
              <a:rPr lang="en-US" dirty="0" smtClean="0"/>
              <a:t>Porous Pavement –Lot Level</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1111418"/>
            <a:ext cx="4171950" cy="5343525"/>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125412" y="2057400"/>
            <a:ext cx="4572000" cy="2831544"/>
          </a:xfrm>
          <a:prstGeom prst="rect">
            <a:avLst/>
          </a:prstGeom>
          <a:solidFill>
            <a:schemeClr val="bg1">
              <a:lumMod val="85000"/>
            </a:schemeClr>
          </a:solidFill>
          <a:ln>
            <a:solidFill>
              <a:schemeClr val="tx2">
                <a:lumMod val="75000"/>
              </a:schemeClr>
            </a:solidFill>
          </a:ln>
        </p:spPr>
        <p:txBody>
          <a:bodyPr wrap="square" rtlCol="0">
            <a:spAutoFit/>
          </a:bodyPr>
          <a:lstStyle/>
          <a:p>
            <a:r>
              <a:rPr lang="en-US" sz="2000" dirty="0" smtClean="0"/>
              <a:t>Specify width of streets and sidewalks, </a:t>
            </a:r>
          </a:p>
          <a:p>
            <a:endParaRPr lang="en-US" sz="2000" dirty="0" smtClean="0"/>
          </a:p>
          <a:p>
            <a:endParaRPr lang="en-US" sz="2000" dirty="0" smtClean="0"/>
          </a:p>
          <a:p>
            <a:r>
              <a:rPr lang="en-US" sz="2000" dirty="0" smtClean="0"/>
              <a:t>Disconnection from </a:t>
            </a:r>
            <a:r>
              <a:rPr lang="en-US" sz="2000" dirty="0" err="1" smtClean="0"/>
              <a:t>stormwater</a:t>
            </a:r>
            <a:r>
              <a:rPr lang="en-US" sz="2000" dirty="0" smtClean="0"/>
              <a:t> system;</a:t>
            </a:r>
          </a:p>
          <a:p>
            <a:endParaRPr lang="en-US" sz="2000" dirty="0" smtClean="0"/>
          </a:p>
          <a:p>
            <a:endParaRPr lang="en-US" sz="2000" dirty="0"/>
          </a:p>
          <a:p>
            <a:r>
              <a:rPr lang="en-US" sz="2000" dirty="0" smtClean="0"/>
              <a:t>The % impervious of the parking lot pavement </a:t>
            </a:r>
          </a:p>
          <a:p>
            <a:endParaRPr lang="en-US" dirty="0" smtClean="0"/>
          </a:p>
        </p:txBody>
      </p:sp>
      <p:cxnSp>
        <p:nvCxnSpPr>
          <p:cNvPr id="9" name="Straight Arrow Connector 8"/>
          <p:cNvCxnSpPr/>
          <p:nvPr/>
        </p:nvCxnSpPr>
        <p:spPr bwMode="auto">
          <a:xfrm>
            <a:off x="1754822" y="3631475"/>
            <a:ext cx="3267075" cy="1"/>
          </a:xfrm>
          <a:prstGeom prst="straightConnector1">
            <a:avLst/>
          </a:prstGeom>
          <a:solidFill>
            <a:schemeClr val="accent1"/>
          </a:solidFill>
          <a:ln w="76200" cap="flat" cmpd="sng" algn="ctr">
            <a:solidFill>
              <a:schemeClr val="tx2">
                <a:lumMod val="50000"/>
              </a:schemeClr>
            </a:solidFill>
            <a:prstDash val="solid"/>
            <a:round/>
            <a:headEnd type="none" w="med" len="med"/>
            <a:tailEnd type="arrow"/>
          </a:ln>
          <a:effectLst/>
        </p:spPr>
      </p:cxnSp>
      <p:sp>
        <p:nvSpPr>
          <p:cNvPr id="11" name="Slide Number Placeholder 10"/>
          <p:cNvSpPr>
            <a:spLocks noGrp="1"/>
          </p:cNvSpPr>
          <p:nvPr>
            <p:ph type="sldNum" sz="quarter" idx="12"/>
          </p:nvPr>
        </p:nvSpPr>
        <p:spPr/>
        <p:txBody>
          <a:bodyPr/>
          <a:lstStyle/>
          <a:p>
            <a:fld id="{0CB016A6-E42C-4255-9639-BF8CD777F2C2}" type="slidenum">
              <a:rPr lang="en-US" smtClean="0"/>
              <a:pPr/>
              <a:t>79</a:t>
            </a:fld>
            <a:endParaRPr lang="en-US"/>
          </a:p>
        </p:txBody>
      </p:sp>
      <p:cxnSp>
        <p:nvCxnSpPr>
          <p:cNvPr id="14" name="Straight Arrow Connector 13"/>
          <p:cNvCxnSpPr/>
          <p:nvPr/>
        </p:nvCxnSpPr>
        <p:spPr bwMode="auto">
          <a:xfrm>
            <a:off x="1750467" y="2673531"/>
            <a:ext cx="3267075" cy="1"/>
          </a:xfrm>
          <a:prstGeom prst="straightConnector1">
            <a:avLst/>
          </a:prstGeom>
          <a:solidFill>
            <a:schemeClr val="accent1"/>
          </a:solidFill>
          <a:ln w="76200" cap="flat" cmpd="sng" algn="ctr">
            <a:solidFill>
              <a:schemeClr val="tx2">
                <a:lumMod val="50000"/>
              </a:schemeClr>
            </a:solidFill>
            <a:prstDash val="solid"/>
            <a:round/>
            <a:headEnd type="none" w="med" len="med"/>
            <a:tailEnd type="arrow"/>
          </a:ln>
          <a:effectLst/>
        </p:spPr>
      </p:cxnSp>
      <p:cxnSp>
        <p:nvCxnSpPr>
          <p:cNvPr id="15" name="Straight Arrow Connector 14"/>
          <p:cNvCxnSpPr/>
          <p:nvPr/>
        </p:nvCxnSpPr>
        <p:spPr bwMode="auto">
          <a:xfrm>
            <a:off x="1763530" y="4711338"/>
            <a:ext cx="3278733" cy="1049382"/>
          </a:xfrm>
          <a:prstGeom prst="straightConnector1">
            <a:avLst/>
          </a:prstGeom>
          <a:solidFill>
            <a:schemeClr val="accent1"/>
          </a:solidFill>
          <a:ln w="76200" cap="flat" cmpd="sng" algn="ctr">
            <a:solidFill>
              <a:schemeClr val="tx2">
                <a:lumMod val="50000"/>
              </a:schemeClr>
            </a:solidFill>
            <a:prstDash val="solid"/>
            <a:round/>
            <a:headEnd type="none" w="med" len="med"/>
            <a:tailEnd type="arrow"/>
          </a:ln>
          <a:effectLst/>
        </p:spPr>
      </p:cxnSp>
    </p:spTree>
    <p:extLst>
      <p:ext uri="{BB962C8B-B14F-4D97-AF65-F5344CB8AC3E}">
        <p14:creationId xmlns:p14="http://schemas.microsoft.com/office/powerpoint/2010/main" xmlns="" val="25302986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Digital Watershed</a:t>
            </a:r>
            <a:br>
              <a:rPr lang="en-US" dirty="0" smtClean="0"/>
            </a:br>
            <a:r>
              <a:rPr lang="en-US" sz="1600" dirty="0" smtClean="0">
                <a:solidFill>
                  <a:srgbClr val="E8C27E"/>
                </a:solidFill>
              </a:rPr>
              <a:t>High Impact targeting</a:t>
            </a:r>
            <a:br>
              <a:rPr lang="en-US" sz="1600" dirty="0" smtClean="0">
                <a:solidFill>
                  <a:srgbClr val="E8C27E"/>
                </a:solidFill>
              </a:rPr>
            </a:br>
            <a:r>
              <a:rPr lang="en-US" sz="1600" dirty="0" smtClean="0">
                <a:solidFill>
                  <a:srgbClr val="E8C27E"/>
                </a:solidFill>
              </a:rPr>
              <a:t>long-term hydrologic impact </a:t>
            </a:r>
            <a:r>
              <a:rPr lang="en-US" sz="1600" dirty="0" smtClean="0">
                <a:solidFill>
                  <a:srgbClr val="E8C27E"/>
                </a:solidFill>
              </a:rPr>
              <a:t>assessment lid</a:t>
            </a:r>
            <a:endParaRPr lang="en-US" dirty="0">
              <a:solidFill>
                <a:srgbClr val="E8C27E"/>
              </a:solidFill>
            </a:endParaRPr>
          </a:p>
        </p:txBody>
      </p:sp>
      <p:sp>
        <p:nvSpPr>
          <p:cNvPr id="6" name="Text Placeholder 5"/>
          <p:cNvSpPr>
            <a:spLocks noGrp="1"/>
          </p:cNvSpPr>
          <p:nvPr>
            <p:ph type="body" idx="1"/>
          </p:nvPr>
        </p:nvSpPr>
        <p:spPr>
          <a:xfrm>
            <a:off x="722313" y="3962400"/>
            <a:ext cx="1182687" cy="381000"/>
          </a:xfrm>
        </p:spPr>
        <p:txBody>
          <a:bodyPr/>
          <a:lstStyle/>
          <a:p>
            <a:r>
              <a:rPr lang="en-US" dirty="0" smtClean="0"/>
              <a:t>Overview</a:t>
            </a:r>
            <a:endParaRPr lang="en-US" dirty="0"/>
          </a:p>
        </p:txBody>
      </p:sp>
      <p:sp>
        <p:nvSpPr>
          <p:cNvPr id="7" name="Slide Number Placeholder 6"/>
          <p:cNvSpPr>
            <a:spLocks noGrp="1"/>
          </p:cNvSpPr>
          <p:nvPr>
            <p:ph type="sldNum" sz="quarter" idx="12"/>
          </p:nvPr>
        </p:nvSpPr>
        <p:spPr/>
        <p:txBody>
          <a:bodyPr/>
          <a:lstStyle/>
          <a:p>
            <a:fld id="{0CB016A6-E42C-4255-9639-BF8CD777F2C2}" type="slidenum">
              <a:rPr lang="en-US" smtClean="0"/>
              <a:pPr/>
              <a:t>8</a:t>
            </a:fld>
            <a:endParaRPr lang="en-US"/>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11"/>
            <a:ext cx="9144000" cy="762000"/>
          </a:xfrm>
        </p:spPr>
        <p:txBody>
          <a:bodyPr/>
          <a:lstStyle/>
          <a:p>
            <a:r>
              <a:rPr lang="en-US" dirty="0" smtClean="0"/>
              <a:t>Pavement Cost Estimate</a:t>
            </a:r>
            <a:endParaRPr lang="en-US"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72050" y="756424"/>
            <a:ext cx="4171950" cy="5343525"/>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228600" y="1143000"/>
            <a:ext cx="4648200" cy="4832092"/>
          </a:xfrm>
          <a:prstGeom prst="rect">
            <a:avLst/>
          </a:prstGeom>
          <a:solidFill>
            <a:schemeClr val="bg1">
              <a:lumMod val="85000"/>
            </a:schemeClr>
          </a:solidFill>
          <a:ln>
            <a:solidFill>
              <a:schemeClr val="tx2">
                <a:lumMod val="75000"/>
              </a:schemeClr>
            </a:solidFill>
          </a:ln>
        </p:spPr>
        <p:txBody>
          <a:bodyPr wrap="square" rtlCol="0">
            <a:spAutoFit/>
          </a:bodyPr>
          <a:lstStyle/>
          <a:p>
            <a:r>
              <a:rPr lang="en-US" sz="2400" dirty="0" smtClean="0"/>
              <a:t>This land use is </a:t>
            </a:r>
            <a:r>
              <a:rPr lang="en-US" sz="2400" b="1" dirty="0" smtClean="0"/>
              <a:t>1/8 acre lot, high density residential</a:t>
            </a:r>
            <a:r>
              <a:rPr lang="en-US" sz="2400" dirty="0" smtClean="0"/>
              <a:t>.</a:t>
            </a:r>
          </a:p>
          <a:p>
            <a:endParaRPr lang="en-US" sz="2000" dirty="0" smtClean="0"/>
          </a:p>
          <a:p>
            <a:r>
              <a:rPr lang="en-US" sz="2000" dirty="0" smtClean="0"/>
              <a:t>The default assumption is </a:t>
            </a:r>
            <a:r>
              <a:rPr lang="en-US" sz="2000" b="1" dirty="0" smtClean="0"/>
              <a:t>871 ft</a:t>
            </a:r>
            <a:r>
              <a:rPr lang="en-US" sz="2000" b="1" baseline="30000" dirty="0" smtClean="0"/>
              <a:t>2</a:t>
            </a:r>
            <a:r>
              <a:rPr lang="en-US" sz="2000" b="1" dirty="0" smtClean="0"/>
              <a:t> </a:t>
            </a:r>
            <a:r>
              <a:rPr lang="en-US" sz="2000" dirty="0" smtClean="0"/>
              <a:t>of pavement per driveway per lot.</a:t>
            </a:r>
          </a:p>
          <a:p>
            <a:endParaRPr lang="en-US" sz="2000" dirty="0" smtClean="0"/>
          </a:p>
          <a:p>
            <a:r>
              <a:rPr lang="en-US" sz="2000" dirty="0"/>
              <a:t>T</a:t>
            </a:r>
            <a:r>
              <a:rPr lang="en-US" sz="2000" dirty="0" smtClean="0"/>
              <a:t>o cost the porous pavement option, user assumes  8 lots this size per acre.</a:t>
            </a:r>
          </a:p>
          <a:p>
            <a:endParaRPr lang="en-US" sz="2000" dirty="0" smtClean="0"/>
          </a:p>
          <a:p>
            <a:r>
              <a:rPr lang="en-US" sz="2000" dirty="0" smtClean="0"/>
              <a:t>Cost table has range of $2 to $12 per ft</a:t>
            </a:r>
            <a:r>
              <a:rPr lang="en-US" sz="2000" baseline="30000" dirty="0" smtClean="0"/>
              <a:t>2</a:t>
            </a:r>
            <a:r>
              <a:rPr lang="en-US" sz="2000" dirty="0" smtClean="0"/>
              <a:t> of pavement.</a:t>
            </a:r>
          </a:p>
          <a:p>
            <a:endParaRPr lang="en-US" sz="2000" dirty="0" smtClean="0"/>
          </a:p>
          <a:p>
            <a:r>
              <a:rPr lang="en-US" sz="2000" dirty="0" smtClean="0"/>
              <a:t>Estimate could be $10.00 times 8 lots times 871 ft</a:t>
            </a:r>
            <a:r>
              <a:rPr lang="en-US" sz="2000" baseline="30000" dirty="0" smtClean="0"/>
              <a:t>2</a:t>
            </a:r>
            <a:r>
              <a:rPr lang="en-US" sz="2000" dirty="0"/>
              <a:t> </a:t>
            </a:r>
            <a:r>
              <a:rPr lang="en-US" sz="2000" dirty="0" smtClean="0"/>
              <a:t>= </a:t>
            </a:r>
          </a:p>
          <a:p>
            <a:r>
              <a:rPr lang="en-US" sz="2000" dirty="0"/>
              <a:t>	</a:t>
            </a:r>
            <a:r>
              <a:rPr lang="en-US" sz="2000" dirty="0" smtClean="0"/>
              <a:t>$ 69680 / acre</a:t>
            </a:r>
            <a:endParaRPr lang="en-US" sz="2000" dirty="0"/>
          </a:p>
        </p:txBody>
      </p:sp>
      <p:cxnSp>
        <p:nvCxnSpPr>
          <p:cNvPr id="9" name="Straight Arrow Connector 8"/>
          <p:cNvCxnSpPr/>
          <p:nvPr/>
        </p:nvCxnSpPr>
        <p:spPr bwMode="auto">
          <a:xfrm flipH="1" flipV="1">
            <a:off x="7417725" y="4876800"/>
            <a:ext cx="652905" cy="124248"/>
          </a:xfrm>
          <a:prstGeom prst="straightConnector1">
            <a:avLst/>
          </a:prstGeom>
          <a:solidFill>
            <a:schemeClr val="accent1"/>
          </a:solidFill>
          <a:ln w="76200" cap="flat" cmpd="sng" algn="ctr">
            <a:solidFill>
              <a:schemeClr val="tx2">
                <a:lumMod val="75000"/>
              </a:schemeClr>
            </a:solidFill>
            <a:prstDash val="solid"/>
            <a:round/>
            <a:headEnd type="none" w="med" len="med"/>
            <a:tailEnd type="arrow"/>
          </a:ln>
          <a:effectLst/>
        </p:spPr>
      </p:cxnSp>
      <p:sp>
        <p:nvSpPr>
          <p:cNvPr id="10" name="Slide Number Placeholder 9"/>
          <p:cNvSpPr>
            <a:spLocks noGrp="1"/>
          </p:cNvSpPr>
          <p:nvPr>
            <p:ph type="sldNum" sz="quarter" idx="12"/>
          </p:nvPr>
        </p:nvSpPr>
        <p:spPr/>
        <p:txBody>
          <a:bodyPr/>
          <a:lstStyle/>
          <a:p>
            <a:fld id="{0CB016A6-E42C-4255-9639-BF8CD777F2C2}" type="slidenum">
              <a:rPr lang="en-US" smtClean="0"/>
              <a:pPr/>
              <a:t>80</a:t>
            </a:fld>
            <a:endParaRPr lang="en-US"/>
          </a:p>
        </p:txBody>
      </p:sp>
    </p:spTree>
    <p:extLst>
      <p:ext uri="{BB962C8B-B14F-4D97-AF65-F5344CB8AC3E}">
        <p14:creationId xmlns:p14="http://schemas.microsoft.com/office/powerpoint/2010/main" xmlns="" val="6065338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0"/>
            <a:ext cx="9149719" cy="609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6172200" y="6115003"/>
            <a:ext cx="2971800" cy="246221"/>
          </a:xfrm>
          <a:prstGeom prst="rect">
            <a:avLst/>
          </a:prstGeom>
          <a:solidFill>
            <a:schemeClr val="bg1">
              <a:lumMod val="85000"/>
            </a:schemeClr>
          </a:solidFill>
        </p:spPr>
        <p:txBody>
          <a:bodyPr wrap="square">
            <a:spAutoFit/>
          </a:bodyPr>
          <a:lstStyle/>
          <a:p>
            <a:r>
              <a:rPr lang="en-US" sz="1000" dirty="0"/>
              <a:t>http://</a:t>
            </a:r>
            <a:r>
              <a:rPr lang="en-US" sz="1000" dirty="0" smtClean="0"/>
              <a:t>en.wikipedia.org/wiki/Faroe_Islands.JPG</a:t>
            </a:r>
            <a:endParaRPr lang="en-US" sz="1000" dirty="0"/>
          </a:p>
        </p:txBody>
      </p:sp>
      <p:sp>
        <p:nvSpPr>
          <p:cNvPr id="6" name="Slide Number Placeholder 5"/>
          <p:cNvSpPr>
            <a:spLocks noGrp="1"/>
          </p:cNvSpPr>
          <p:nvPr>
            <p:ph type="sldNum" sz="quarter" idx="12"/>
          </p:nvPr>
        </p:nvSpPr>
        <p:spPr/>
        <p:txBody>
          <a:bodyPr/>
          <a:lstStyle/>
          <a:p>
            <a:fld id="{0CB016A6-E42C-4255-9639-BF8CD777F2C2}" type="slidenum">
              <a:rPr lang="en-US" smtClean="0"/>
              <a:pPr/>
              <a:t>81</a:t>
            </a:fld>
            <a:endParaRPr lang="en-US"/>
          </a:p>
        </p:txBody>
      </p:sp>
    </p:spTree>
    <p:extLst>
      <p:ext uri="{BB962C8B-B14F-4D97-AF65-F5344CB8AC3E}">
        <p14:creationId xmlns:p14="http://schemas.microsoft.com/office/powerpoint/2010/main" xmlns="" val="7171728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81000"/>
            <a:ext cx="9157450" cy="5477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562100" y="5805785"/>
            <a:ext cx="6781800" cy="369332"/>
          </a:xfrm>
          <a:prstGeom prst="rect">
            <a:avLst/>
          </a:prstGeom>
          <a:solidFill>
            <a:srgbClr val="FFC000"/>
          </a:solidFill>
        </p:spPr>
        <p:txBody>
          <a:bodyPr wrap="square" rtlCol="0">
            <a:spAutoFit/>
          </a:bodyPr>
          <a:lstStyle/>
          <a:p>
            <a:pPr algn="ctr"/>
            <a:r>
              <a:rPr lang="en-US" dirty="0" smtClean="0"/>
              <a:t>City Hall’s Green Roof, Chicago</a:t>
            </a:r>
            <a:endParaRPr lang="en-US" dirty="0"/>
          </a:p>
        </p:txBody>
      </p:sp>
      <p:sp>
        <p:nvSpPr>
          <p:cNvPr id="7" name="Rectangle 6"/>
          <p:cNvSpPr/>
          <p:nvPr/>
        </p:nvSpPr>
        <p:spPr>
          <a:xfrm>
            <a:off x="5305425" y="6235700"/>
            <a:ext cx="3838575" cy="246221"/>
          </a:xfrm>
          <a:prstGeom prst="rect">
            <a:avLst/>
          </a:prstGeom>
          <a:solidFill>
            <a:schemeClr val="bg1">
              <a:lumMod val="85000"/>
            </a:schemeClr>
          </a:solidFill>
        </p:spPr>
        <p:txBody>
          <a:bodyPr wrap="square">
            <a:spAutoFit/>
          </a:bodyPr>
          <a:lstStyle/>
          <a:p>
            <a:r>
              <a:rPr lang="en-US" sz="1000" dirty="0"/>
              <a:t>http://</a:t>
            </a:r>
            <a:r>
              <a:rPr lang="en-US" sz="1000" dirty="0" smtClean="0"/>
              <a:t>en.wikipedia.org/wiki/Chicago_City_Hall_Green_Roof.jpg</a:t>
            </a:r>
            <a:endParaRPr lang="en-US" sz="1000" dirty="0"/>
          </a:p>
        </p:txBody>
      </p:sp>
      <p:sp>
        <p:nvSpPr>
          <p:cNvPr id="8" name="Slide Number Placeholder 7"/>
          <p:cNvSpPr>
            <a:spLocks noGrp="1"/>
          </p:cNvSpPr>
          <p:nvPr>
            <p:ph type="sldNum" sz="quarter" idx="12"/>
          </p:nvPr>
        </p:nvSpPr>
        <p:spPr/>
        <p:txBody>
          <a:bodyPr/>
          <a:lstStyle/>
          <a:p>
            <a:fld id="{0CB016A6-E42C-4255-9639-BF8CD777F2C2}" type="slidenum">
              <a:rPr lang="en-US" smtClean="0"/>
              <a:pPr/>
              <a:t>82</a:t>
            </a:fld>
            <a:endParaRPr lang="en-US"/>
          </a:p>
        </p:txBody>
      </p:sp>
    </p:spTree>
    <p:extLst>
      <p:ext uri="{BB962C8B-B14F-4D97-AF65-F5344CB8AC3E}">
        <p14:creationId xmlns:p14="http://schemas.microsoft.com/office/powerpoint/2010/main" xmlns="" val="16584354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 y="896984"/>
            <a:ext cx="8153400" cy="4462760"/>
          </a:xfrm>
          <a:prstGeom prst="rect">
            <a:avLst/>
          </a:prstGeom>
          <a:solidFill>
            <a:schemeClr val="bg1">
              <a:lumMod val="85000"/>
            </a:schemeClr>
          </a:solidFill>
          <a:ln>
            <a:solidFill>
              <a:schemeClr val="tx1"/>
            </a:solidFill>
          </a:ln>
        </p:spPr>
        <p:txBody>
          <a:bodyPr wrap="square">
            <a:spAutoFit/>
          </a:bodyPr>
          <a:lstStyle/>
          <a:p>
            <a:r>
              <a:rPr lang="en-US" sz="2400" b="1" dirty="0"/>
              <a:t>Green Roof</a:t>
            </a:r>
            <a:r>
              <a:rPr lang="en-US" sz="2400" b="1" i="1" dirty="0"/>
              <a:t> </a:t>
            </a:r>
            <a:endParaRPr lang="en-US" sz="2400" b="1" i="1" dirty="0" smtClean="0"/>
          </a:p>
          <a:p>
            <a:endParaRPr lang="en-US" sz="2000" dirty="0"/>
          </a:p>
          <a:p>
            <a:r>
              <a:rPr lang="en-US" sz="2000" dirty="0"/>
              <a:t>Green roofs have been used for many years, especially in Europe, to retain precipitation, provide insulation, and create habitats for wildlife (Miller, 1998; Rowe, 2011</a:t>
            </a:r>
            <a:r>
              <a:rPr lang="en-US" sz="2000" dirty="0" smtClean="0"/>
              <a:t>).</a:t>
            </a:r>
          </a:p>
          <a:p>
            <a:r>
              <a:rPr lang="en-US" sz="2000" dirty="0" smtClean="0"/>
              <a:t> </a:t>
            </a:r>
          </a:p>
          <a:p>
            <a:r>
              <a:rPr lang="en-US" sz="2000" dirty="0" smtClean="0"/>
              <a:t>Green </a:t>
            </a:r>
            <a:r>
              <a:rPr lang="en-US" sz="2000" dirty="0"/>
              <a:t>roofs have also been credited for lowering urban air temperature and help reduce heat island effects (Miller, 1998; Rowe, 2011). </a:t>
            </a:r>
            <a:endParaRPr lang="en-US" sz="2000" dirty="0" smtClean="0"/>
          </a:p>
          <a:p>
            <a:endParaRPr lang="en-US" sz="2000" dirty="0" smtClean="0"/>
          </a:p>
          <a:p>
            <a:r>
              <a:rPr lang="en-US" sz="2000" dirty="0" smtClean="0"/>
              <a:t>Depending </a:t>
            </a:r>
            <a:r>
              <a:rPr lang="en-US" sz="2000" dirty="0"/>
              <a:t>on </a:t>
            </a:r>
            <a:r>
              <a:rPr lang="en-US" sz="2000" dirty="0" smtClean="0"/>
              <a:t>thickness </a:t>
            </a:r>
            <a:r>
              <a:rPr lang="en-US" sz="2000" dirty="0"/>
              <a:t>of </a:t>
            </a:r>
            <a:r>
              <a:rPr lang="en-US" sz="2000" dirty="0" smtClean="0"/>
              <a:t>layers </a:t>
            </a:r>
            <a:r>
              <a:rPr lang="en-US" sz="2000" dirty="0"/>
              <a:t>used and </a:t>
            </a:r>
            <a:r>
              <a:rPr lang="en-US" sz="2000" dirty="0" smtClean="0"/>
              <a:t>extent </a:t>
            </a:r>
            <a:r>
              <a:rPr lang="en-US" sz="2000" dirty="0"/>
              <a:t>of required maintenance, green roofs can be portrayed as extensive or intensive (GRRP, 2010). </a:t>
            </a:r>
            <a:endParaRPr lang="en-US" sz="2000" dirty="0" smtClean="0"/>
          </a:p>
          <a:p>
            <a:endParaRPr lang="en-US" sz="2000" dirty="0" smtClean="0"/>
          </a:p>
          <a:p>
            <a:r>
              <a:rPr lang="en-US" sz="2000" dirty="0" smtClean="0"/>
              <a:t>Green </a:t>
            </a:r>
            <a:r>
              <a:rPr lang="en-US" sz="2000" dirty="0"/>
              <a:t>roof was represented using </a:t>
            </a:r>
            <a:r>
              <a:rPr lang="en-US" sz="2000" dirty="0" smtClean="0"/>
              <a:t>value </a:t>
            </a:r>
            <a:r>
              <a:rPr lang="en-US" sz="2000" dirty="0"/>
              <a:t>of 86 for runoff CN for the 4 HSGs (Sample et al., 2001).</a:t>
            </a:r>
          </a:p>
        </p:txBody>
      </p:sp>
      <p:sp>
        <p:nvSpPr>
          <p:cNvPr id="5" name="Slide Number Placeholder 4"/>
          <p:cNvSpPr>
            <a:spLocks noGrp="1"/>
          </p:cNvSpPr>
          <p:nvPr>
            <p:ph type="sldNum" sz="quarter" idx="12"/>
          </p:nvPr>
        </p:nvSpPr>
        <p:spPr>
          <a:xfrm>
            <a:off x="-1" y="6492875"/>
            <a:ext cx="535577" cy="365125"/>
          </a:xfrm>
        </p:spPr>
        <p:txBody>
          <a:bodyPr/>
          <a:lstStyle/>
          <a:p>
            <a:fld id="{0CB016A6-E42C-4255-9639-BF8CD777F2C2}" type="slidenum">
              <a:rPr lang="en-US" smtClean="0"/>
              <a:pPr/>
              <a:t>83</a:t>
            </a:fld>
            <a:endParaRPr lang="en-US"/>
          </a:p>
        </p:txBody>
      </p:sp>
    </p:spTree>
    <p:extLst>
      <p:ext uri="{BB962C8B-B14F-4D97-AF65-F5344CB8AC3E}">
        <p14:creationId xmlns:p14="http://schemas.microsoft.com/office/powerpoint/2010/main" xmlns="" val="16299394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0" y="-11290"/>
            <a:ext cx="9144000" cy="697089"/>
          </a:xfrm>
        </p:spPr>
        <p:txBody>
          <a:bodyPr rtlCol="0">
            <a:noAutofit/>
          </a:bodyPr>
          <a:lstStyle/>
          <a:p>
            <a:pPr eaLnBrk="1" fontAlgn="auto" hangingPunct="1">
              <a:spcAft>
                <a:spcPts val="0"/>
              </a:spcAft>
              <a:defRPr/>
            </a:pPr>
            <a:r>
              <a:rPr lang="en-US" sz="4000" dirty="0" smtClean="0">
                <a:cs typeface="+mj-cs"/>
              </a:rPr>
              <a:t>Green Roof</a:t>
            </a:r>
          </a:p>
        </p:txBody>
      </p:sp>
      <p:sp>
        <p:nvSpPr>
          <p:cNvPr id="5" name="TextBox 4"/>
          <p:cNvSpPr txBox="1"/>
          <p:nvPr/>
        </p:nvSpPr>
        <p:spPr>
          <a:xfrm>
            <a:off x="533400" y="1219200"/>
            <a:ext cx="8229600" cy="4708981"/>
          </a:xfrm>
          <a:prstGeom prst="rect">
            <a:avLst/>
          </a:prstGeom>
          <a:solidFill>
            <a:schemeClr val="bg1">
              <a:lumMod val="85000"/>
            </a:schemeClr>
          </a:solidFill>
          <a:ln>
            <a:solidFill>
              <a:schemeClr val="tx1"/>
            </a:solidFill>
          </a:ln>
        </p:spPr>
        <p:txBody>
          <a:bodyPr wrap="square" rtlCol="0">
            <a:spAutoFit/>
          </a:bodyPr>
          <a:lstStyle/>
          <a:p>
            <a:pPr algn="ctr"/>
            <a:r>
              <a:rPr lang="en-US" sz="3200" dirty="0" smtClean="0"/>
              <a:t>Wide variation in cost and complexity</a:t>
            </a:r>
          </a:p>
          <a:p>
            <a:endParaRPr lang="en-US" dirty="0" smtClean="0"/>
          </a:p>
          <a:p>
            <a:r>
              <a:rPr lang="en-US" sz="2400" dirty="0"/>
              <a:t>Low estimate $ 8.50 per square foot</a:t>
            </a:r>
          </a:p>
          <a:p>
            <a:r>
              <a:rPr lang="en-US" sz="2400" dirty="0"/>
              <a:t>High estimate $ 48.50 per square foot.</a:t>
            </a:r>
          </a:p>
          <a:p>
            <a:endParaRPr lang="en-US" sz="2400" dirty="0"/>
          </a:p>
          <a:p>
            <a:r>
              <a:rPr lang="en-US" sz="2400" dirty="0" smtClean="0"/>
              <a:t>Next slide is an example with 28 commercial acres with 25% roof, or 7 acres of roof. </a:t>
            </a:r>
          </a:p>
          <a:p>
            <a:r>
              <a:rPr lang="en-US" sz="2400" dirty="0" smtClean="0"/>
              <a:t>That creates 43560 * 7 = 304920 ft</a:t>
            </a:r>
            <a:r>
              <a:rPr lang="en-US" sz="2400" baseline="30000" dirty="0" smtClean="0"/>
              <a:t>2</a:t>
            </a:r>
            <a:r>
              <a:rPr lang="en-US" sz="2400" dirty="0" smtClean="0"/>
              <a:t> feet of roof.</a:t>
            </a:r>
          </a:p>
          <a:p>
            <a:endParaRPr lang="en-US" sz="2400" baseline="30000" dirty="0" smtClean="0"/>
          </a:p>
          <a:p>
            <a:r>
              <a:rPr lang="en-US" sz="2400" dirty="0" smtClean="0"/>
              <a:t>And this proposal is that 50% of the roof will have LID practice:</a:t>
            </a:r>
          </a:p>
          <a:p>
            <a:r>
              <a:rPr lang="en-US" sz="2400" dirty="0" smtClean="0"/>
              <a:t>Mid-range cost of  $ 29.00 ft</a:t>
            </a:r>
            <a:r>
              <a:rPr lang="en-US" sz="2400" baseline="30000" dirty="0" smtClean="0"/>
              <a:t>2</a:t>
            </a:r>
            <a:r>
              <a:rPr lang="en-US" sz="2400" dirty="0" smtClean="0"/>
              <a:t> times 0.50 % of 304920 </a:t>
            </a:r>
            <a:r>
              <a:rPr lang="en-US" sz="2400" dirty="0"/>
              <a:t>ft</a:t>
            </a:r>
            <a:r>
              <a:rPr lang="en-US" sz="2400" baseline="30000" dirty="0"/>
              <a:t>2</a:t>
            </a:r>
            <a:r>
              <a:rPr lang="en-US" sz="2400" dirty="0" smtClean="0"/>
              <a:t> is</a:t>
            </a:r>
          </a:p>
          <a:p>
            <a:r>
              <a:rPr lang="en-US" sz="2400" dirty="0" smtClean="0"/>
              <a:t>$ 4.4 million.</a:t>
            </a:r>
          </a:p>
          <a:p>
            <a:endParaRPr lang="en-US" dirty="0"/>
          </a:p>
        </p:txBody>
      </p:sp>
      <p:sp>
        <p:nvSpPr>
          <p:cNvPr id="6" name="Slide Number Placeholder 5"/>
          <p:cNvSpPr>
            <a:spLocks noGrp="1"/>
          </p:cNvSpPr>
          <p:nvPr>
            <p:ph type="sldNum" sz="quarter" idx="12"/>
          </p:nvPr>
        </p:nvSpPr>
        <p:spPr>
          <a:xfrm>
            <a:off x="0" y="6492875"/>
            <a:ext cx="522514" cy="365125"/>
          </a:xfrm>
        </p:spPr>
        <p:txBody>
          <a:bodyPr/>
          <a:lstStyle/>
          <a:p>
            <a:fld id="{0CB016A6-E42C-4255-9639-BF8CD777F2C2}" type="slidenum">
              <a:rPr lang="en-US" smtClean="0"/>
              <a:pPr/>
              <a:t>84</a:t>
            </a:fld>
            <a:endParaRPr lang="en-US" dirty="0"/>
          </a:p>
        </p:txBody>
      </p:sp>
    </p:spTree>
    <p:extLst>
      <p:ext uri="{BB962C8B-B14F-4D97-AF65-F5344CB8AC3E}">
        <p14:creationId xmlns:p14="http://schemas.microsoft.com/office/powerpoint/2010/main" xmlns="" val="21277632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62352" y="667929"/>
            <a:ext cx="6253162" cy="5738717"/>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 name="Straight Arrow Connector 3"/>
          <p:cNvCxnSpPr/>
          <p:nvPr/>
        </p:nvCxnSpPr>
        <p:spPr bwMode="auto">
          <a:xfrm flipH="1" flipV="1">
            <a:off x="4206240" y="3982886"/>
            <a:ext cx="1280160" cy="1098565"/>
          </a:xfrm>
          <a:prstGeom prst="straightConnector1">
            <a:avLst/>
          </a:prstGeom>
          <a:solidFill>
            <a:schemeClr val="accent1"/>
          </a:solidFill>
          <a:ln w="76200" cap="flat" cmpd="sng" algn="ctr">
            <a:solidFill>
              <a:schemeClr val="tx2">
                <a:lumMod val="75000"/>
              </a:schemeClr>
            </a:solidFill>
            <a:prstDash val="solid"/>
            <a:round/>
            <a:headEnd type="none" w="med" len="med"/>
            <a:tailEnd type="arrow"/>
          </a:ln>
          <a:effectLst/>
        </p:spPr>
      </p:cxnSp>
      <p:cxnSp>
        <p:nvCxnSpPr>
          <p:cNvPr id="8" name="Straight Arrow Connector 7"/>
          <p:cNvCxnSpPr/>
          <p:nvPr/>
        </p:nvCxnSpPr>
        <p:spPr bwMode="auto">
          <a:xfrm flipH="1">
            <a:off x="5410200" y="3579223"/>
            <a:ext cx="1761309" cy="2177"/>
          </a:xfrm>
          <a:prstGeom prst="straightConnector1">
            <a:avLst/>
          </a:prstGeom>
          <a:solidFill>
            <a:schemeClr val="accent1"/>
          </a:solidFill>
          <a:ln w="76200" cap="flat" cmpd="sng" algn="ctr">
            <a:solidFill>
              <a:schemeClr val="tx2">
                <a:lumMod val="75000"/>
              </a:schemeClr>
            </a:solidFill>
            <a:prstDash val="solid"/>
            <a:round/>
            <a:headEnd type="none" w="med" len="med"/>
            <a:tailEnd type="arrow"/>
          </a:ln>
          <a:effectLst/>
        </p:spPr>
      </p:cxnSp>
      <p:cxnSp>
        <p:nvCxnSpPr>
          <p:cNvPr id="9" name="Straight Arrow Connector 8"/>
          <p:cNvCxnSpPr/>
          <p:nvPr/>
        </p:nvCxnSpPr>
        <p:spPr bwMode="auto">
          <a:xfrm flipH="1" flipV="1">
            <a:off x="2646218" y="5257800"/>
            <a:ext cx="1795153" cy="711926"/>
          </a:xfrm>
          <a:prstGeom prst="straightConnector1">
            <a:avLst/>
          </a:prstGeom>
          <a:solidFill>
            <a:schemeClr val="accent1"/>
          </a:solidFill>
          <a:ln w="76200" cap="flat" cmpd="sng" algn="ctr">
            <a:solidFill>
              <a:schemeClr val="tx2">
                <a:lumMod val="75000"/>
              </a:schemeClr>
            </a:solidFill>
            <a:prstDash val="solid"/>
            <a:round/>
            <a:headEnd type="none" w="med" len="med"/>
            <a:tailEnd type="arrow"/>
          </a:ln>
          <a:effectLst/>
        </p:spPr>
      </p:cxnSp>
      <p:sp>
        <p:nvSpPr>
          <p:cNvPr id="7" name="TextBox 6"/>
          <p:cNvSpPr txBox="1"/>
          <p:nvPr/>
        </p:nvSpPr>
        <p:spPr>
          <a:xfrm>
            <a:off x="7072560" y="3294689"/>
            <a:ext cx="1908154" cy="646331"/>
          </a:xfrm>
          <a:prstGeom prst="rect">
            <a:avLst/>
          </a:prstGeom>
          <a:solidFill>
            <a:schemeClr val="bg1">
              <a:lumMod val="85000"/>
            </a:schemeClr>
          </a:solidFill>
        </p:spPr>
        <p:txBody>
          <a:bodyPr wrap="square" rtlCol="0">
            <a:spAutoFit/>
          </a:bodyPr>
          <a:lstStyle/>
          <a:p>
            <a:r>
              <a:rPr lang="en-US" dirty="0" smtClean="0"/>
              <a:t>Percent of roof treated with BMP</a:t>
            </a:r>
            <a:endParaRPr lang="en-US" dirty="0"/>
          </a:p>
        </p:txBody>
      </p:sp>
      <p:sp>
        <p:nvSpPr>
          <p:cNvPr id="13" name="TextBox 12"/>
          <p:cNvSpPr txBox="1"/>
          <p:nvPr/>
        </p:nvSpPr>
        <p:spPr>
          <a:xfrm>
            <a:off x="5533717" y="4865914"/>
            <a:ext cx="2057400" cy="830997"/>
          </a:xfrm>
          <a:prstGeom prst="rect">
            <a:avLst/>
          </a:prstGeom>
          <a:noFill/>
        </p:spPr>
        <p:txBody>
          <a:bodyPr wrap="square" rtlCol="0">
            <a:spAutoFit/>
          </a:bodyPr>
          <a:lstStyle/>
          <a:p>
            <a:r>
              <a:rPr lang="en-US" dirty="0" smtClean="0"/>
              <a:t>Total area of this </a:t>
            </a:r>
            <a:r>
              <a:rPr lang="en-US" dirty="0" err="1" smtClean="0"/>
              <a:t>landuse</a:t>
            </a:r>
            <a:endParaRPr lang="en-US" dirty="0"/>
          </a:p>
        </p:txBody>
      </p:sp>
      <p:sp>
        <p:nvSpPr>
          <p:cNvPr id="14" name="TextBox 13"/>
          <p:cNvSpPr txBox="1"/>
          <p:nvPr/>
        </p:nvSpPr>
        <p:spPr>
          <a:xfrm>
            <a:off x="4520071" y="5852104"/>
            <a:ext cx="4419601" cy="369332"/>
          </a:xfrm>
          <a:prstGeom prst="rect">
            <a:avLst/>
          </a:prstGeom>
          <a:noFill/>
        </p:spPr>
        <p:txBody>
          <a:bodyPr wrap="square" rtlCol="0">
            <a:spAutoFit/>
          </a:bodyPr>
          <a:lstStyle/>
          <a:p>
            <a:r>
              <a:rPr lang="en-US" dirty="0" smtClean="0"/>
              <a:t>Percent of area which is roof</a:t>
            </a:r>
            <a:endParaRPr lang="en-US" dirty="0"/>
          </a:p>
        </p:txBody>
      </p:sp>
      <p:sp>
        <p:nvSpPr>
          <p:cNvPr id="10" name="TextBox 9"/>
          <p:cNvSpPr txBox="1"/>
          <p:nvPr/>
        </p:nvSpPr>
        <p:spPr>
          <a:xfrm>
            <a:off x="16933" y="0"/>
            <a:ext cx="9144000" cy="707886"/>
          </a:xfrm>
          <a:prstGeom prst="rect">
            <a:avLst/>
          </a:prstGeom>
          <a:solidFill>
            <a:schemeClr val="accent1">
              <a:lumMod val="75000"/>
            </a:schemeClr>
          </a:solidFill>
        </p:spPr>
        <p:txBody>
          <a:bodyPr wrap="square" rtlCol="0">
            <a:spAutoFit/>
          </a:bodyPr>
          <a:lstStyle/>
          <a:p>
            <a:pPr algn="ctr"/>
            <a:r>
              <a:rPr lang="en-US" sz="4000" dirty="0" smtClean="0">
                <a:solidFill>
                  <a:srgbClr val="FFFFFF"/>
                </a:solidFill>
              </a:rPr>
              <a:t>Green Roof</a:t>
            </a:r>
            <a:endParaRPr lang="en-US" sz="4000" dirty="0">
              <a:solidFill>
                <a:srgbClr val="FFFFFF"/>
              </a:solidFill>
            </a:endParaRPr>
          </a:p>
        </p:txBody>
      </p:sp>
      <p:sp>
        <p:nvSpPr>
          <p:cNvPr id="12" name="Slide Number Placeholder 11"/>
          <p:cNvSpPr>
            <a:spLocks noGrp="1"/>
          </p:cNvSpPr>
          <p:nvPr>
            <p:ph type="sldNum" sz="quarter" idx="12"/>
          </p:nvPr>
        </p:nvSpPr>
        <p:spPr/>
        <p:txBody>
          <a:bodyPr/>
          <a:lstStyle/>
          <a:p>
            <a:fld id="{0CB016A6-E42C-4255-9639-BF8CD777F2C2}" type="slidenum">
              <a:rPr lang="en-US" smtClean="0"/>
              <a:pPr/>
              <a:t>85</a:t>
            </a:fld>
            <a:endParaRPr lang="en-US" dirty="0"/>
          </a:p>
        </p:txBody>
      </p:sp>
    </p:spTree>
    <p:extLst>
      <p:ext uri="{BB962C8B-B14F-4D97-AF65-F5344CB8AC3E}">
        <p14:creationId xmlns:p14="http://schemas.microsoft.com/office/powerpoint/2010/main" xmlns="" val="19871050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0" y="-11290"/>
            <a:ext cx="9144000" cy="697089"/>
          </a:xfrm>
        </p:spPr>
        <p:txBody>
          <a:bodyPr rtlCol="0">
            <a:noAutofit/>
          </a:bodyPr>
          <a:lstStyle/>
          <a:p>
            <a:pPr eaLnBrk="1" fontAlgn="auto" hangingPunct="1">
              <a:spcAft>
                <a:spcPts val="0"/>
              </a:spcAft>
              <a:defRPr/>
            </a:pPr>
            <a:r>
              <a:rPr lang="en-US" sz="4000" dirty="0" smtClean="0">
                <a:cs typeface="+mj-cs"/>
              </a:rPr>
              <a:t>Rain Barrels</a:t>
            </a:r>
          </a:p>
        </p:txBody>
      </p:sp>
      <p:sp>
        <p:nvSpPr>
          <p:cNvPr id="267267" name="Rectangle 3"/>
          <p:cNvSpPr>
            <a:spLocks noGrp="1" noChangeArrowheads="1"/>
          </p:cNvSpPr>
          <p:nvPr>
            <p:ph type="body" idx="1"/>
          </p:nvPr>
        </p:nvSpPr>
        <p:spPr>
          <a:xfrm>
            <a:off x="533400" y="1295400"/>
            <a:ext cx="8153400" cy="4343400"/>
          </a:xfrm>
        </p:spPr>
        <p:txBody>
          <a:bodyPr rtlCol="0">
            <a:normAutofit lnSpcReduction="10000"/>
          </a:bodyPr>
          <a:lstStyle/>
          <a:p>
            <a:r>
              <a:rPr lang="en-US" sz="2400" dirty="0"/>
              <a:t>Installation of rain barrels and cisterns in residential subdivisions allows harvest of rainfall water for potential reuse. </a:t>
            </a:r>
          </a:p>
          <a:p>
            <a:endParaRPr lang="en-US" sz="2400" dirty="0"/>
          </a:p>
          <a:p>
            <a:r>
              <a:rPr lang="en-US" sz="2400" dirty="0"/>
              <a:t>In many countries with water scarcity problems, especially in developing countries, </a:t>
            </a:r>
            <a:r>
              <a:rPr lang="en-US" sz="2400" dirty="0" smtClean="0"/>
              <a:t>use </a:t>
            </a:r>
            <a:r>
              <a:rPr lang="en-US" sz="2400" dirty="0"/>
              <a:t>of vertical storage systems, tanks, and underground storage structures is a common practice and serves as good water supply reservoirs. </a:t>
            </a:r>
          </a:p>
          <a:p>
            <a:endParaRPr lang="en-US" sz="2400" dirty="0"/>
          </a:p>
          <a:p>
            <a:r>
              <a:rPr lang="en-US" sz="2400" dirty="0" smtClean="0"/>
              <a:t>Value </a:t>
            </a:r>
            <a:r>
              <a:rPr lang="en-US" sz="2400" dirty="0"/>
              <a:t>of runoff CN used to represent rain barrels is 94 and cisterns is 85 for the 4 HSGs (Sample et al., 2001).</a:t>
            </a:r>
          </a:p>
          <a:p>
            <a:pPr eaLnBrk="1" fontAlgn="auto" hangingPunct="1">
              <a:spcAft>
                <a:spcPts val="0"/>
              </a:spcAft>
              <a:defRPr/>
            </a:pPr>
            <a:endParaRPr lang="en-US" sz="2400" dirty="0" smtClean="0">
              <a:latin typeface="Verdana" pitchFamily="34" charset="0"/>
              <a:cs typeface="+mn-cs"/>
            </a:endParaRPr>
          </a:p>
        </p:txBody>
      </p:sp>
      <p:sp>
        <p:nvSpPr>
          <p:cNvPr id="5" name="Slide Number Placeholder 4"/>
          <p:cNvSpPr>
            <a:spLocks noGrp="1"/>
          </p:cNvSpPr>
          <p:nvPr>
            <p:ph type="sldNum" sz="quarter" idx="12"/>
          </p:nvPr>
        </p:nvSpPr>
        <p:spPr>
          <a:xfrm>
            <a:off x="0" y="6492875"/>
            <a:ext cx="548640" cy="365125"/>
          </a:xfrm>
        </p:spPr>
        <p:txBody>
          <a:bodyPr/>
          <a:lstStyle/>
          <a:p>
            <a:fld id="{0CB016A6-E42C-4255-9639-BF8CD777F2C2}" type="slidenum">
              <a:rPr lang="en-US" smtClean="0"/>
              <a:pPr/>
              <a:t>86</a:t>
            </a:fld>
            <a:endParaRPr lang="en-US" dirty="0"/>
          </a:p>
        </p:txBody>
      </p:sp>
    </p:spTree>
    <p:extLst>
      <p:ext uri="{BB962C8B-B14F-4D97-AF65-F5344CB8AC3E}">
        <p14:creationId xmlns:p14="http://schemas.microsoft.com/office/powerpoint/2010/main" xmlns="" val="34413930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0" y="-11290"/>
            <a:ext cx="9144000" cy="697089"/>
          </a:xfrm>
        </p:spPr>
        <p:txBody>
          <a:bodyPr rtlCol="0">
            <a:noAutofit/>
          </a:bodyPr>
          <a:lstStyle/>
          <a:p>
            <a:pPr eaLnBrk="1" fontAlgn="auto" hangingPunct="1">
              <a:spcAft>
                <a:spcPts val="0"/>
              </a:spcAft>
              <a:defRPr/>
            </a:pPr>
            <a:r>
              <a:rPr lang="en-US" sz="4000" dirty="0" smtClean="0">
                <a:cs typeface="+mj-cs"/>
              </a:rPr>
              <a:t>L-THIA LID: Lot Level Screening Tool</a:t>
            </a:r>
          </a:p>
        </p:txBody>
      </p:sp>
      <p:sp>
        <p:nvSpPr>
          <p:cNvPr id="267267" name="Rectangle 3"/>
          <p:cNvSpPr>
            <a:spLocks noGrp="1" noChangeArrowheads="1"/>
          </p:cNvSpPr>
          <p:nvPr>
            <p:ph type="body" idx="1"/>
          </p:nvPr>
        </p:nvSpPr>
        <p:spPr>
          <a:xfrm>
            <a:off x="0" y="762000"/>
            <a:ext cx="4572000" cy="4343400"/>
          </a:xfrm>
        </p:spPr>
        <p:txBody>
          <a:bodyPr rtlCol="0">
            <a:normAutofit fontScale="92500" lnSpcReduction="20000"/>
          </a:bodyPr>
          <a:lstStyle/>
          <a:p>
            <a:r>
              <a:rPr lang="en-US" sz="2400" dirty="0"/>
              <a:t>For a median price barrel assume $200 each; </a:t>
            </a:r>
          </a:p>
          <a:p>
            <a:endParaRPr lang="en-US" sz="2400" dirty="0"/>
          </a:p>
          <a:p>
            <a:r>
              <a:rPr lang="en-US" sz="2400" dirty="0"/>
              <a:t>The model assumes one per homeowner. </a:t>
            </a:r>
          </a:p>
          <a:p>
            <a:endParaRPr lang="en-US" sz="2400" dirty="0"/>
          </a:p>
          <a:p>
            <a:r>
              <a:rPr lang="en-US" sz="2400" dirty="0"/>
              <a:t>High density residential 1/8 acre lot land use would require 8 barrels per acre if practice is 100%; 4 barrels /ac at 50%.</a:t>
            </a:r>
          </a:p>
          <a:p>
            <a:endParaRPr lang="en-US" sz="2400" dirty="0"/>
          </a:p>
          <a:p>
            <a:r>
              <a:rPr lang="en-US" sz="2400" dirty="0"/>
              <a:t>$ 1600 </a:t>
            </a:r>
            <a:r>
              <a:rPr lang="en-US" sz="2400" b="1" dirty="0"/>
              <a:t>per acre </a:t>
            </a:r>
            <a:r>
              <a:rPr lang="en-US" sz="2400" dirty="0"/>
              <a:t>of 1/8 acre lot residential </a:t>
            </a:r>
            <a:r>
              <a:rPr lang="en-US" sz="2400" dirty="0" err="1"/>
              <a:t>landuse</a:t>
            </a:r>
            <a:r>
              <a:rPr lang="en-US" sz="2400" dirty="0"/>
              <a:t> at 100% LID.</a:t>
            </a:r>
          </a:p>
          <a:p>
            <a:pPr eaLnBrk="1" fontAlgn="auto" hangingPunct="1">
              <a:spcAft>
                <a:spcPts val="0"/>
              </a:spcAft>
              <a:defRPr/>
            </a:pPr>
            <a:endParaRPr lang="en-US" sz="2400" dirty="0" smtClean="0">
              <a:latin typeface="Verdana" pitchFamily="34" charset="0"/>
              <a:cs typeface="+mn-cs"/>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2525" y="685800"/>
            <a:ext cx="4181475" cy="5476875"/>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0" y="5331678"/>
            <a:ext cx="4648200" cy="646331"/>
          </a:xfrm>
          <a:prstGeom prst="rect">
            <a:avLst/>
          </a:prstGeom>
          <a:solidFill>
            <a:srgbClr val="FFC000"/>
          </a:solidFill>
        </p:spPr>
        <p:txBody>
          <a:bodyPr wrap="square" rtlCol="0">
            <a:spAutoFit/>
          </a:bodyPr>
          <a:lstStyle/>
          <a:p>
            <a:r>
              <a:rPr lang="en-US" dirty="0"/>
              <a:t>Rain Barrels may be installed by volunteers or professionals, so costs vary. </a:t>
            </a:r>
          </a:p>
        </p:txBody>
      </p:sp>
      <p:sp>
        <p:nvSpPr>
          <p:cNvPr id="7" name="Slide Number Placeholder 6"/>
          <p:cNvSpPr>
            <a:spLocks noGrp="1"/>
          </p:cNvSpPr>
          <p:nvPr>
            <p:ph type="sldNum" sz="quarter" idx="12"/>
          </p:nvPr>
        </p:nvSpPr>
        <p:spPr/>
        <p:txBody>
          <a:bodyPr/>
          <a:lstStyle/>
          <a:p>
            <a:fld id="{0CB016A6-E42C-4255-9639-BF8CD777F2C2}" type="slidenum">
              <a:rPr lang="en-US" smtClean="0"/>
              <a:pPr/>
              <a:t>87</a:t>
            </a:fld>
            <a:endParaRPr lang="en-US" dirty="0"/>
          </a:p>
        </p:txBody>
      </p:sp>
    </p:spTree>
    <p:extLst>
      <p:ext uri="{BB962C8B-B14F-4D97-AF65-F5344CB8AC3E}">
        <p14:creationId xmlns:p14="http://schemas.microsoft.com/office/powerpoint/2010/main" xmlns="" val="344139301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0" y="-11290"/>
            <a:ext cx="9144000" cy="697089"/>
          </a:xfrm>
        </p:spPr>
        <p:txBody>
          <a:bodyPr rtlCol="0">
            <a:noAutofit/>
          </a:bodyPr>
          <a:lstStyle/>
          <a:p>
            <a:pPr eaLnBrk="1" fontAlgn="auto" hangingPunct="1">
              <a:spcAft>
                <a:spcPts val="0"/>
              </a:spcAft>
              <a:defRPr/>
            </a:pPr>
            <a:r>
              <a:rPr lang="en-US" sz="4000" dirty="0" smtClean="0">
                <a:cs typeface="+mj-cs"/>
              </a:rPr>
              <a:t>L-THIA LID: Lot Level Screening Tool</a:t>
            </a:r>
          </a:p>
        </p:txBody>
      </p:sp>
      <p:sp>
        <p:nvSpPr>
          <p:cNvPr id="267267" name="Rectangle 3"/>
          <p:cNvSpPr>
            <a:spLocks noGrp="1" noChangeArrowheads="1"/>
          </p:cNvSpPr>
          <p:nvPr>
            <p:ph type="body" idx="1"/>
          </p:nvPr>
        </p:nvSpPr>
        <p:spPr>
          <a:xfrm>
            <a:off x="533400" y="1295400"/>
            <a:ext cx="8153400" cy="4343400"/>
          </a:xfrm>
        </p:spPr>
        <p:txBody>
          <a:bodyPr rtlCol="0">
            <a:normAutofit fontScale="92500" lnSpcReduction="10000"/>
          </a:bodyPr>
          <a:lstStyle/>
          <a:p>
            <a:pPr algn="ctr" eaLnBrk="1" fontAlgn="auto" hangingPunct="1">
              <a:spcAft>
                <a:spcPts val="0"/>
              </a:spcAft>
              <a:buFont typeface="Wingdings" pitchFamily="2" charset="2"/>
              <a:buNone/>
              <a:defRPr/>
            </a:pPr>
            <a:r>
              <a:rPr lang="en-US" altLang="ko-KR" sz="2000" dirty="0" smtClean="0">
                <a:latin typeface="Verdana" pitchFamily="34" charset="0"/>
                <a:cs typeface="Times New Roman" pitchFamily="18" charset="0"/>
              </a:rPr>
              <a:t>Application: </a:t>
            </a:r>
            <a:r>
              <a:rPr lang="en-US" altLang="ko-KR" sz="2000" i="1" dirty="0" smtClean="0">
                <a:latin typeface="Verdana" pitchFamily="34" charset="0"/>
                <a:cs typeface="Times New Roman" pitchFamily="18" charset="0"/>
              </a:rPr>
              <a:t>Target preliminary goals by </a:t>
            </a:r>
          </a:p>
          <a:p>
            <a:pPr algn="ctr" eaLnBrk="1" fontAlgn="auto" hangingPunct="1">
              <a:spcAft>
                <a:spcPts val="0"/>
              </a:spcAft>
              <a:buFont typeface="Wingdings" pitchFamily="2" charset="2"/>
              <a:buNone/>
              <a:defRPr/>
            </a:pPr>
            <a:r>
              <a:rPr lang="en-US" altLang="ko-KR" sz="2000" i="1" dirty="0" smtClean="0">
                <a:latin typeface="Verdana" pitchFamily="34" charset="0"/>
                <a:cs typeface="Times New Roman" pitchFamily="18" charset="0"/>
              </a:rPr>
              <a:t>adjusting lot level features</a:t>
            </a:r>
          </a:p>
          <a:p>
            <a:pPr algn="ctr" eaLnBrk="1" fontAlgn="auto" hangingPunct="1">
              <a:spcAft>
                <a:spcPts val="0"/>
              </a:spcAft>
              <a:buFont typeface="Wingdings" pitchFamily="2" charset="2"/>
              <a:buNone/>
              <a:defRPr/>
            </a:pPr>
            <a:endParaRPr lang="en-US" altLang="ko-KR" sz="800" i="1" u="sng" dirty="0" smtClean="0">
              <a:effectLst>
                <a:outerShdw blurRad="38100" dist="38100" dir="2700000" algn="tl">
                  <a:srgbClr val="000000"/>
                </a:outerShdw>
              </a:effectLst>
              <a:latin typeface="Verdana" pitchFamily="34" charset="0"/>
              <a:cs typeface="Times New Roman" pitchFamily="18" charset="0"/>
            </a:endParaRPr>
          </a:p>
          <a:p>
            <a:pPr eaLnBrk="1" fontAlgn="auto" hangingPunct="1">
              <a:spcAft>
                <a:spcPts val="0"/>
              </a:spcAft>
              <a:defRPr/>
            </a:pPr>
            <a:r>
              <a:rPr lang="en-US" sz="2400" dirty="0" smtClean="0">
                <a:cs typeface="+mn-cs"/>
              </a:rPr>
              <a:t>Site Design &amp; Development preparation</a:t>
            </a:r>
          </a:p>
          <a:p>
            <a:pPr lvl="1" eaLnBrk="1" fontAlgn="auto" hangingPunct="1">
              <a:spcAft>
                <a:spcPts val="0"/>
              </a:spcAft>
              <a:defRPr/>
            </a:pPr>
            <a:r>
              <a:rPr lang="en-US" sz="1800" dirty="0" smtClean="0"/>
              <a:t>Narrowing impervious areas (sidewalks, driveways, roads)</a:t>
            </a:r>
          </a:p>
          <a:p>
            <a:pPr lvl="1" eaLnBrk="1" fontAlgn="auto" hangingPunct="1">
              <a:spcAft>
                <a:spcPts val="0"/>
              </a:spcAft>
              <a:defRPr/>
            </a:pPr>
            <a:r>
              <a:rPr lang="en-US" sz="1800" dirty="0" smtClean="0"/>
              <a:t>Natural resource preservation</a:t>
            </a:r>
          </a:p>
          <a:p>
            <a:pPr lvl="1" eaLnBrk="1" fontAlgn="auto" hangingPunct="1">
              <a:spcAft>
                <a:spcPts val="0"/>
              </a:spcAft>
              <a:defRPr/>
            </a:pPr>
            <a:r>
              <a:rPr lang="en-US" sz="1800" dirty="0" smtClean="0"/>
              <a:t>Heavy equipment use </a:t>
            </a:r>
            <a:r>
              <a:rPr lang="en-US" sz="1800" dirty="0" smtClean="0">
                <a:sym typeface="Wingdings" pitchFamily="2" charset="2"/>
              </a:rPr>
              <a:t> compaction	</a:t>
            </a:r>
          </a:p>
          <a:p>
            <a:pPr lvl="1" eaLnBrk="1" fontAlgn="auto" hangingPunct="1">
              <a:spcAft>
                <a:spcPts val="0"/>
              </a:spcAft>
              <a:defRPr/>
            </a:pPr>
            <a:r>
              <a:rPr lang="en-US" sz="1800" dirty="0" smtClean="0">
                <a:sym typeface="Wingdings" pitchFamily="2" charset="2"/>
              </a:rPr>
              <a:t>Permeable paving materials</a:t>
            </a:r>
          </a:p>
          <a:p>
            <a:pPr lvl="1" eaLnBrk="1" fontAlgn="auto" hangingPunct="1">
              <a:spcAft>
                <a:spcPts val="0"/>
              </a:spcAft>
              <a:defRPr/>
            </a:pPr>
            <a:r>
              <a:rPr lang="en-US" sz="1800" dirty="0" smtClean="0">
                <a:sym typeface="Wingdings" pitchFamily="2" charset="2"/>
              </a:rPr>
              <a:t>Vegetative roof systems</a:t>
            </a:r>
          </a:p>
          <a:p>
            <a:pPr eaLnBrk="1" fontAlgn="auto" hangingPunct="1">
              <a:spcAft>
                <a:spcPts val="0"/>
              </a:spcAft>
              <a:defRPr/>
            </a:pPr>
            <a:r>
              <a:rPr lang="en-US" sz="2600" dirty="0" smtClean="0">
                <a:cs typeface="+mn-cs"/>
                <a:sym typeface="Wingdings" pitchFamily="2" charset="2"/>
              </a:rPr>
              <a:t>Bioretention cells</a:t>
            </a:r>
          </a:p>
          <a:p>
            <a:pPr eaLnBrk="1" fontAlgn="auto" hangingPunct="1">
              <a:spcAft>
                <a:spcPts val="0"/>
              </a:spcAft>
              <a:defRPr/>
            </a:pPr>
            <a:r>
              <a:rPr lang="en-US" sz="2600" dirty="0" smtClean="0">
                <a:cs typeface="+mn-cs"/>
                <a:sym typeface="Wingdings" pitchFamily="2" charset="2"/>
              </a:rPr>
              <a:t>Vegetated swales /Filter strips</a:t>
            </a:r>
          </a:p>
          <a:p>
            <a:pPr eaLnBrk="1" fontAlgn="auto" hangingPunct="1">
              <a:spcAft>
                <a:spcPts val="0"/>
              </a:spcAft>
              <a:defRPr/>
            </a:pPr>
            <a:r>
              <a:rPr lang="en-US" sz="2600" dirty="0" smtClean="0">
                <a:cs typeface="+mn-cs"/>
                <a:sym typeface="Wingdings" pitchFamily="2" charset="2"/>
              </a:rPr>
              <a:t>Rain barrels</a:t>
            </a:r>
          </a:p>
          <a:p>
            <a:pPr eaLnBrk="1" fontAlgn="auto" hangingPunct="1">
              <a:spcAft>
                <a:spcPts val="0"/>
              </a:spcAft>
              <a:defRPr/>
            </a:pPr>
            <a:r>
              <a:rPr lang="en-US" sz="2600" dirty="0" smtClean="0">
                <a:cs typeface="+mn-cs"/>
                <a:sym typeface="Wingdings" pitchFamily="2" charset="2"/>
              </a:rPr>
              <a:t>Disconnect impervious areas</a:t>
            </a:r>
          </a:p>
          <a:p>
            <a:pPr eaLnBrk="1" fontAlgn="auto" hangingPunct="1">
              <a:spcAft>
                <a:spcPts val="0"/>
              </a:spcAft>
              <a:defRPr/>
            </a:pPr>
            <a:endParaRPr lang="en-US" sz="2400" dirty="0" smtClean="0">
              <a:latin typeface="Verdana" pitchFamily="34" charset="0"/>
              <a:cs typeface="+mn-cs"/>
            </a:endParaRPr>
          </a:p>
        </p:txBody>
      </p:sp>
      <p:sp>
        <p:nvSpPr>
          <p:cNvPr id="5" name="Slide Number Placeholder 4"/>
          <p:cNvSpPr>
            <a:spLocks noGrp="1"/>
          </p:cNvSpPr>
          <p:nvPr>
            <p:ph type="sldNum" sz="quarter" idx="12"/>
          </p:nvPr>
        </p:nvSpPr>
        <p:spPr/>
        <p:txBody>
          <a:bodyPr/>
          <a:lstStyle/>
          <a:p>
            <a:fld id="{0CB016A6-E42C-4255-9639-BF8CD777F2C2}" type="slidenum">
              <a:rPr lang="en-US" smtClean="0"/>
              <a:pPr/>
              <a:t>88</a:t>
            </a:fld>
            <a:endParaRPr lang="en-US" dirty="0"/>
          </a:p>
        </p:txBody>
      </p:sp>
    </p:spTree>
    <p:extLst>
      <p:ext uri="{BB962C8B-B14F-4D97-AF65-F5344CB8AC3E}">
        <p14:creationId xmlns:p14="http://schemas.microsoft.com/office/powerpoint/2010/main" xmlns="" val="145540405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3749" y="762000"/>
            <a:ext cx="8573984" cy="4832092"/>
          </a:xfrm>
          <a:prstGeom prst="rect">
            <a:avLst/>
          </a:prstGeom>
          <a:solidFill>
            <a:schemeClr val="bg1">
              <a:lumMod val="85000"/>
            </a:schemeClr>
          </a:solidFill>
          <a:ln>
            <a:solidFill>
              <a:schemeClr val="tx2">
                <a:lumMod val="75000"/>
              </a:schemeClr>
            </a:solidFill>
          </a:ln>
        </p:spPr>
        <p:txBody>
          <a:bodyPr wrap="square">
            <a:spAutoFit/>
          </a:bodyPr>
          <a:lstStyle/>
          <a:p>
            <a:r>
              <a:rPr lang="en-US" sz="2400" b="1" dirty="0" err="1"/>
              <a:t>Bioretention</a:t>
            </a:r>
            <a:r>
              <a:rPr lang="en-US" sz="2400" b="1" dirty="0"/>
              <a:t> </a:t>
            </a:r>
            <a:r>
              <a:rPr lang="en-US" sz="2400" b="1" dirty="0" smtClean="0"/>
              <a:t>Systems</a:t>
            </a:r>
          </a:p>
          <a:p>
            <a:endParaRPr lang="en-US" sz="2400" dirty="0"/>
          </a:p>
          <a:p>
            <a:r>
              <a:rPr lang="en-US" sz="2000" dirty="0" err="1"/>
              <a:t>Bioretention</a:t>
            </a:r>
            <a:r>
              <a:rPr lang="en-US" sz="2000" dirty="0"/>
              <a:t> systems consist of shallow depressions designed for holding </a:t>
            </a:r>
            <a:r>
              <a:rPr lang="en-US" sz="2000" dirty="0" err="1"/>
              <a:t>stormwater</a:t>
            </a:r>
            <a:r>
              <a:rPr lang="en-US" sz="2000" dirty="0"/>
              <a:t> runoff from impervious surfaces such as parking lots, rooftops, sidewalks, and drive ways. </a:t>
            </a:r>
            <a:endParaRPr lang="en-US" sz="2000" dirty="0" smtClean="0"/>
          </a:p>
          <a:p>
            <a:endParaRPr lang="en-US" sz="2000" dirty="0" smtClean="0"/>
          </a:p>
          <a:p>
            <a:r>
              <a:rPr lang="en-US" sz="2000" dirty="0" smtClean="0"/>
              <a:t>They </a:t>
            </a:r>
            <a:r>
              <a:rPr lang="en-US" sz="2000" dirty="0"/>
              <a:t>promote infiltration by allowing rain water to soak into the ground, thus reducing runoff that can potentially enter </a:t>
            </a:r>
            <a:r>
              <a:rPr lang="en-US" sz="2000" dirty="0" err="1"/>
              <a:t>stormwater</a:t>
            </a:r>
            <a:r>
              <a:rPr lang="en-US" sz="2000" dirty="0"/>
              <a:t> systems. </a:t>
            </a:r>
            <a:endParaRPr lang="en-US" sz="2000" dirty="0" smtClean="0"/>
          </a:p>
          <a:p>
            <a:endParaRPr lang="en-US" sz="2000" dirty="0"/>
          </a:p>
          <a:p>
            <a:r>
              <a:rPr lang="en-US" sz="2000" dirty="0" err="1" smtClean="0"/>
              <a:t>Bioretention</a:t>
            </a:r>
            <a:r>
              <a:rPr lang="en-US" sz="2000" dirty="0" smtClean="0"/>
              <a:t> </a:t>
            </a:r>
            <a:r>
              <a:rPr lang="en-US" sz="2000" dirty="0"/>
              <a:t>systems also support runoff filtration for water quality improvement with planted non-invasive vegetation. </a:t>
            </a:r>
            <a:endParaRPr lang="en-US" sz="2000" dirty="0" smtClean="0"/>
          </a:p>
          <a:p>
            <a:endParaRPr lang="en-US" sz="2000" dirty="0" smtClean="0"/>
          </a:p>
          <a:p>
            <a:r>
              <a:rPr lang="en-US" sz="2000" dirty="0" smtClean="0"/>
              <a:t>Values </a:t>
            </a:r>
            <a:r>
              <a:rPr lang="en-US" sz="2000" dirty="0"/>
              <a:t>of runoff CN used to represent hydrologic benefits of </a:t>
            </a:r>
            <a:r>
              <a:rPr lang="en-US" sz="2000" dirty="0" err="1"/>
              <a:t>bioretention</a:t>
            </a:r>
            <a:r>
              <a:rPr lang="en-US" sz="2000" dirty="0"/>
              <a:t> systems are 35, 51, 63, and 70 for Hydrologic Soil Group (HSG) A, B, C, and D, respectively.</a:t>
            </a:r>
          </a:p>
        </p:txBody>
      </p:sp>
      <p:sp>
        <p:nvSpPr>
          <p:cNvPr id="4" name="Slide Number Placeholder 3"/>
          <p:cNvSpPr>
            <a:spLocks noGrp="1"/>
          </p:cNvSpPr>
          <p:nvPr>
            <p:ph type="sldNum" sz="quarter" idx="12"/>
          </p:nvPr>
        </p:nvSpPr>
        <p:spPr/>
        <p:txBody>
          <a:bodyPr/>
          <a:lstStyle/>
          <a:p>
            <a:fld id="{0CB016A6-E42C-4255-9639-BF8CD777F2C2}" type="slidenum">
              <a:rPr lang="en-US" smtClean="0"/>
              <a:pPr/>
              <a:t>89</a:t>
            </a:fld>
            <a:endParaRPr lang="en-US" dirty="0"/>
          </a:p>
        </p:txBody>
      </p:sp>
    </p:spTree>
    <p:extLst>
      <p:ext uri="{BB962C8B-B14F-4D97-AF65-F5344CB8AC3E}">
        <p14:creationId xmlns:p14="http://schemas.microsoft.com/office/powerpoint/2010/main" xmlns="" val="23647799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Digital Watershed</a:t>
            </a:r>
            <a:endParaRPr lang="en-US" dirty="0"/>
          </a:p>
        </p:txBody>
      </p:sp>
      <p:sp>
        <p:nvSpPr>
          <p:cNvPr id="5" name="Slide Number Placeholder 4"/>
          <p:cNvSpPr>
            <a:spLocks noGrp="1"/>
          </p:cNvSpPr>
          <p:nvPr>
            <p:ph type="sldNum" sz="quarter" idx="12"/>
          </p:nvPr>
        </p:nvSpPr>
        <p:spPr/>
        <p:txBody>
          <a:bodyPr/>
          <a:lstStyle/>
          <a:p>
            <a:fld id="{0CB016A6-E42C-4255-9639-BF8CD777F2C2}" type="slidenum">
              <a:rPr lang="en-US" smtClean="0"/>
              <a:pPr/>
              <a:t>9</a:t>
            </a:fld>
            <a:endParaRPr lang="en-US"/>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a:stretch/>
        </p:blipFill>
        <p:spPr bwMode="auto">
          <a:xfrm>
            <a:off x="533400" y="914400"/>
            <a:ext cx="7904628" cy="3643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ontent Placeholder 3"/>
          <p:cNvSpPr>
            <a:spLocks noGrp="1"/>
          </p:cNvSpPr>
          <p:nvPr>
            <p:ph idx="1"/>
          </p:nvPr>
        </p:nvSpPr>
        <p:spPr>
          <a:xfrm>
            <a:off x="381000" y="4495800"/>
            <a:ext cx="8229600" cy="1828800"/>
          </a:xfrm>
        </p:spPr>
        <p:txBody>
          <a:bodyPr/>
          <a:lstStyle/>
          <a:p>
            <a:r>
              <a:rPr lang="en-US" sz="2000" dirty="0" smtClean="0"/>
              <a:t>Centralized </a:t>
            </a:r>
            <a:r>
              <a:rPr lang="en-US" sz="2000" dirty="0"/>
              <a:t>information repository </a:t>
            </a:r>
            <a:r>
              <a:rPr lang="en-US" sz="2000" dirty="0" smtClean="0"/>
              <a:t>&amp; computing center for U.S. watersheds</a:t>
            </a:r>
          </a:p>
          <a:p>
            <a:r>
              <a:rPr lang="en-US" sz="2000" dirty="0" smtClean="0"/>
              <a:t>Links MSU, Purdue and EPA tools and data</a:t>
            </a:r>
          </a:p>
          <a:p>
            <a:r>
              <a:rPr lang="en-US" sz="2000" dirty="0" smtClean="0"/>
              <a:t>Helps facilitate local land and water resource mgmt/planning</a:t>
            </a:r>
          </a:p>
          <a:p>
            <a:r>
              <a:rPr lang="en-US" sz="2000" dirty="0" smtClean="0"/>
              <a:t>Accessed at www.iwr.msu.edu/dw</a:t>
            </a:r>
            <a:endParaRPr lang="en-US" sz="2400" dirty="0" smtClean="0"/>
          </a:p>
        </p:txBody>
      </p:sp>
    </p:spTree>
    <p:extLst>
      <p:ext uri="{BB962C8B-B14F-4D97-AF65-F5344CB8AC3E}">
        <p14:creationId xmlns:p14="http://schemas.microsoft.com/office/powerpoint/2010/main" xmlns="" val="10727456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50656" y="483325"/>
            <a:ext cx="4143375" cy="5191125"/>
          </a:xfrm>
          <a:prstGeom prst="rect">
            <a:avLst/>
          </a:prstGeom>
          <a:noFill/>
          <a:ln>
            <a:solidFill>
              <a:schemeClr val="tx2">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57200" y="914400"/>
            <a:ext cx="4114800" cy="4524315"/>
          </a:xfrm>
          <a:prstGeom prst="rect">
            <a:avLst/>
          </a:prstGeom>
          <a:solidFill>
            <a:schemeClr val="bg1">
              <a:lumMod val="85000"/>
            </a:schemeClr>
          </a:solidFill>
          <a:ln>
            <a:solidFill>
              <a:schemeClr val="tx1"/>
            </a:solidFill>
          </a:ln>
        </p:spPr>
        <p:txBody>
          <a:bodyPr wrap="square" rtlCol="0">
            <a:spAutoFit/>
          </a:bodyPr>
          <a:lstStyle/>
          <a:p>
            <a:r>
              <a:rPr lang="en-US" sz="2400" dirty="0" smtClean="0"/>
              <a:t>Design of </a:t>
            </a:r>
            <a:r>
              <a:rPr lang="en-US" sz="2400" dirty="0" err="1" smtClean="0"/>
              <a:t>bioretention</a:t>
            </a:r>
            <a:r>
              <a:rPr lang="en-US" sz="2400" dirty="0" smtClean="0"/>
              <a:t> systems is very site-specific.</a:t>
            </a:r>
          </a:p>
          <a:p>
            <a:endParaRPr lang="en-US" sz="2400" dirty="0"/>
          </a:p>
          <a:p>
            <a:r>
              <a:rPr lang="en-US" sz="2400" dirty="0" smtClean="0"/>
              <a:t>L-THIA LID practice is applied as a benefit (to the curve number) for the entire area. </a:t>
            </a:r>
          </a:p>
          <a:p>
            <a:endParaRPr lang="en-US" sz="2400" dirty="0" smtClean="0"/>
          </a:p>
          <a:p>
            <a:r>
              <a:rPr lang="en-US" sz="2400" dirty="0" smtClean="0"/>
              <a:t>LID size is generalized and assumed to be adequate. A typical size (for cost estimates) for a residential lot could be 100 ft</a:t>
            </a:r>
            <a:r>
              <a:rPr lang="en-US" sz="2400" baseline="30000" dirty="0" smtClean="0"/>
              <a:t>2</a:t>
            </a:r>
            <a:r>
              <a:rPr lang="en-US" sz="2400" dirty="0" smtClean="0"/>
              <a:t>.</a:t>
            </a:r>
          </a:p>
        </p:txBody>
      </p:sp>
      <p:sp>
        <p:nvSpPr>
          <p:cNvPr id="7" name="Slide Number Placeholder 6"/>
          <p:cNvSpPr>
            <a:spLocks noGrp="1"/>
          </p:cNvSpPr>
          <p:nvPr>
            <p:ph type="sldNum" sz="quarter" idx="12"/>
          </p:nvPr>
        </p:nvSpPr>
        <p:spPr/>
        <p:txBody>
          <a:bodyPr/>
          <a:lstStyle/>
          <a:p>
            <a:fld id="{0CB016A6-E42C-4255-9639-BF8CD777F2C2}" type="slidenum">
              <a:rPr lang="en-US" smtClean="0"/>
              <a:pPr/>
              <a:t>90</a:t>
            </a:fld>
            <a:endParaRPr lang="en-US" dirty="0"/>
          </a:p>
        </p:txBody>
      </p:sp>
    </p:spTree>
    <p:extLst>
      <p:ext uri="{BB962C8B-B14F-4D97-AF65-F5344CB8AC3E}">
        <p14:creationId xmlns:p14="http://schemas.microsoft.com/office/powerpoint/2010/main" xmlns="" val="28483325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0"/>
            <a:ext cx="9144000" cy="762000"/>
          </a:xfrm>
        </p:spPr>
        <p:txBody>
          <a:bodyPr/>
          <a:lstStyle/>
          <a:p>
            <a:r>
              <a:rPr lang="en-US" sz="4000" dirty="0" smtClean="0"/>
              <a:t>Using L-THIA LID Lot Level</a:t>
            </a:r>
          </a:p>
        </p:txBody>
      </p:sp>
      <p:pic>
        <p:nvPicPr>
          <p:cNvPr id="49156" name="Picture 5"/>
          <p:cNvPicPr>
            <a:picLocks noChangeAspect="1" noChangeArrowheads="1"/>
          </p:cNvPicPr>
          <p:nvPr/>
        </p:nvPicPr>
        <p:blipFill>
          <a:blip r:embed="rId3" cstate="print"/>
          <a:srcRect l="24300" t="8594" r="23988" b="47656"/>
          <a:stretch>
            <a:fillRect/>
          </a:stretch>
        </p:blipFill>
        <p:spPr bwMode="auto">
          <a:xfrm>
            <a:off x="483325" y="873034"/>
            <a:ext cx="8077200" cy="5449888"/>
          </a:xfrm>
          <a:prstGeom prst="rect">
            <a:avLst/>
          </a:prstGeom>
          <a:noFill/>
          <a:ln w="9525">
            <a:solidFill>
              <a:schemeClr val="tx2">
                <a:lumMod val="75000"/>
              </a:schemeClr>
            </a:solidFill>
            <a:miter lim="800000"/>
            <a:headEnd/>
            <a:tailEnd/>
          </a:ln>
        </p:spPr>
      </p:pic>
      <p:sp>
        <p:nvSpPr>
          <p:cNvPr id="49157" name="Content Placeholder 9"/>
          <p:cNvSpPr>
            <a:spLocks noGrp="1"/>
          </p:cNvSpPr>
          <p:nvPr>
            <p:ph idx="1"/>
          </p:nvPr>
        </p:nvSpPr>
        <p:spPr>
          <a:xfrm>
            <a:off x="1066800" y="1524000"/>
            <a:ext cx="6324600" cy="1524000"/>
          </a:xfrm>
        </p:spPr>
        <p:txBody>
          <a:bodyPr/>
          <a:lstStyle/>
          <a:p>
            <a:r>
              <a:rPr lang="en-US" sz="2000" b="1" smtClean="0"/>
              <a:t>Reduce street width from 26ft. to 18ft.</a:t>
            </a:r>
          </a:p>
          <a:p>
            <a:r>
              <a:rPr lang="en-US" sz="2000" b="1" smtClean="0"/>
              <a:t>Rain barrels for Residential</a:t>
            </a:r>
          </a:p>
          <a:p>
            <a:r>
              <a:rPr lang="en-US" sz="2000" b="1" smtClean="0"/>
              <a:t>Green Roofs for Commercial</a:t>
            </a:r>
          </a:p>
          <a:p>
            <a:r>
              <a:rPr lang="en-US" sz="2000" b="1" smtClean="0"/>
              <a:t>Bioretention/Raingardens</a:t>
            </a:r>
          </a:p>
          <a:p>
            <a:endParaRPr lang="en-US" b="1" smtClean="0"/>
          </a:p>
        </p:txBody>
      </p:sp>
      <p:sp>
        <p:nvSpPr>
          <p:cNvPr id="49158" name="TextBox 11"/>
          <p:cNvSpPr txBox="1">
            <a:spLocks noChangeArrowheads="1"/>
          </p:cNvSpPr>
          <p:nvPr/>
        </p:nvSpPr>
        <p:spPr bwMode="auto">
          <a:xfrm>
            <a:off x="1371600" y="3352800"/>
            <a:ext cx="5638800" cy="461963"/>
          </a:xfrm>
          <a:prstGeom prst="rect">
            <a:avLst/>
          </a:prstGeom>
          <a:noFill/>
          <a:ln w="9525">
            <a:noFill/>
            <a:miter lim="800000"/>
            <a:headEnd/>
            <a:tailEnd/>
          </a:ln>
        </p:spPr>
        <p:txBody>
          <a:bodyPr>
            <a:spAutoFit/>
          </a:bodyPr>
          <a:lstStyle/>
          <a:p>
            <a:r>
              <a:rPr lang="en-US"/>
              <a:t>Reduces Post-developed runoff by </a:t>
            </a:r>
            <a:r>
              <a:rPr lang="en-US" b="1" u="sng"/>
              <a:t>46%</a:t>
            </a:r>
          </a:p>
        </p:txBody>
      </p:sp>
      <p:sp>
        <p:nvSpPr>
          <p:cNvPr id="8" name="Slide Number Placeholder 7"/>
          <p:cNvSpPr>
            <a:spLocks noGrp="1"/>
          </p:cNvSpPr>
          <p:nvPr>
            <p:ph type="sldNum" sz="quarter" idx="12"/>
          </p:nvPr>
        </p:nvSpPr>
        <p:spPr/>
        <p:txBody>
          <a:bodyPr/>
          <a:lstStyle/>
          <a:p>
            <a:fld id="{0CB016A6-E42C-4255-9639-BF8CD777F2C2}" type="slidenum">
              <a:rPr lang="en-US" smtClean="0"/>
              <a:pPr/>
              <a:t>91</a:t>
            </a:fld>
            <a:endParaRPr lang="en-US" dirty="0"/>
          </a:p>
        </p:txBody>
      </p:sp>
    </p:spTree>
    <p:extLst>
      <p:ext uri="{BB962C8B-B14F-4D97-AF65-F5344CB8AC3E}">
        <p14:creationId xmlns:p14="http://schemas.microsoft.com/office/powerpoint/2010/main" xmlns="" val="28856753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0"/>
            <a:ext cx="9144000" cy="762000"/>
          </a:xfrm>
        </p:spPr>
        <p:txBody>
          <a:bodyPr/>
          <a:lstStyle/>
          <a:p>
            <a:r>
              <a:rPr lang="en-US" dirty="0" smtClean="0"/>
              <a:t>Design Summary</a:t>
            </a:r>
          </a:p>
        </p:txBody>
      </p:sp>
      <p:sp>
        <p:nvSpPr>
          <p:cNvPr id="50179" name="Content Placeholder 2"/>
          <p:cNvSpPr>
            <a:spLocks noGrp="1"/>
          </p:cNvSpPr>
          <p:nvPr>
            <p:ph idx="1"/>
          </p:nvPr>
        </p:nvSpPr>
        <p:spPr>
          <a:xfrm>
            <a:off x="631372" y="1066800"/>
            <a:ext cx="8077200" cy="5029200"/>
          </a:xfrm>
        </p:spPr>
        <p:txBody>
          <a:bodyPr/>
          <a:lstStyle/>
          <a:p>
            <a:pPr>
              <a:spcAft>
                <a:spcPts val="1200"/>
              </a:spcAft>
              <a:buFont typeface="Wingdings" pitchFamily="2" charset="2"/>
              <a:buChar char="v"/>
            </a:pPr>
            <a:r>
              <a:rPr lang="en-US" sz="2800" dirty="0" smtClean="0"/>
              <a:t>L-THIA LID is a screening tool to evaluate benefits of LID practices</a:t>
            </a:r>
          </a:p>
          <a:p>
            <a:pPr>
              <a:spcAft>
                <a:spcPts val="1200"/>
              </a:spcAft>
              <a:buFont typeface="Wingdings" pitchFamily="2" charset="2"/>
              <a:buChar char="v"/>
            </a:pPr>
            <a:r>
              <a:rPr lang="en-US" sz="2800" dirty="0" smtClean="0"/>
              <a:t>L-THIA LID provides an easy to use interface</a:t>
            </a:r>
          </a:p>
          <a:p>
            <a:pPr>
              <a:spcAft>
                <a:spcPts val="1200"/>
              </a:spcAft>
              <a:buFont typeface="Wingdings" pitchFamily="2" charset="2"/>
              <a:buChar char="v"/>
            </a:pPr>
            <a:r>
              <a:rPr lang="en-US" sz="2800" dirty="0" smtClean="0"/>
              <a:t>Will enable decision makers to formulate watershed management plans to meet goals</a:t>
            </a:r>
          </a:p>
          <a:p>
            <a:pPr>
              <a:spcAft>
                <a:spcPts val="1200"/>
              </a:spcAft>
              <a:buFont typeface="Wingdings" pitchFamily="2" charset="2"/>
              <a:buChar char="v"/>
            </a:pPr>
            <a:r>
              <a:rPr lang="en-US" sz="2800" dirty="0" smtClean="0"/>
              <a:t>Along with other tools, allows stakeholders to understand impacts of water quantity and quality resulting from land use change</a:t>
            </a:r>
          </a:p>
          <a:p>
            <a:pPr>
              <a:spcAft>
                <a:spcPts val="1200"/>
              </a:spcAft>
              <a:buFont typeface="Wingdings" pitchFamily="2" charset="2"/>
              <a:buChar char="v"/>
            </a:pPr>
            <a:r>
              <a:rPr lang="en-US" sz="2800" dirty="0" smtClean="0">
                <a:hlinkClick r:id="rId3"/>
              </a:rPr>
              <a:t>https://engineering.purdue.edu/~lthia/</a:t>
            </a:r>
            <a:endParaRPr lang="en-US" sz="2800" dirty="0" smtClean="0"/>
          </a:p>
          <a:p>
            <a:pPr>
              <a:spcAft>
                <a:spcPts val="1200"/>
              </a:spcAft>
              <a:buFont typeface="Wingdings" pitchFamily="2" charset="2"/>
              <a:buChar char="v"/>
            </a:pPr>
            <a:endParaRPr lang="en-US" sz="2800" dirty="0" smtClean="0"/>
          </a:p>
          <a:p>
            <a:endParaRPr lang="en-US" sz="2800" dirty="0" smtClean="0"/>
          </a:p>
          <a:p>
            <a:endParaRPr lang="en-US" sz="2800" dirty="0" smtClean="0"/>
          </a:p>
          <a:p>
            <a:endParaRPr lang="en-US" sz="2800" dirty="0" smtClean="0"/>
          </a:p>
          <a:p>
            <a:endParaRPr lang="en-US" sz="2800" dirty="0" smtClean="0"/>
          </a:p>
        </p:txBody>
      </p:sp>
      <p:sp>
        <p:nvSpPr>
          <p:cNvPr id="5" name="Slide Number Placeholder 4"/>
          <p:cNvSpPr>
            <a:spLocks noGrp="1"/>
          </p:cNvSpPr>
          <p:nvPr>
            <p:ph type="sldNum" sz="quarter" idx="12"/>
          </p:nvPr>
        </p:nvSpPr>
        <p:spPr/>
        <p:txBody>
          <a:bodyPr/>
          <a:lstStyle/>
          <a:p>
            <a:fld id="{0CB016A6-E42C-4255-9639-BF8CD777F2C2}" type="slidenum">
              <a:rPr lang="en-US" smtClean="0"/>
              <a:pPr/>
              <a:t>92</a:t>
            </a:fld>
            <a:endParaRPr lang="en-US" dirty="0"/>
          </a:p>
        </p:txBody>
      </p:sp>
    </p:spTree>
    <p:extLst>
      <p:ext uri="{BB962C8B-B14F-4D97-AF65-F5344CB8AC3E}">
        <p14:creationId xmlns:p14="http://schemas.microsoft.com/office/powerpoint/2010/main" xmlns="" val="26088432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a:t>
            </a:r>
            <a:endParaRPr lang="en-US" dirty="0"/>
          </a:p>
        </p:txBody>
      </p:sp>
      <p:sp>
        <p:nvSpPr>
          <p:cNvPr id="3" name="Content Placeholder 2"/>
          <p:cNvSpPr>
            <a:spLocks noGrp="1"/>
          </p:cNvSpPr>
          <p:nvPr>
            <p:ph idx="1"/>
          </p:nvPr>
        </p:nvSpPr>
        <p:spPr>
          <a:xfrm>
            <a:off x="457200" y="1219201"/>
            <a:ext cx="8229600" cy="4038600"/>
          </a:xfrm>
        </p:spPr>
        <p:txBody>
          <a:bodyPr/>
          <a:lstStyle/>
          <a:p>
            <a:endParaRPr lang="en-US" dirty="0" smtClean="0"/>
          </a:p>
          <a:p>
            <a:r>
              <a:rPr lang="en-US" dirty="0" smtClean="0"/>
              <a:t>Are the tools in use?</a:t>
            </a:r>
          </a:p>
          <a:p>
            <a:r>
              <a:rPr lang="en-US" dirty="0" smtClean="0"/>
              <a:t>Who is using the tools?</a:t>
            </a:r>
          </a:p>
          <a:p>
            <a:r>
              <a:rPr lang="en-US" dirty="0" smtClean="0"/>
              <a:t>How can they be improved?</a:t>
            </a:r>
          </a:p>
          <a:p>
            <a:r>
              <a:rPr lang="en-US" dirty="0" smtClean="0"/>
              <a:t>Are browser or script issues a problem?</a:t>
            </a:r>
          </a:p>
          <a:p>
            <a:r>
              <a:rPr lang="en-US" dirty="0" smtClean="0"/>
              <a:t>Is navigation clear?</a:t>
            </a:r>
            <a:endParaRPr lang="en-US" dirty="0"/>
          </a:p>
        </p:txBody>
      </p:sp>
      <p:sp>
        <p:nvSpPr>
          <p:cNvPr id="6" name="Slide Number Placeholder 5"/>
          <p:cNvSpPr>
            <a:spLocks noGrp="1"/>
          </p:cNvSpPr>
          <p:nvPr>
            <p:ph type="sldNum" sz="quarter" idx="12"/>
          </p:nvPr>
        </p:nvSpPr>
        <p:spPr/>
        <p:txBody>
          <a:bodyPr/>
          <a:lstStyle/>
          <a:p>
            <a:fld id="{0CB016A6-E42C-4255-9639-BF8CD777F2C2}" type="slidenum">
              <a:rPr lang="en-US" smtClean="0"/>
              <a:pPr/>
              <a:t>93</a:t>
            </a:fld>
            <a:endParaRPr lang="en-US" dirty="0"/>
          </a:p>
        </p:txBody>
      </p:sp>
    </p:spTree>
    <p:extLst>
      <p:ext uri="{BB962C8B-B14F-4D97-AF65-F5344CB8AC3E}">
        <p14:creationId xmlns:p14="http://schemas.microsoft.com/office/powerpoint/2010/main" xmlns="" val="25470676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Analytics</a:t>
            </a:r>
            <a:endParaRPr lang="en-US" dirty="0"/>
          </a:p>
        </p:txBody>
      </p:sp>
      <p:sp>
        <p:nvSpPr>
          <p:cNvPr id="3" name="Content Placeholder 2"/>
          <p:cNvSpPr>
            <a:spLocks noGrp="1"/>
          </p:cNvSpPr>
          <p:nvPr>
            <p:ph idx="1"/>
          </p:nvPr>
        </p:nvSpPr>
        <p:spPr>
          <a:xfrm>
            <a:off x="457200" y="1295400"/>
            <a:ext cx="8229600" cy="4144963"/>
          </a:xfrm>
        </p:spPr>
        <p:txBody>
          <a:bodyPr/>
          <a:lstStyle/>
          <a:p>
            <a:r>
              <a:rPr lang="en-US" dirty="0" smtClean="0"/>
              <a:t>Accountability in full.</a:t>
            </a:r>
          </a:p>
          <a:p>
            <a:endParaRPr lang="en-US" dirty="0" smtClean="0"/>
          </a:p>
          <a:p>
            <a:r>
              <a:rPr lang="en-US" dirty="0" smtClean="0"/>
              <a:t>Analytics allows full tracking of traffic to site.</a:t>
            </a:r>
          </a:p>
          <a:p>
            <a:endParaRPr lang="en-US" dirty="0" smtClean="0"/>
          </a:p>
          <a:p>
            <a:r>
              <a:rPr lang="en-US" dirty="0" smtClean="0"/>
              <a:t>Goes beyond hit counts; allows resolution of location and source of traffic.</a:t>
            </a:r>
          </a:p>
        </p:txBody>
      </p:sp>
      <p:sp>
        <p:nvSpPr>
          <p:cNvPr id="6" name="Slide Number Placeholder 5"/>
          <p:cNvSpPr>
            <a:spLocks noGrp="1"/>
          </p:cNvSpPr>
          <p:nvPr>
            <p:ph type="sldNum" sz="quarter" idx="12"/>
          </p:nvPr>
        </p:nvSpPr>
        <p:spPr/>
        <p:txBody>
          <a:bodyPr/>
          <a:lstStyle/>
          <a:p>
            <a:fld id="{0CB016A6-E42C-4255-9639-BF8CD777F2C2}" type="slidenum">
              <a:rPr lang="en-US" smtClean="0"/>
              <a:pPr/>
              <a:t>94</a:t>
            </a:fld>
            <a:endParaRPr lang="en-US" dirty="0"/>
          </a:p>
        </p:txBody>
      </p:sp>
    </p:spTree>
    <p:extLst>
      <p:ext uri="{BB962C8B-B14F-4D97-AF65-F5344CB8AC3E}">
        <p14:creationId xmlns:p14="http://schemas.microsoft.com/office/powerpoint/2010/main" xmlns="" val="39263418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Analytics</a:t>
            </a:r>
            <a:endParaRPr lang="en-US" dirty="0"/>
          </a:p>
        </p:txBody>
      </p:sp>
      <p:pic>
        <p:nvPicPr>
          <p:cNvPr id="6" name="Content Placeholder 4" descr="traffic_from.png"/>
          <p:cNvPicPr>
            <a:picLocks noGrp="1" noChangeAspect="1"/>
          </p:cNvPicPr>
          <p:nvPr>
            <p:ph idx="1"/>
          </p:nvPr>
        </p:nvPicPr>
        <p:blipFill>
          <a:blip r:embed="rId3" cstate="print"/>
          <a:stretch>
            <a:fillRect/>
          </a:stretch>
        </p:blipFill>
        <p:spPr>
          <a:xfrm>
            <a:off x="457200" y="1143000"/>
            <a:ext cx="6590496" cy="4919829"/>
          </a:xfrm>
          <a:prstGeom prst="rect">
            <a:avLst/>
          </a:prstGeom>
        </p:spPr>
      </p:pic>
      <p:sp>
        <p:nvSpPr>
          <p:cNvPr id="7" name="Rounded Rectangle 6"/>
          <p:cNvSpPr/>
          <p:nvPr/>
        </p:nvSpPr>
        <p:spPr>
          <a:xfrm>
            <a:off x="4343400" y="1219200"/>
            <a:ext cx="4419600" cy="1600200"/>
          </a:xfrm>
          <a:prstGeom prst="roundRect">
            <a:avLst/>
          </a:prstGeom>
          <a:solidFill>
            <a:srgbClr val="0070C0"/>
          </a:solidFill>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t>Customizable reports mailed as PDF.</a:t>
            </a:r>
            <a:endParaRPr lang="en-US" sz="3200" dirty="0"/>
          </a:p>
        </p:txBody>
      </p:sp>
      <p:sp>
        <p:nvSpPr>
          <p:cNvPr id="8" name="Slide Number Placeholder 7"/>
          <p:cNvSpPr>
            <a:spLocks noGrp="1"/>
          </p:cNvSpPr>
          <p:nvPr>
            <p:ph type="sldNum" sz="quarter" idx="12"/>
          </p:nvPr>
        </p:nvSpPr>
        <p:spPr/>
        <p:txBody>
          <a:bodyPr/>
          <a:lstStyle/>
          <a:p>
            <a:fld id="{0CB016A6-E42C-4255-9639-BF8CD777F2C2}" type="slidenum">
              <a:rPr lang="en-US" smtClean="0"/>
              <a:pPr/>
              <a:t>95</a:t>
            </a:fld>
            <a:endParaRPr lang="en-US" dirty="0"/>
          </a:p>
        </p:txBody>
      </p:sp>
    </p:spTree>
    <p:extLst>
      <p:ext uri="{BB962C8B-B14F-4D97-AF65-F5344CB8AC3E}">
        <p14:creationId xmlns:p14="http://schemas.microsoft.com/office/powerpoint/2010/main" xmlns="" val="11334227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Analytics</a:t>
            </a:r>
            <a:endParaRPr lang="en-US" dirty="0"/>
          </a:p>
        </p:txBody>
      </p:sp>
      <p:pic>
        <p:nvPicPr>
          <p:cNvPr id="8" name="Content Placeholder 4" descr="swan_creek_views.png"/>
          <p:cNvPicPr>
            <a:picLocks noGrp="1" noChangeAspect="1"/>
          </p:cNvPicPr>
          <p:nvPr>
            <p:ph idx="1"/>
          </p:nvPr>
        </p:nvPicPr>
        <p:blipFill>
          <a:blip r:embed="rId3" cstate="print"/>
          <a:stretch>
            <a:fillRect/>
          </a:stretch>
        </p:blipFill>
        <p:spPr>
          <a:xfrm>
            <a:off x="381000" y="857956"/>
            <a:ext cx="8492409" cy="3886200"/>
          </a:xfrm>
        </p:spPr>
      </p:pic>
      <p:sp>
        <p:nvSpPr>
          <p:cNvPr id="9" name="Rounded Rectangle 8"/>
          <p:cNvSpPr/>
          <p:nvPr/>
        </p:nvSpPr>
        <p:spPr>
          <a:xfrm>
            <a:off x="4701822" y="4800600"/>
            <a:ext cx="4419600" cy="1600200"/>
          </a:xfrm>
          <a:prstGeom prst="roundRect">
            <a:avLst/>
          </a:prstGeom>
          <a:solidFill>
            <a:srgbClr val="0070C0"/>
          </a:solidFill>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t>Compare traffic patterns to outreach programs.</a:t>
            </a:r>
            <a:endParaRPr lang="en-US" sz="3200" dirty="0"/>
          </a:p>
        </p:txBody>
      </p:sp>
      <p:sp>
        <p:nvSpPr>
          <p:cNvPr id="6" name="Slide Number Placeholder 5"/>
          <p:cNvSpPr>
            <a:spLocks noGrp="1"/>
          </p:cNvSpPr>
          <p:nvPr>
            <p:ph type="sldNum" sz="quarter" idx="12"/>
          </p:nvPr>
        </p:nvSpPr>
        <p:spPr/>
        <p:txBody>
          <a:bodyPr/>
          <a:lstStyle/>
          <a:p>
            <a:fld id="{0CB016A6-E42C-4255-9639-BF8CD777F2C2}" type="slidenum">
              <a:rPr lang="en-US" smtClean="0"/>
              <a:pPr/>
              <a:t>96</a:t>
            </a:fld>
            <a:endParaRPr lang="en-US" dirty="0"/>
          </a:p>
        </p:txBody>
      </p:sp>
    </p:spTree>
    <p:extLst>
      <p:ext uri="{BB962C8B-B14F-4D97-AF65-F5344CB8AC3E}">
        <p14:creationId xmlns:p14="http://schemas.microsoft.com/office/powerpoint/2010/main" xmlns="" val="40125082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L-THIA tools : 30,000 hits in 2010.</a:t>
            </a:r>
            <a:r>
              <a:rPr lang="en-US" sz="3200" dirty="0" smtClean="0"/>
              <a:t>*</a:t>
            </a:r>
            <a:endParaRPr lang="en-US" dirty="0"/>
          </a:p>
        </p:txBody>
      </p:sp>
      <p:sp>
        <p:nvSpPr>
          <p:cNvPr id="3" name="Content Placeholder 2"/>
          <p:cNvSpPr>
            <a:spLocks noGrp="1"/>
          </p:cNvSpPr>
          <p:nvPr>
            <p:ph idx="1"/>
          </p:nvPr>
        </p:nvSpPr>
        <p:spPr/>
        <p:txBody>
          <a:bodyPr/>
          <a:lstStyle/>
          <a:p>
            <a:r>
              <a:rPr lang="en-US" dirty="0" smtClean="0"/>
              <a:t>Swan Creek (Ohio) Tool – COE project of Michigan State IWR and Purdue</a:t>
            </a:r>
          </a:p>
          <a:p>
            <a:pPr lvl="1"/>
            <a:r>
              <a:rPr lang="en-US" dirty="0" smtClean="0"/>
              <a:t>940 visits in 2009-2010</a:t>
            </a:r>
          </a:p>
          <a:p>
            <a:pPr lvl="1"/>
            <a:r>
              <a:rPr lang="en-US" dirty="0" smtClean="0"/>
              <a:t>13 universities provided 60% of traffic</a:t>
            </a:r>
          </a:p>
          <a:p>
            <a:pPr lvl="1"/>
            <a:r>
              <a:rPr lang="en-US" dirty="0" smtClean="0"/>
              <a:t>6 governmental agencies used tool</a:t>
            </a:r>
          </a:p>
          <a:p>
            <a:pPr lvl="1"/>
            <a:r>
              <a:rPr lang="en-US" dirty="0" smtClean="0"/>
              <a:t>Citizen/corporate use around 30% of traffic</a:t>
            </a:r>
            <a:endParaRPr lang="en-US" dirty="0"/>
          </a:p>
        </p:txBody>
      </p:sp>
      <p:sp>
        <p:nvSpPr>
          <p:cNvPr id="5" name="TextBox 4"/>
          <p:cNvSpPr txBox="1"/>
          <p:nvPr/>
        </p:nvSpPr>
        <p:spPr>
          <a:xfrm>
            <a:off x="1371600" y="4953000"/>
            <a:ext cx="5638800" cy="457200"/>
          </a:xfrm>
          <a:prstGeom prst="rect">
            <a:avLst/>
          </a:prstGeom>
          <a:noFill/>
        </p:spPr>
        <p:txBody>
          <a:bodyPr wrap="square" rtlCol="0">
            <a:spAutoFit/>
          </a:bodyPr>
          <a:lstStyle/>
          <a:p>
            <a:r>
              <a:rPr lang="en-US" dirty="0" smtClean="0"/>
              <a:t>* Total for all Region 5 L-THIA tools.</a:t>
            </a:r>
            <a:endParaRPr lang="en-US" dirty="0"/>
          </a:p>
        </p:txBody>
      </p:sp>
      <p:sp>
        <p:nvSpPr>
          <p:cNvPr id="7" name="Slide Number Placeholder 6"/>
          <p:cNvSpPr>
            <a:spLocks noGrp="1"/>
          </p:cNvSpPr>
          <p:nvPr>
            <p:ph type="sldNum" sz="quarter" idx="12"/>
          </p:nvPr>
        </p:nvSpPr>
        <p:spPr/>
        <p:txBody>
          <a:bodyPr/>
          <a:lstStyle/>
          <a:p>
            <a:fld id="{0CB016A6-E42C-4255-9639-BF8CD777F2C2}" type="slidenum">
              <a:rPr lang="en-US" smtClean="0"/>
              <a:pPr/>
              <a:t>97</a:t>
            </a:fld>
            <a:endParaRPr lang="en-US" dirty="0"/>
          </a:p>
        </p:txBody>
      </p:sp>
    </p:spTree>
    <p:extLst>
      <p:ext uri="{BB962C8B-B14F-4D97-AF65-F5344CB8AC3E}">
        <p14:creationId xmlns:p14="http://schemas.microsoft.com/office/powerpoint/2010/main" xmlns="" val="27992831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11289"/>
            <a:ext cx="9144000" cy="762000"/>
          </a:xfrm>
        </p:spPr>
        <p:txBody>
          <a:bodyPr/>
          <a:lstStyle/>
          <a:p>
            <a:r>
              <a:rPr lang="en-US" sz="3600" dirty="0" smtClean="0"/>
              <a:t>Summary</a:t>
            </a:r>
          </a:p>
        </p:txBody>
      </p:sp>
      <p:sp>
        <p:nvSpPr>
          <p:cNvPr id="38915" name="Content Placeholder 2"/>
          <p:cNvSpPr>
            <a:spLocks noGrp="1"/>
          </p:cNvSpPr>
          <p:nvPr>
            <p:ph idx="1"/>
          </p:nvPr>
        </p:nvSpPr>
        <p:spPr>
          <a:xfrm>
            <a:off x="509451" y="1397726"/>
            <a:ext cx="8077200" cy="4038600"/>
          </a:xfrm>
        </p:spPr>
        <p:txBody>
          <a:bodyPr/>
          <a:lstStyle/>
          <a:p>
            <a:pPr>
              <a:spcAft>
                <a:spcPts val="1200"/>
              </a:spcAft>
              <a:buFont typeface="Wingdings" pitchFamily="2" charset="2"/>
              <a:buChar char="v"/>
              <a:defRPr/>
            </a:pPr>
            <a:r>
              <a:rPr lang="en-US" dirty="0" smtClean="0"/>
              <a:t>These tools enable decision makers to formulate watershed management plans to meet goals</a:t>
            </a:r>
          </a:p>
          <a:p>
            <a:pPr>
              <a:spcAft>
                <a:spcPts val="1200"/>
              </a:spcAft>
              <a:buFontTx/>
              <a:buNone/>
              <a:defRPr/>
            </a:pPr>
            <a:endParaRPr lang="en-US" dirty="0" smtClean="0"/>
          </a:p>
          <a:p>
            <a:pPr>
              <a:spcAft>
                <a:spcPts val="1200"/>
              </a:spcAft>
              <a:buFont typeface="Wingdings" pitchFamily="2" charset="2"/>
              <a:buChar char="v"/>
              <a:defRPr/>
            </a:pPr>
            <a:r>
              <a:rPr lang="en-US" dirty="0" smtClean="0"/>
              <a:t>Allows stakeholders to understand impacts of water quantity and quality resulting from land use change</a:t>
            </a:r>
          </a:p>
          <a:p>
            <a:pPr>
              <a:spcAft>
                <a:spcPts val="1200"/>
              </a:spcAft>
              <a:buFontTx/>
              <a:buNone/>
              <a:defRPr/>
            </a:pPr>
            <a:endParaRPr lang="en-US" sz="2800" dirty="0" smtClean="0">
              <a:effectLst>
                <a:outerShdw blurRad="38100" dist="38100" dir="2700000" algn="tl">
                  <a:srgbClr val="000000">
                    <a:alpha val="43137"/>
                  </a:srgbClr>
                </a:outerShdw>
              </a:effectLst>
            </a:endParaRPr>
          </a:p>
          <a:p>
            <a:pPr>
              <a:spcAft>
                <a:spcPts val="1200"/>
              </a:spcAft>
              <a:buFontTx/>
              <a:buNone/>
              <a:defRPr/>
            </a:pPr>
            <a:endParaRPr lang="en-US" sz="2800" dirty="0" smtClean="0">
              <a:effectLst>
                <a:outerShdw blurRad="38100" dist="38100" dir="2700000" algn="tl">
                  <a:srgbClr val="000000">
                    <a:alpha val="43137"/>
                  </a:srgbClr>
                </a:outerShdw>
              </a:effectLst>
            </a:endParaRPr>
          </a:p>
          <a:p>
            <a:pPr>
              <a:defRPr/>
            </a:pPr>
            <a:endParaRPr lang="en-US" sz="2800" dirty="0" smtClean="0"/>
          </a:p>
          <a:p>
            <a:pPr>
              <a:defRPr/>
            </a:pPr>
            <a:endParaRPr lang="en-US" sz="2800" dirty="0" smtClean="0"/>
          </a:p>
          <a:p>
            <a:pPr>
              <a:defRPr/>
            </a:pPr>
            <a:endParaRPr lang="en-US" sz="2800" dirty="0" smtClean="0"/>
          </a:p>
          <a:p>
            <a:pPr>
              <a:defRPr/>
            </a:pPr>
            <a:endParaRPr lang="en-US" sz="2800" dirty="0" smtClean="0"/>
          </a:p>
        </p:txBody>
      </p:sp>
      <p:sp>
        <p:nvSpPr>
          <p:cNvPr id="5" name="Slide Number Placeholder 4"/>
          <p:cNvSpPr>
            <a:spLocks noGrp="1"/>
          </p:cNvSpPr>
          <p:nvPr>
            <p:ph type="sldNum" sz="quarter" idx="12"/>
          </p:nvPr>
        </p:nvSpPr>
        <p:spPr/>
        <p:txBody>
          <a:bodyPr/>
          <a:lstStyle/>
          <a:p>
            <a:fld id="{0CB016A6-E42C-4255-9639-BF8CD777F2C2}" type="slidenum">
              <a:rPr lang="en-US" smtClean="0"/>
              <a:pPr/>
              <a:t>98</a:t>
            </a:fld>
            <a:endParaRPr lang="en-US" dirty="0"/>
          </a:p>
        </p:txBody>
      </p:sp>
    </p:spTree>
    <p:extLst>
      <p:ext uri="{BB962C8B-B14F-4D97-AF65-F5344CB8AC3E}">
        <p14:creationId xmlns:p14="http://schemas.microsoft.com/office/powerpoint/2010/main" xmlns="" val="1542723254"/>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0CB016A6-E42C-4255-9639-BF8CD777F2C2}" type="slidenum">
              <a:rPr lang="en-US" smtClean="0"/>
              <a:pPr/>
              <a:t>99</a:t>
            </a:fld>
            <a:endParaRPr lang="en-US" dirty="0"/>
          </a:p>
        </p:txBody>
      </p:sp>
      <p:sp>
        <p:nvSpPr>
          <p:cNvPr id="4" name="TextBox 3"/>
          <p:cNvSpPr txBox="1"/>
          <p:nvPr/>
        </p:nvSpPr>
        <p:spPr>
          <a:xfrm>
            <a:off x="914400" y="2489200"/>
            <a:ext cx="7030386" cy="1323439"/>
          </a:xfrm>
          <a:prstGeom prst="rect">
            <a:avLst/>
          </a:prstGeom>
          <a:noFill/>
        </p:spPr>
        <p:txBody>
          <a:bodyPr wrap="none" rtlCol="0">
            <a:spAutoFit/>
          </a:bodyPr>
          <a:lstStyle/>
          <a:p>
            <a:r>
              <a:rPr lang="en-US" sz="8000" dirty="0" smtClean="0"/>
              <a:t>End of Overview</a:t>
            </a:r>
            <a:endParaRPr lang="en-US" sz="8000" dirty="0"/>
          </a:p>
        </p:txBody>
      </p:sp>
    </p:spTree>
    <p:extLst>
      <p:ext uri="{BB962C8B-B14F-4D97-AF65-F5344CB8AC3E}">
        <p14:creationId xmlns:p14="http://schemas.microsoft.com/office/powerpoint/2010/main" xmlns="" val="13376949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2050</TotalTime>
  <Words>8185</Words>
  <Application>Microsoft Office PowerPoint</Application>
  <PresentationFormat>On-screen Show (4:3)</PresentationFormat>
  <Paragraphs>1052</Paragraphs>
  <Slides>130</Slides>
  <Notes>98</Notes>
  <HiddenSlides>0</HiddenSlides>
  <MMClips>0</MMClips>
  <ScaleCrop>false</ScaleCrop>
  <HeadingPairs>
    <vt:vector size="4" baseType="variant">
      <vt:variant>
        <vt:lpstr>Theme</vt:lpstr>
      </vt:variant>
      <vt:variant>
        <vt:i4>3</vt:i4>
      </vt:variant>
      <vt:variant>
        <vt:lpstr>Slide Titles</vt:lpstr>
      </vt:variant>
      <vt:variant>
        <vt:i4>130</vt:i4>
      </vt:variant>
    </vt:vector>
  </HeadingPairs>
  <TitlesOfParts>
    <vt:vector size="133" baseType="lpstr">
      <vt:lpstr>Custom Design</vt:lpstr>
      <vt:lpstr>1_Custom Design</vt:lpstr>
      <vt:lpstr>2_Custom Design</vt:lpstr>
      <vt:lpstr>Web-based Watershed Management Tools for 516(e)  U.S. Army Corps of Engineers Training Workshop  </vt:lpstr>
      <vt:lpstr>Context</vt:lpstr>
      <vt:lpstr>Context</vt:lpstr>
      <vt:lpstr>Context</vt:lpstr>
      <vt:lpstr>Context</vt:lpstr>
      <vt:lpstr>Context</vt:lpstr>
      <vt:lpstr>Context</vt:lpstr>
      <vt:lpstr>Digital Watershed High Impact targeting long-term hydrologic impact assessment lid</vt:lpstr>
      <vt:lpstr>Digital Watershed</vt:lpstr>
      <vt:lpstr>Digital Watershed High Impact targeting long-term hydrologic impact assessment lid</vt:lpstr>
      <vt:lpstr>Digital Watershed www.iwr.msu.edu/dw</vt:lpstr>
      <vt:lpstr>Digital Watershed: Mapping Interface  </vt:lpstr>
      <vt:lpstr>Digital Watershed: Surf Your Watershed </vt:lpstr>
      <vt:lpstr>Digital Watershed: ATtILA </vt:lpstr>
      <vt:lpstr>Digital Watershed:  Watershed Reporting </vt:lpstr>
      <vt:lpstr>Digital Watershed: STORET </vt:lpstr>
      <vt:lpstr>Digital Watershed: STORET </vt:lpstr>
      <vt:lpstr>Digital Watershed: USPED Modeling</vt:lpstr>
      <vt:lpstr>Digital Watershed: Delineate a Watershed</vt:lpstr>
      <vt:lpstr>Digital Watershed: Delineate a Watershed</vt:lpstr>
      <vt:lpstr>Digital Watershed: Additional Tools</vt:lpstr>
      <vt:lpstr>Tool Icons</vt:lpstr>
      <vt:lpstr>Digital Watershed High Impact targeting long-term hydrologic impact assessment lid</vt:lpstr>
      <vt:lpstr>HIT: Background</vt:lpstr>
      <vt:lpstr>HIT Model</vt:lpstr>
      <vt:lpstr>HIT Model</vt:lpstr>
      <vt:lpstr>HIT: Resolutions</vt:lpstr>
      <vt:lpstr>HIT: Spatially exploring areas at high-risk for sediment loading</vt:lpstr>
      <vt:lpstr>HIT: Field Evaluations</vt:lpstr>
      <vt:lpstr>HIT: Field Evaluations</vt:lpstr>
      <vt:lpstr>HIT: Field Evaluations</vt:lpstr>
      <vt:lpstr>HIT: Stream Monitoring</vt:lpstr>
      <vt:lpstr>HIT: Limitations</vt:lpstr>
      <vt:lpstr>HIT’s Use in Michigan</vt:lpstr>
      <vt:lpstr>Digital Watershed High Impact targeting long-term hydrologic impact assessment lid</vt:lpstr>
      <vt:lpstr>www.iwr.msu.edu/hit2</vt:lpstr>
      <vt:lpstr>HIT: Mapping Interface</vt:lpstr>
      <vt:lpstr>HIT: Selecting watersheds</vt:lpstr>
      <vt:lpstr>HIT: Tables</vt:lpstr>
      <vt:lpstr>HIT watershed prioritization </vt:lpstr>
      <vt:lpstr>HIT watershed prioritization </vt:lpstr>
      <vt:lpstr>HIT field prioritization </vt:lpstr>
      <vt:lpstr>Digital Watershed High Impact targeting long-term hydrologic impact assessment lid</vt:lpstr>
      <vt:lpstr>Web-based Watershed Management Tools for 516(e)  Train the Trainer Workshop June 21, 2012</vt:lpstr>
      <vt:lpstr>Digital Watershed High Impact targeting long-term hydrologic impact assessment lid </vt:lpstr>
      <vt:lpstr>Tutorial Outcomes</vt:lpstr>
      <vt:lpstr>Slide 47</vt:lpstr>
      <vt:lpstr>Impact on Hydrology   </vt:lpstr>
      <vt:lpstr>Impact on Hydrology</vt:lpstr>
      <vt:lpstr>Basic L-THIA Model</vt:lpstr>
      <vt:lpstr>Assumptions</vt:lpstr>
      <vt:lpstr>Limitations</vt:lpstr>
      <vt:lpstr>Curve Number to Compute Runoff</vt:lpstr>
      <vt:lpstr>Example Curve Numbers</vt:lpstr>
      <vt:lpstr>Curve Number to Compute Runoff</vt:lpstr>
      <vt:lpstr>Curve Number Analysis</vt:lpstr>
      <vt:lpstr>Nonpoint Source Calculations</vt:lpstr>
      <vt:lpstr>Nonpoint Source Calculations</vt:lpstr>
      <vt:lpstr>Nonpoint Source Calculations</vt:lpstr>
      <vt:lpstr>Nonpoint Source Pollution</vt:lpstr>
      <vt:lpstr>Basic Model Concepts</vt:lpstr>
      <vt:lpstr>How good is L-THIA</vt:lpstr>
      <vt:lpstr>L-THIA LID</vt:lpstr>
      <vt:lpstr>Model Interface</vt:lpstr>
      <vt:lpstr>Model Interface</vt:lpstr>
      <vt:lpstr>Model Interface</vt:lpstr>
      <vt:lpstr>Low-Impact Development (LID)</vt:lpstr>
      <vt:lpstr>LID Benefits  </vt:lpstr>
      <vt:lpstr>LID Major Components  </vt:lpstr>
      <vt:lpstr>L-THIA LID Basic Screening  </vt:lpstr>
      <vt:lpstr>L-THIA LID Lot Level</vt:lpstr>
      <vt:lpstr>L-THIA LID Available Practices</vt:lpstr>
      <vt:lpstr>LID Estimated Costs</vt:lpstr>
      <vt:lpstr>Next: Review of LID Practices</vt:lpstr>
      <vt:lpstr>Slide 75</vt:lpstr>
      <vt:lpstr>Slide 76</vt:lpstr>
      <vt:lpstr>Slide 77</vt:lpstr>
      <vt:lpstr>Slide 78</vt:lpstr>
      <vt:lpstr>Porous Pavement –Lot Level</vt:lpstr>
      <vt:lpstr>Pavement Cost Estimate</vt:lpstr>
      <vt:lpstr>Slide 81</vt:lpstr>
      <vt:lpstr>Slide 82</vt:lpstr>
      <vt:lpstr>Slide 83</vt:lpstr>
      <vt:lpstr>Green Roof</vt:lpstr>
      <vt:lpstr>Slide 85</vt:lpstr>
      <vt:lpstr>Rain Barrels</vt:lpstr>
      <vt:lpstr>L-THIA LID: Lot Level Screening Tool</vt:lpstr>
      <vt:lpstr>L-THIA LID: Lot Level Screening Tool</vt:lpstr>
      <vt:lpstr>Slide 89</vt:lpstr>
      <vt:lpstr>Slide 90</vt:lpstr>
      <vt:lpstr>Using L-THIA LID Lot Level</vt:lpstr>
      <vt:lpstr>Design Summary</vt:lpstr>
      <vt:lpstr>Accountability</vt:lpstr>
      <vt:lpstr>Google Analytics</vt:lpstr>
      <vt:lpstr>Google Analytics</vt:lpstr>
      <vt:lpstr>Google Analytics</vt:lpstr>
      <vt:lpstr>L-THIA tools : 30,000 hits in 2010.*</vt:lpstr>
      <vt:lpstr>Summary</vt:lpstr>
      <vt:lpstr>Slide 99</vt:lpstr>
      <vt:lpstr>Digital Watershed High Impact targeting long-term hydrologic impact assessment lid </vt:lpstr>
      <vt:lpstr>Walkthrough</vt:lpstr>
      <vt:lpstr>Walkthrough</vt:lpstr>
      <vt:lpstr>Hydrologic Soil Groups</vt:lpstr>
      <vt:lpstr>Hydrologic Soil Groups</vt:lpstr>
      <vt:lpstr>Select State and county</vt:lpstr>
      <vt:lpstr>Select Units</vt:lpstr>
      <vt:lpstr>Pre-Developed land use and soil</vt:lpstr>
      <vt:lpstr>Post-Developed land use</vt:lpstr>
      <vt:lpstr>Copy Values Button</vt:lpstr>
      <vt:lpstr>Copy Values Button</vt:lpstr>
      <vt:lpstr>Apply LID Percentages</vt:lpstr>
      <vt:lpstr>Select LID Screening Level</vt:lpstr>
      <vt:lpstr>Screening Level</vt:lpstr>
      <vt:lpstr>Basic Screening</vt:lpstr>
      <vt:lpstr>Results – Summary </vt:lpstr>
      <vt:lpstr>Slide 116</vt:lpstr>
      <vt:lpstr>Slide 117</vt:lpstr>
      <vt:lpstr>Nonpoint Source Results</vt:lpstr>
      <vt:lpstr>Nonpoint Source Results</vt:lpstr>
      <vt:lpstr>Nonpoint Source Results</vt:lpstr>
      <vt:lpstr>Part two of Tutorial</vt:lpstr>
      <vt:lpstr>Lot Level Screening</vt:lpstr>
      <vt:lpstr>Select LID Screening Level</vt:lpstr>
      <vt:lpstr>BMPs at Lot Level</vt:lpstr>
      <vt:lpstr>Rain Barrels</vt:lpstr>
      <vt:lpstr>Slide 126</vt:lpstr>
      <vt:lpstr>Average Runoff</vt:lpstr>
      <vt:lpstr>Suspended Solids</vt:lpstr>
      <vt:lpstr>Summary</vt:lpstr>
      <vt:lpstr>Digital Watershed High Impact targeting long-term hydrologic impact assessment LID  </vt:lpstr>
    </vt:vector>
  </TitlesOfParts>
  <Company>Institute of Water Research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youngla</dc:creator>
  <cp:lastModifiedBy>youngla</cp:lastModifiedBy>
  <cp:revision>296</cp:revision>
  <dcterms:created xsi:type="dcterms:W3CDTF">2012-06-12T14:22:08Z</dcterms:created>
  <dcterms:modified xsi:type="dcterms:W3CDTF">2012-07-25T17:35:32Z</dcterms:modified>
</cp:coreProperties>
</file>